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56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2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3F8A-7CD1-C544-9F6D-D01ADB1D9227}" type="datetimeFigureOut">
              <a:rPr lang="en-US" smtClean="0"/>
              <a:t>9/25/15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EAD0-33E2-C246-976E-167BAD6AE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318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3F8A-7CD1-C544-9F6D-D01ADB1D9227}" type="datetimeFigureOut">
              <a:rPr lang="en-US" smtClean="0"/>
              <a:t>9/25/15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EAD0-33E2-C246-976E-167BAD6AE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19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3F8A-7CD1-C544-9F6D-D01ADB1D9227}" type="datetimeFigureOut">
              <a:rPr lang="en-US" smtClean="0"/>
              <a:t>9/25/15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EAD0-33E2-C246-976E-167BAD6AE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34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3F8A-7CD1-C544-9F6D-D01ADB1D9227}" type="datetimeFigureOut">
              <a:rPr lang="en-US" smtClean="0"/>
              <a:t>9/25/15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EAD0-33E2-C246-976E-167BAD6AE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153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3F8A-7CD1-C544-9F6D-D01ADB1D9227}" type="datetimeFigureOut">
              <a:rPr lang="en-US" smtClean="0"/>
              <a:t>9/25/15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EAD0-33E2-C246-976E-167BAD6AE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00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3F8A-7CD1-C544-9F6D-D01ADB1D9227}" type="datetimeFigureOut">
              <a:rPr lang="en-US" smtClean="0"/>
              <a:t>9/25/15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EAD0-33E2-C246-976E-167BAD6AE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63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3F8A-7CD1-C544-9F6D-D01ADB1D9227}" type="datetimeFigureOut">
              <a:rPr lang="en-US" smtClean="0"/>
              <a:t>9/25/15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EAD0-33E2-C246-976E-167BAD6AE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75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3F8A-7CD1-C544-9F6D-D01ADB1D9227}" type="datetimeFigureOut">
              <a:rPr lang="en-US" smtClean="0"/>
              <a:t>9/25/15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EAD0-33E2-C246-976E-167BAD6AE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26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3F8A-7CD1-C544-9F6D-D01ADB1D9227}" type="datetimeFigureOut">
              <a:rPr lang="en-US" smtClean="0"/>
              <a:t>9/25/15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EAD0-33E2-C246-976E-167BAD6AE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856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3F8A-7CD1-C544-9F6D-D01ADB1D9227}" type="datetimeFigureOut">
              <a:rPr lang="en-US" smtClean="0"/>
              <a:t>9/25/15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EAD0-33E2-C246-976E-167BAD6AE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118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3F8A-7CD1-C544-9F6D-D01ADB1D9227}" type="datetimeFigureOut">
              <a:rPr lang="en-US" smtClean="0"/>
              <a:t>9/25/15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EAD0-33E2-C246-976E-167BAD6AE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965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83F8A-7CD1-C544-9F6D-D01ADB1D9227}" type="datetimeFigureOut">
              <a:rPr lang="en-US" smtClean="0"/>
              <a:t>9/25/15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FEAD0-33E2-C246-976E-167BAD6AE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174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Arial" charset="0"/>
                <a:cs typeface="+mj-cs"/>
              </a:rPr>
              <a:t>Global Migration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9112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Arial" charset="0"/>
                <a:cs typeface="+mj-cs"/>
              </a:rPr>
              <a:t>The Jewish Diaspora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>
                <a:latin typeface="Arial" charset="0"/>
                <a:cs typeface="+mn-cs"/>
              </a:rPr>
              <a:t>Diaspora</a:t>
            </a:r>
            <a:r>
              <a:rPr lang="en-US">
                <a:latin typeface="Arial" charset="0"/>
                <a:cs typeface="+mn-cs"/>
              </a:rPr>
              <a:t>: the dispersion or spreading of something that was originally localized (as a people, language or culture)</a:t>
            </a:r>
          </a:p>
          <a:p>
            <a:pPr eaLnBrk="1" hangingPunct="1">
              <a:defRPr/>
            </a:pPr>
            <a:r>
              <a:rPr lang="en-US">
                <a:latin typeface="Arial" charset="0"/>
                <a:cs typeface="+mn-cs"/>
              </a:rPr>
              <a:t> The dispersion of the Jewish people outside Israel; from the destruction of the temple in Jerusalem in 587-86 BC/BCE when they were exiled to Babylonia up to the present time </a:t>
            </a:r>
          </a:p>
        </p:txBody>
      </p:sp>
    </p:spTree>
    <p:extLst>
      <p:ext uri="{BB962C8B-B14F-4D97-AF65-F5344CB8AC3E}">
        <p14:creationId xmlns:p14="http://schemas.microsoft.com/office/powerpoint/2010/main" val="1131819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5" descr="jewish%20diaspo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8921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5" descr="jewish%20diaspo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9432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Arial" charset="0"/>
                <a:cs typeface="+mj-cs"/>
              </a:rPr>
              <a:t>Jewish Population Worldwide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>
                <a:latin typeface="Arial" charset="0"/>
                <a:cs typeface="+mn-cs"/>
              </a:rPr>
              <a:t>An understanding of the Jewish Diaspora is essential to an understanding of the spread of early Christianity, the Middle Ages, the  Crusades and Reconquista, &amp; Modern World History </a:t>
            </a:r>
          </a:p>
          <a:p>
            <a:pPr eaLnBrk="1" hangingPunct="1">
              <a:defRPr/>
            </a:pPr>
            <a:r>
              <a:rPr lang="en-US" sz="2800">
                <a:latin typeface="Arial" charset="0"/>
                <a:cs typeface="+mn-cs"/>
              </a:rPr>
              <a:t>After the Holocaust many returned to Palestine (Israel) or migrated to the USA</a:t>
            </a:r>
          </a:p>
          <a:p>
            <a:pPr eaLnBrk="1" hangingPunct="1">
              <a:defRPr/>
            </a:pPr>
            <a:r>
              <a:rPr lang="en-US" sz="2800">
                <a:latin typeface="Arial" charset="0"/>
                <a:cs typeface="+mn-cs"/>
              </a:rPr>
              <a:t>About 42% of the world’s Jewish population lives in Israel with another 40% in the USA</a:t>
            </a:r>
          </a:p>
          <a:p>
            <a:pPr eaLnBrk="1" hangingPunct="1">
              <a:defRPr/>
            </a:pPr>
            <a:endParaRPr lang="en-US" sz="2800"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0932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4400">
                <a:solidFill>
                  <a:schemeClr val="tx2"/>
                </a:solidFill>
                <a:cs typeface="+mn-cs"/>
              </a:rPr>
              <a:t>The Columbian Exchange</a:t>
            </a: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457200" y="914400"/>
            <a:ext cx="822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smtClean="0">
                <a:cs typeface="+mn-cs"/>
              </a:rPr>
              <a:t>1492-1504 Four Voyages</a:t>
            </a:r>
          </a:p>
        </p:txBody>
      </p:sp>
      <p:pic>
        <p:nvPicPr>
          <p:cNvPr id="30724" name="Picture 6" descr="[Image &#10;of Pinta and Santa Maria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33528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7" descr="Columb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50" y="1676400"/>
            <a:ext cx="34925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8" descr="colum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 r="22223" b="39560"/>
          <a:stretch>
            <a:fillRect/>
          </a:stretch>
        </p:blipFill>
        <p:spPr bwMode="auto">
          <a:xfrm>
            <a:off x="304800" y="3886200"/>
            <a:ext cx="23622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9" descr="colum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89" r="29762" b="31047"/>
          <a:stretch>
            <a:fillRect/>
          </a:stretch>
        </p:blipFill>
        <p:spPr bwMode="auto">
          <a:xfrm>
            <a:off x="381000" y="5105400"/>
            <a:ext cx="22098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10" descr="colum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3" t="40230" r="17285" b="35632"/>
          <a:stretch>
            <a:fillRect/>
          </a:stretch>
        </p:blipFill>
        <p:spPr bwMode="auto">
          <a:xfrm>
            <a:off x="2819400" y="3886200"/>
            <a:ext cx="2133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11" descr="colum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8" t="39536" r="33546" b="36046"/>
          <a:stretch>
            <a:fillRect/>
          </a:stretch>
        </p:blipFill>
        <p:spPr bwMode="auto">
          <a:xfrm>
            <a:off x="2743200" y="5105400"/>
            <a:ext cx="22098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1620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Arial" charset="0"/>
                <a:cs typeface="+mj-cs"/>
              </a:rPr>
              <a:t>Columbian Exchange</a:t>
            </a:r>
          </a:p>
        </p:txBody>
      </p:sp>
      <p:pic>
        <p:nvPicPr>
          <p:cNvPr id="31746" name="Picture 3" descr="STEA635402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5710238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5105400" y="2895600"/>
            <a:ext cx="32766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smtClean="0">
                <a:cs typeface="+mn-cs"/>
              </a:rPr>
              <a:t>The exchange of goods, crops, animals, people, and disease from the Old World to the New World and vice versa</a:t>
            </a:r>
            <a:r>
              <a:rPr lang="en-US" sz="1800" smtClean="0"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18841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-228600" y="0"/>
            <a:ext cx="9772650" cy="87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4400">
                <a:solidFill>
                  <a:schemeClr val="tx2"/>
                </a:solidFill>
                <a:cs typeface="+mn-cs"/>
              </a:rPr>
              <a:t>Columbian Exchange</a:t>
            </a:r>
          </a:p>
        </p:txBody>
      </p:sp>
      <p:pic>
        <p:nvPicPr>
          <p:cNvPr id="32770" name="Picture 5" descr="STEA635402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8238"/>
            <a:ext cx="9144000" cy="558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36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86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Arial" charset="0"/>
                <a:cs typeface="+mj-cs"/>
              </a:rPr>
              <a:t>Global Migration Stats: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charset="0"/>
                <a:cs typeface="+mn-cs"/>
              </a:rPr>
              <a:t>3.1% of the world’s population lives outside their country of origin (</a:t>
            </a:r>
            <a:r>
              <a:rPr lang="en-US" b="1" dirty="0">
                <a:latin typeface="Arial" charset="0"/>
                <a:cs typeface="+mn-cs"/>
              </a:rPr>
              <a:t>214 million people</a:t>
            </a:r>
            <a:r>
              <a:rPr lang="en-US" dirty="0">
                <a:latin typeface="Arial" charset="0"/>
                <a:cs typeface="+mn-cs"/>
              </a:rPr>
              <a:t>)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  <a:cs typeface="+mn-cs"/>
              </a:rPr>
              <a:t>Sixty percent of the world’s international migrants reside in more developed regions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  <a:cs typeface="+mn-cs"/>
              </a:rPr>
              <a:t>Most of the world’s migrants live in Europe (70 million in 2010), followed by Asia (61 million) &amp; </a:t>
            </a:r>
            <a:r>
              <a:rPr lang="en-US" dirty="0" smtClean="0">
                <a:latin typeface="Arial" charset="0"/>
                <a:cs typeface="+mn-cs"/>
              </a:rPr>
              <a:t>North </a:t>
            </a:r>
            <a:r>
              <a:rPr lang="en-US" dirty="0">
                <a:latin typeface="Arial" charset="0"/>
                <a:cs typeface="+mn-cs"/>
              </a:rPr>
              <a:t>America (50 million)</a:t>
            </a:r>
          </a:p>
        </p:txBody>
      </p:sp>
    </p:spTree>
    <p:extLst>
      <p:ext uri="{BB962C8B-B14F-4D97-AF65-F5344CB8AC3E}">
        <p14:creationId xmlns:p14="http://schemas.microsoft.com/office/powerpoint/2010/main" val="4059380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>
                <a:latin typeface="Arial" charset="0"/>
                <a:cs typeface="+mj-cs"/>
              </a:rPr>
              <a:t>What country has the highest % of a foreign born population?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Arial" charset="0"/>
                <a:cs typeface="+mn-cs"/>
              </a:rPr>
              <a:t>Qatar in the Middle East at 87% </a:t>
            </a:r>
          </a:p>
          <a:p>
            <a:pPr eaLnBrk="1" hangingPunct="1">
              <a:defRPr/>
            </a:pPr>
            <a:r>
              <a:rPr lang="en-US">
                <a:latin typeface="Arial" charset="0"/>
                <a:cs typeface="+mn-cs"/>
              </a:rPr>
              <a:t>Why? ~Foreign workers comprise as much as 85% of the total population and make up about 90% of the total labor force</a:t>
            </a:r>
          </a:p>
          <a:p>
            <a:pPr eaLnBrk="1" hangingPunct="1">
              <a:defRPr/>
            </a:pPr>
            <a:r>
              <a:rPr lang="en-US">
                <a:latin typeface="Arial" charset="0"/>
                <a:cs typeface="+mn-cs"/>
              </a:rPr>
              <a:t> Most are South and Southeast Asians, followed by Egyptians, Palestinians, Jordanians, Lebanese, Syrians, Yemenis, and Iranians </a:t>
            </a:r>
          </a:p>
        </p:txBody>
      </p:sp>
    </p:spTree>
    <p:extLst>
      <p:ext uri="{BB962C8B-B14F-4D97-AF65-F5344CB8AC3E}">
        <p14:creationId xmlns:p14="http://schemas.microsoft.com/office/powerpoint/2010/main" val="426781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>
                <a:solidFill>
                  <a:schemeClr val="tx1"/>
                </a:solidFill>
                <a:latin typeface="Arial" charset="0"/>
                <a:cs typeface="+mj-cs"/>
              </a:rPr>
              <a:t>What have been the trends over the past 25 years?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>
                <a:latin typeface="Arial" charset="0"/>
                <a:cs typeface="+mn-cs"/>
              </a:rPr>
              <a:t>Globalization of migration – more countries are affected by migration at the same time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>
                <a:latin typeface="Arial" charset="0"/>
                <a:cs typeface="+mn-cs"/>
              </a:rPr>
              <a:t>Acceleration of migration – once migration starts, it is likely to snowball through </a:t>
            </a:r>
            <a:r>
              <a:rPr lang="en-US" sz="2800" u="sng">
                <a:latin typeface="Arial" charset="0"/>
                <a:cs typeface="+mn-cs"/>
              </a:rPr>
              <a:t>chain migration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>
                <a:latin typeface="Arial" charset="0"/>
                <a:cs typeface="+mn-cs"/>
              </a:rPr>
              <a:t>Differentiation of migration – more different types of migration (refugees, family migrants, labor force migrants)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>
                <a:latin typeface="Arial" charset="0"/>
                <a:cs typeface="+mn-cs"/>
              </a:rPr>
              <a:t>“Feminization” of migration – women are playing an increasing role in all regions and all types of migration (49% of international migrants)</a:t>
            </a:r>
          </a:p>
        </p:txBody>
      </p:sp>
    </p:spTree>
    <p:extLst>
      <p:ext uri="{BB962C8B-B14F-4D97-AF65-F5344CB8AC3E}">
        <p14:creationId xmlns:p14="http://schemas.microsoft.com/office/powerpoint/2010/main" val="3620715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Arial" charset="0"/>
                <a:cs typeface="+mj-cs"/>
              </a:rPr>
              <a:t>Women continue…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800">
                <a:latin typeface="Arial" charset="0"/>
                <a:cs typeface="Arial" charset="0"/>
              </a:rPr>
              <a:t>•  </a:t>
            </a:r>
            <a:r>
              <a:rPr lang="en-US" sz="2800">
                <a:latin typeface="Arial" charset="0"/>
                <a:cs typeface="+mn-cs"/>
              </a:rPr>
              <a:t>Women have increased in rural to urban movement in Africa, Latin America and Asia; many are seeking economic opportunities outside of a husband’s control</a:t>
            </a:r>
          </a:p>
          <a:p>
            <a:pPr eaLnBrk="1" hangingPunct="1">
              <a:defRPr/>
            </a:pPr>
            <a:r>
              <a:rPr lang="en-US" sz="2800">
                <a:latin typeface="Arial" charset="0"/>
                <a:cs typeface="+mn-cs"/>
              </a:rPr>
              <a:t>Also making up large group of refugees</a:t>
            </a:r>
          </a:p>
          <a:p>
            <a:pPr eaLnBrk="1" hangingPunct="1">
              <a:defRPr/>
            </a:pPr>
            <a:r>
              <a:rPr lang="en-US" sz="2800">
                <a:latin typeface="Arial" charset="0"/>
                <a:cs typeface="+mn-cs"/>
              </a:rPr>
              <a:t>47% of refugees/asylum seekers are female</a:t>
            </a:r>
          </a:p>
          <a:p>
            <a:pPr eaLnBrk="1" hangingPunct="1">
              <a:defRPr/>
            </a:pPr>
            <a:r>
              <a:rPr lang="en-US" sz="2800">
                <a:latin typeface="Arial" charset="0"/>
                <a:cs typeface="+mn-cs"/>
              </a:rPr>
              <a:t>50% of women are “</a:t>
            </a:r>
            <a:r>
              <a:rPr lang="en-US" sz="2800" u="sng">
                <a:latin typeface="Arial" charset="0"/>
                <a:cs typeface="+mn-cs"/>
              </a:rPr>
              <a:t>stateless</a:t>
            </a:r>
            <a:r>
              <a:rPr lang="en-US" sz="2800">
                <a:latin typeface="Arial" charset="0"/>
                <a:cs typeface="+mn-cs"/>
              </a:rPr>
              <a:t>” (not having any recognized citizenship in a state or nation)</a:t>
            </a:r>
          </a:p>
          <a:p>
            <a:pPr eaLnBrk="1" hangingPunct="1">
              <a:defRPr/>
            </a:pPr>
            <a:endParaRPr lang="en-US" sz="2800"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986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439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2286000" y="457200"/>
            <a:ext cx="502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smtClean="0">
                <a:cs typeface="+mn-cs"/>
              </a:rPr>
              <a:t>Total Migrants as % of the Population 2010</a:t>
            </a:r>
          </a:p>
        </p:txBody>
      </p:sp>
    </p:spTree>
    <p:extLst>
      <p:ext uri="{BB962C8B-B14F-4D97-AF65-F5344CB8AC3E}">
        <p14:creationId xmlns:p14="http://schemas.microsoft.com/office/powerpoint/2010/main" val="4054961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5" descr="migration-map-html-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77800"/>
            <a:ext cx="8610600" cy="715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2133600" y="4114800"/>
            <a:ext cx="3200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smtClean="0">
                <a:cs typeface="+mn-cs"/>
              </a:rPr>
              <a:t>Some major migration movements in 20</a:t>
            </a:r>
            <a:r>
              <a:rPr lang="en-US" sz="1800" baseline="30000" smtClean="0">
                <a:cs typeface="+mn-cs"/>
              </a:rPr>
              <a:t>th</a:t>
            </a:r>
            <a:r>
              <a:rPr lang="en-US" sz="1800" smtClean="0">
                <a:cs typeface="+mn-cs"/>
              </a:rPr>
              <a:t> century</a:t>
            </a:r>
          </a:p>
        </p:txBody>
      </p:sp>
    </p:spTree>
    <p:extLst>
      <p:ext uri="{BB962C8B-B14F-4D97-AF65-F5344CB8AC3E}">
        <p14:creationId xmlns:p14="http://schemas.microsoft.com/office/powerpoint/2010/main" val="3371325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Arial" charset="0"/>
                <a:cs typeface="+mj-cs"/>
              </a:rPr>
              <a:t>Site: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800">
                <a:latin typeface="Arial" charset="0"/>
                <a:cs typeface="+mn-cs"/>
              </a:rPr>
              <a:t>All statistics are according to:</a:t>
            </a:r>
          </a:p>
          <a:p>
            <a:pPr eaLnBrk="1" hangingPunct="1">
              <a:defRPr/>
            </a:pPr>
            <a:r>
              <a:rPr lang="en-US" sz="2800">
                <a:latin typeface="Arial" charset="0"/>
                <a:cs typeface="+mn-cs"/>
              </a:rPr>
              <a:t>UNITED NATIONS: Department of Economic and Social Affairs: Population Division</a:t>
            </a:r>
          </a:p>
          <a:p>
            <a:pPr eaLnBrk="1" hangingPunct="1">
              <a:defRPr/>
            </a:pPr>
            <a:r>
              <a:rPr lang="en-US" sz="2800">
                <a:latin typeface="Arial" charset="0"/>
                <a:cs typeface="+mn-cs"/>
              </a:rPr>
              <a:t>The UN categories Mexico as part of the Central America Region with Northern America being the USA, Canada, Bermuda, Greenland and Saint Pierre &amp; Miquelon</a:t>
            </a:r>
          </a:p>
          <a:p>
            <a:pPr eaLnBrk="1" hangingPunct="1">
              <a:defRPr/>
            </a:pPr>
            <a:r>
              <a:rPr lang="en-US" sz="2800">
                <a:latin typeface="Arial" charset="0"/>
                <a:cs typeface="+mn-cs"/>
              </a:rPr>
              <a:t>The Caribbean was a separate category</a:t>
            </a:r>
          </a:p>
        </p:txBody>
      </p:sp>
    </p:spTree>
    <p:extLst>
      <p:ext uri="{BB962C8B-B14F-4D97-AF65-F5344CB8AC3E}">
        <p14:creationId xmlns:p14="http://schemas.microsoft.com/office/powerpoint/2010/main" val="1107672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Arial" charset="0"/>
                <a:cs typeface="+mj-cs"/>
              </a:rPr>
              <a:t>Points to Ponder…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>
                <a:latin typeface="Arial" charset="0"/>
                <a:cs typeface="+mn-cs"/>
              </a:rPr>
              <a:t>If movement and migration of peoples have been the norm throughout human history, why is it now considered a “problem” or “issue”?</a:t>
            </a:r>
          </a:p>
          <a:p>
            <a:pPr algn="ctr" eaLnBrk="1" hangingPunct="1">
              <a:buFontTx/>
              <a:buNone/>
              <a:defRPr/>
            </a:pPr>
            <a:r>
              <a:rPr lang="en-US">
                <a:latin typeface="Arial" charset="0"/>
                <a:cs typeface="+mn-cs"/>
              </a:rPr>
              <a:t>What has changed? </a:t>
            </a:r>
          </a:p>
          <a:p>
            <a:pPr algn="ctr" eaLnBrk="1" hangingPunct="1">
              <a:buFontTx/>
              <a:buNone/>
              <a:defRPr/>
            </a:pPr>
            <a:r>
              <a:rPr lang="en-US" sz="2400" i="1">
                <a:latin typeface="Arial" charset="0"/>
                <a:cs typeface="+mn-cs"/>
              </a:rPr>
              <a:t>(Think about this but don’t answer now)</a:t>
            </a:r>
          </a:p>
          <a:p>
            <a:pPr eaLnBrk="1" hangingPunct="1">
              <a:defRPr/>
            </a:pPr>
            <a:endParaRPr lang="en-US"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157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564</Words>
  <Application>Microsoft Macintosh PowerPoint</Application>
  <PresentationFormat>On-screen Show (4:3)</PresentationFormat>
  <Paragraphs>42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Global Migration</vt:lpstr>
      <vt:lpstr>Global Migration Stats:</vt:lpstr>
      <vt:lpstr>What country has the highest % of a foreign born population?</vt:lpstr>
      <vt:lpstr>What have been the trends over the past 25 years?</vt:lpstr>
      <vt:lpstr>Women continue…</vt:lpstr>
      <vt:lpstr>PowerPoint Presentation</vt:lpstr>
      <vt:lpstr>PowerPoint Presentation</vt:lpstr>
      <vt:lpstr>Site:</vt:lpstr>
      <vt:lpstr>Points to Ponder…</vt:lpstr>
      <vt:lpstr>The Jewish Diaspora</vt:lpstr>
      <vt:lpstr>PowerPoint Presentation</vt:lpstr>
      <vt:lpstr>PowerPoint Presentation</vt:lpstr>
      <vt:lpstr>Jewish Population Worldwide</vt:lpstr>
      <vt:lpstr>PowerPoint Presentation</vt:lpstr>
      <vt:lpstr>Columbian Exchange</vt:lpstr>
      <vt:lpstr>PowerPoint Presentation</vt:lpstr>
      <vt:lpstr>PowerPoint Presentation</vt:lpstr>
    </vt:vector>
  </TitlesOfParts>
  <Company>LEUSD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Migration</dc:title>
  <dc:creator>Chris Jones</dc:creator>
  <cp:lastModifiedBy>Chris Jones</cp:lastModifiedBy>
  <cp:revision>1</cp:revision>
  <dcterms:created xsi:type="dcterms:W3CDTF">2015-09-25T17:24:43Z</dcterms:created>
  <dcterms:modified xsi:type="dcterms:W3CDTF">2015-09-25T17:31:08Z</dcterms:modified>
</cp:coreProperties>
</file>