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21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EA7829-F5A9-D44F-80E2-B905C6961C26}" type="datetimeFigureOut">
              <a:rPr lang="en-US" smtClean="0"/>
              <a:t>10/15/15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A7408-FF19-6B4D-A63D-5B87D7FBDD7F}" type="slidenum">
              <a:rPr lang="en-US" smtClean="0"/>
              <a:t>‹#›</a:t>
            </a:fld>
            <a:endParaRPr lang="en-US"/>
          </a:p>
        </p:txBody>
      </p:sp>
    </p:spTree>
    <p:extLst>
      <p:ext uri="{BB962C8B-B14F-4D97-AF65-F5344CB8AC3E}">
        <p14:creationId xmlns:p14="http://schemas.microsoft.com/office/powerpoint/2010/main" val="31070684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ＭＳ Ｐゴシック" charset="0"/>
                <a:cs typeface="ＭＳ Ｐゴシック" charset="0"/>
              </a:rPr>
              <a:t>Culture originates at a </a:t>
            </a:r>
            <a:r>
              <a:rPr lang="en-US" i="1" dirty="0" smtClean="0">
                <a:ea typeface="ＭＳ Ｐゴシック" charset="0"/>
                <a:cs typeface="ＭＳ Ｐゴシック" charset="0"/>
              </a:rPr>
              <a:t>hearth, </a:t>
            </a:r>
            <a:r>
              <a:rPr lang="en-US" dirty="0" smtClean="0">
                <a:ea typeface="ＭＳ Ｐゴシック" charset="0"/>
                <a:cs typeface="ＭＳ Ｐゴシック" charset="0"/>
              </a:rPr>
              <a:t>a center of innovation.</a:t>
            </a:r>
          </a:p>
          <a:p>
            <a:pPr marL="171450" indent="-171450">
              <a:buFont typeface="Arial"/>
              <a:buChar char="•"/>
              <a:defRPr/>
            </a:pPr>
            <a:r>
              <a:rPr lang="en-US" dirty="0" smtClean="0">
                <a:ea typeface="ＭＳ Ｐゴシック" charset="0"/>
                <a:cs typeface="ＭＳ Ｐゴシック" charset="0"/>
              </a:rPr>
              <a:t>Popular music and other elements of popular culture, such as food and clothing, arise from a combination of advances in industrial technology and increases in leisure time.</a:t>
            </a: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73F14E1-7DB0-3548-B159-1A40CD04F60A}" type="slidenum">
              <a:rPr lang="en-US" sz="1200"/>
              <a:pPr/>
              <a:t>3</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ea typeface="ＭＳ Ｐゴシック" charset="0"/>
                <a:cs typeface="ＭＳ Ｐゴシック" charset="0"/>
              </a:rPr>
              <a:t>FIGURE 4-23 HOUSE TYPES IN FOUR WESTERN CHINA COMMUNITIES </a:t>
            </a:r>
            <a:r>
              <a:rPr lang="en-US" dirty="0" smtClean="0">
                <a:ea typeface="ＭＳ Ｐゴシック" charset="0"/>
                <a:cs typeface="ＭＳ Ｐゴシック" charset="0"/>
              </a:rPr>
              <a:t>House types in four communities of western China. Houses have second-floor open-air patios in </a:t>
            </a:r>
            <a:r>
              <a:rPr lang="en-US" dirty="0" err="1" smtClean="0">
                <a:ea typeface="ＭＳ Ｐゴシック" charset="0"/>
                <a:cs typeface="ＭＳ Ｐゴシック" charset="0"/>
              </a:rPr>
              <a:t>Kashgar</a:t>
            </a:r>
            <a:r>
              <a:rPr lang="en-US" dirty="0" smtClean="0">
                <a:ea typeface="ＭＳ Ｐゴシック" charset="0"/>
                <a:cs typeface="ＭＳ Ｐゴシック" charset="0"/>
              </a:rPr>
              <a:t>, small open courtyards in </a:t>
            </a:r>
            <a:r>
              <a:rPr lang="en-US" dirty="0" err="1" smtClean="0">
                <a:ea typeface="ＭＳ Ｐゴシック" charset="0"/>
                <a:cs typeface="ＭＳ Ｐゴシック" charset="0"/>
              </a:rPr>
              <a:t>Turpan</a:t>
            </a:r>
            <a:r>
              <a:rPr lang="en-US" dirty="0" smtClean="0">
                <a:ea typeface="ＭＳ Ｐゴシック" charset="0"/>
                <a:cs typeface="ＭＳ Ｐゴシック" charset="0"/>
              </a:rPr>
              <a:t>, large private courtyards in Yinchuan, and sloped roofs in </a:t>
            </a:r>
            <a:r>
              <a:rPr lang="en-US" dirty="0" err="1" smtClean="0">
                <a:ea typeface="ＭＳ Ｐゴシック" charset="0"/>
                <a:cs typeface="ＭＳ Ｐゴシック" charset="0"/>
              </a:rPr>
              <a:t>Dunhuang</a:t>
            </a:r>
            <a:r>
              <a:rPr lang="en-US" dirty="0" smtClean="0">
                <a:ea typeface="ＭＳ Ｐゴシック" charset="0"/>
                <a:cs typeface="ＭＳ Ｐゴシック" charset="0"/>
              </a:rPr>
              <a:t>.</a:t>
            </a: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677D240-13E3-884D-9D30-F616DB6EF262}" type="slidenum">
              <a:rPr lang="en-US" sz="1200"/>
              <a:pPr/>
              <a:t>18</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smtClean="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748CFE7-C648-524B-BA20-889700CFF1A2}" type="slidenum">
              <a:rPr lang="en-US" sz="1200"/>
              <a:pPr/>
              <a:t>19</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MS PGothic" charset="0"/>
              </a:rPr>
              <a:t>FIGURE 4-24 SACRED HOUSING SPACE </a:t>
            </a:r>
            <a:r>
              <a:rPr lang="en-US">
                <a:ea typeface="MS PGothic" charset="0"/>
              </a:rPr>
              <a:t>(top) Houses of Lao people in northern Laos. The fronts of Lao houses, such as those in the village of Muang Nan, Laos, face one another across a path, and the backs face each other at the rear. Their ridgepoles (the centerline of the roof) are set perpendicular to the path but parallel to a stream, if one is nearby. Inside adjacent houses, people sleep in the orientation shown, so neighbors are headto-head or feet-to-feet. (bottom) Houses of Yuan and Shan peoples in northern Thailand. In the village of Ban Mae Sakud, Thailand, the houses are not set in a straight line because of a belief that evil spirits move in straight lines. Ridgepoles parallel the path, and the heads of all sleeping persons point eastward.</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C74D205-32F5-5C4B-9CA7-EEB851F2D7D9}" type="slidenum">
              <a:rPr lang="en-US" sz="1200"/>
              <a:pPr/>
              <a:t>20</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smtClean="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023EE21-197A-A045-A206-D9A002DB8F7F}" type="slidenum">
              <a:rPr lang="en-US" sz="1200"/>
              <a:pPr/>
              <a:t>21</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ea typeface="ＭＳ Ｐゴシック" charset="0"/>
                <a:cs typeface="ＭＳ Ｐゴシック" charset="0"/>
              </a:rPr>
              <a:t>FIGURE 4-25 HEARTHS OF U.S. FOLK HOUSING </a:t>
            </a:r>
            <a:r>
              <a:rPr lang="en-US" dirty="0" smtClean="0">
                <a:ea typeface="ＭＳ Ｐゴシック" charset="0"/>
                <a:cs typeface="ＭＳ Ｐゴシック" charset="0"/>
              </a:rPr>
              <a:t>U.S. house types in the United States originated in three main source areas and diffused westward along different paths. These paths coincided with predominant routes taken by migrants from the East Coast toward the interior of the country.</a:t>
            </a: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16CDF9D-2C82-4A45-AF91-C49F49A0E08D}" type="slidenum">
              <a:rPr lang="en-US" sz="1200"/>
              <a:pPr/>
              <a:t>22</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smtClean="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6719A77-75DD-B44B-B6B9-C55E091E08ED}" type="slidenum">
              <a:rPr lang="en-US" sz="1200"/>
              <a:pPr/>
              <a:t>23</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MS PGothic" charset="0"/>
              </a:rPr>
              <a:t>FIGURE 4-26 U.S. HOUSE TYPES, 1945 TO PRESENT </a:t>
            </a:r>
            <a:r>
              <a:rPr lang="en-US">
                <a:ea typeface="MS PGothic" charset="0"/>
              </a:rPr>
              <a:t>The dominant type of house construction in the United States was minimal traditional during the late 1940s and early 1950s, </a:t>
            </a:r>
          </a:p>
          <a:p>
            <a:r>
              <a:rPr lang="en-US">
                <a:ea typeface="MS PGothic" charset="0"/>
              </a:rPr>
              <a:t>followed by ranch houses during the late 1950s and 1960s. The split-level was a popular variant of the ranch between the 1950s and 1970s, and the contemporary style was popular </a:t>
            </a:r>
          </a:p>
          <a:p>
            <a:r>
              <a:rPr lang="en-US">
                <a:ea typeface="MS PGothic" charset="0"/>
              </a:rPr>
              <a:t>for architect-designed houses during the same period. The shed style was widely built in the late 1960s. Neo-eclectic styles, beginning with the mansard, were in vogue during the late 1960s. The neo-Tudor was popular in the 1970s and the neo-French in the 1980s. The neo-colonial style has been widely built since the 1950s but has never dominated popular architecture.</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54BE150-F607-6443-9A2B-A5ED128261B1}" type="slidenum">
              <a:rPr lang="en-US" sz="1200"/>
              <a:pPr/>
              <a:t>24</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ea typeface="ＭＳ Ｐゴシック" pitchFamily="34" charset="-128"/>
                <a:cs typeface="ＭＳ Ｐゴシック" charset="0"/>
              </a:rPr>
              <a:t>FIGURE 4-31 HOW AMERICANS SPEND THEIR WEEKENDS </a:t>
            </a:r>
            <a:r>
              <a:rPr lang="en-US" dirty="0" smtClean="0">
                <a:ea typeface="ＭＳ Ｐゴシック" pitchFamily="34" charset="-128"/>
                <a:cs typeface="ＭＳ Ｐゴシック" charset="0"/>
              </a:rPr>
              <a:t>Watching TV is by far the most common leisure activity for Americans.</a:t>
            </a:r>
            <a:endParaRPr lang="en-US" dirty="0" smtClean="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516AB98-8C7C-A142-B7AB-BFF9A4209105}" type="slidenum">
              <a:rPr lang="en-US" sz="1200"/>
              <a:pPr/>
              <a:t>26</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ＭＳ Ｐゴシック" charset="0"/>
                <a:cs typeface="ＭＳ Ｐゴシック" charset="0"/>
              </a:rPr>
              <a:t>Through the second half of the 20</a:t>
            </a:r>
            <a:r>
              <a:rPr lang="en-US" baseline="30000" dirty="0" smtClean="0">
                <a:ea typeface="ＭＳ Ｐゴシック" charset="0"/>
                <a:cs typeface="ＭＳ Ｐゴシック" charset="0"/>
              </a:rPr>
              <a:t>th</a:t>
            </a:r>
            <a:r>
              <a:rPr lang="en-US" dirty="0" smtClean="0">
                <a:ea typeface="ＭＳ Ｐゴシック" charset="0"/>
                <a:cs typeface="ＭＳ Ｐゴシック" charset="0"/>
              </a:rPr>
              <a:t> century, </a:t>
            </a:r>
            <a:r>
              <a:rPr lang="en-US" smtClean="0">
                <a:ea typeface="ＭＳ Ｐゴシック" charset="0"/>
                <a:cs typeface="ＭＳ Ｐゴシック" charset="0"/>
              </a:rPr>
              <a:t>television diffusive </a:t>
            </a:r>
            <a:r>
              <a:rPr lang="en-US" dirty="0" smtClean="0">
                <a:ea typeface="ＭＳ Ｐゴシック" charset="0"/>
                <a:cs typeface="ＭＳ Ｐゴシック" charset="0"/>
              </a:rPr>
              <a:t>from the United States to Europe and other developed countries and then to developing countries.</a:t>
            </a: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6F1546D-6E6B-7543-8819-3078815105B0}" type="slidenum">
              <a:rPr lang="en-US" sz="1200"/>
              <a:pPr/>
              <a:t>27</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MS PGothic" charset="0"/>
              </a:rPr>
              <a:t>FIGURE 4-28 DIFFUSION OF TV </a:t>
            </a:r>
            <a:r>
              <a:rPr lang="en-US">
                <a:ea typeface="MS PGothic" charset="0"/>
              </a:rPr>
              <a:t>Televisions per 1,000 inhabitants in (top) 1954, (middle) 1970, and (bottom) 2005. Television has diffused from North America and Europe to other regions of the world. The United States and Canada had far more TV sets per capita than any other country as recently as the 1970s, but several European countries now have higher rates of ownership.</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2991046-91EE-594A-A77E-1E2DEB0191DA}" type="slidenum">
              <a:rPr lang="en-US" sz="1200"/>
              <a:pPr/>
              <a:t>28</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ＭＳ Ｐゴシック" charset="0"/>
                <a:cs typeface="ＭＳ Ｐゴシック" charset="0"/>
              </a:rPr>
              <a:t>Examples include American popular music during the 1940s when the Armed forces Radio Network broadcast music to American soldiers and to citizens where American soldiers were stationed or fighting during WWII.</a:t>
            </a: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E6698B2-D7AD-5E41-B4E0-5DB1E7314431}" type="slidenum">
              <a:rPr lang="en-US" sz="1200"/>
              <a:pPr/>
              <a:t>4</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1273898-72BE-1047-AAEE-A2E6BE8E89DA}" type="slidenum">
              <a:rPr lang="en-US" sz="1200"/>
              <a:pPr/>
              <a:t>29</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MS PGothic" charset="0"/>
              </a:rPr>
              <a:t>FIGURE 4-32 DIFFUSION OF THE INTERNET </a:t>
            </a:r>
            <a:r>
              <a:rPr lang="en-US">
                <a:ea typeface="MS PGothic" charset="0"/>
              </a:rPr>
              <a:t>Internet users per 1,000 inhabitants in (top) 1995, (middle) 2000, and (bottom) 2011. Compare to the diffusion of TV ( Figure </a:t>
            </a:r>
          </a:p>
          <a:p>
            <a:r>
              <a:rPr lang="en-US">
                <a:ea typeface="MS PGothic" charset="0"/>
              </a:rPr>
              <a:t> 4-28 ). Internet service is following a pattern in the twenty-first century similar to the pattern of diffusion of television in the twentieth century. The United States started out with a much higher rate of usage than elsewhere, until other countries caught up. The difference is that the diffusion of television took a half-century and the diffusion of the Internet only a decade.</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445F32E-122A-9440-A4E8-813936093ED4}" type="slidenum">
              <a:rPr lang="en-US" sz="1200"/>
              <a:pPr/>
              <a:t>30</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ＭＳ Ｐゴシック" charset="0"/>
                <a:cs typeface="ＭＳ Ｐゴシック" charset="0"/>
              </a:rPr>
              <a:t>Same pattern holds true for </a:t>
            </a:r>
            <a:r>
              <a:rPr lang="en-US" dirty="0" err="1" smtClean="0">
                <a:ea typeface="ＭＳ Ｐゴシック" charset="0"/>
                <a:cs typeface="ＭＳ Ｐゴシック" charset="0"/>
              </a:rPr>
              <a:t>YouTUBE</a:t>
            </a:r>
            <a:r>
              <a:rPr lang="en-US" dirty="0" smtClean="0">
                <a:ea typeface="ＭＳ Ｐゴシック" charset="0"/>
                <a:cs typeface="ＭＳ Ｐゴシック" charset="0"/>
              </a:rPr>
              <a:t>.</a:t>
            </a: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3B69F21-D262-0E46-8C32-16BD0433A8FE}" type="slidenum">
              <a:rPr lang="en-US" sz="1200"/>
              <a:pPr/>
              <a:t>31</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MS PGothic" charset="0"/>
              </a:rPr>
              <a:t>FIGURE 4-35 DISTRIBUTION OF TWITTER USERS </a:t>
            </a:r>
            <a:r>
              <a:rPr lang="en-US">
                <a:ea typeface="MS PGothic" charset="0"/>
              </a:rPr>
              <a:t>More than one-third of the world</a:t>
            </a:r>
            <a:r>
              <a:rPr lang="ja-JP" altLang="en-US">
                <a:ea typeface="MS PGothic" charset="0"/>
              </a:rPr>
              <a:t>’</a:t>
            </a:r>
            <a:r>
              <a:rPr lang="en-US">
                <a:ea typeface="MS PGothic" charset="0"/>
              </a:rPr>
              <a:t>s Twitter users were in the United States in 2011.</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63D61A5-8225-A54E-A3F7-9B516F8C4967}" type="slidenum">
              <a:rPr lang="en-US" sz="1200"/>
              <a:pPr/>
              <a:t>32</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22A0FE1-562D-0E44-A234-25492A385B13}" type="slidenum">
              <a:rPr lang="en-US" sz="1200"/>
              <a:pPr/>
              <a:t>33</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C6FD3FA-033D-8748-8093-BCBA87876485}" type="slidenum">
              <a:rPr lang="en-US" sz="1200"/>
              <a:pPr/>
              <a:t>34</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959A0F1-B4C6-D94C-A70D-1AE79EB5F539}" type="slidenum">
              <a:rPr lang="en-US" sz="1200"/>
              <a:pPr/>
              <a:t>35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029488B-5D69-2440-A1F9-137CB0F6D19E}" type="slidenum">
              <a:rPr lang="en-US" sz="1200"/>
              <a:pPr/>
              <a:t>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ＭＳ Ｐゴシック" charset="0"/>
                <a:cs typeface="ＭＳ Ｐゴシック" charset="0"/>
              </a:rPr>
              <a:t>In late 1800s, British exported associated football (soccer) around the world.</a:t>
            </a:r>
          </a:p>
          <a:p>
            <a:pPr marL="628650" lvl="1" indent="-171450">
              <a:buFont typeface="Arial"/>
              <a:buChar char="•"/>
              <a:defRPr/>
            </a:pPr>
            <a:r>
              <a:rPr lang="en-US" dirty="0" smtClean="0">
                <a:ea typeface="ＭＳ Ｐゴシック" charset="0"/>
                <a:cs typeface="+mn-cs"/>
              </a:rPr>
              <a:t>Began with continental Europe</a:t>
            </a:r>
          </a:p>
          <a:p>
            <a:pPr marL="628650" lvl="1" indent="-171450">
              <a:buFont typeface="Arial"/>
              <a:buChar char="•"/>
              <a:defRPr/>
            </a:pPr>
            <a:r>
              <a:rPr lang="en-US" dirty="0" smtClean="0">
                <a:ea typeface="ＭＳ Ｐゴシック" charset="0"/>
                <a:cs typeface="+mn-cs"/>
              </a:rPr>
              <a:t>Other Countries include: The Netherlands, Spain, Russia.</a:t>
            </a:r>
          </a:p>
          <a:p>
            <a:pPr marL="171450" indent="-171450">
              <a:buFont typeface="Arial"/>
              <a:buChar char="•"/>
              <a:defRPr/>
            </a:pPr>
            <a:r>
              <a:rPr lang="en-US" dirty="0" smtClean="0">
                <a:ea typeface="ＭＳ Ｐゴシック" charset="0"/>
                <a:cs typeface="ＭＳ Ｐゴシック" charset="0"/>
              </a:rPr>
              <a:t>Later diffused even farther by radio and TV.</a:t>
            </a: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F146303-CAD7-DF44-BEA5-4CD790060D30}" type="slidenum">
              <a:rPr lang="en-US" sz="1200"/>
              <a:pPr/>
              <a:t>8</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ＭＳ Ｐゴシック" charset="0"/>
                <a:cs typeface="ＭＳ Ｐゴシック" charset="0"/>
              </a:rPr>
              <a:t>Taboos often related to environmental concerns. </a:t>
            </a:r>
          </a:p>
          <a:p>
            <a:pPr marL="628650" lvl="1" indent="-171450">
              <a:buFont typeface="Arial"/>
              <a:buChar char="•"/>
              <a:defRPr/>
            </a:pPr>
            <a:r>
              <a:rPr lang="en-US" dirty="0" smtClean="0">
                <a:ea typeface="ＭＳ Ｐゴシック" charset="0"/>
                <a:cs typeface="+mn-cs"/>
              </a:rPr>
              <a:t>Hebrews: Pig, for example, is more suited for sedentary farming not pastoral nomadism.</a:t>
            </a:r>
          </a:p>
          <a:p>
            <a:pPr marL="628650" lvl="1" indent="-171450">
              <a:buFont typeface="Arial"/>
              <a:buChar char="•"/>
              <a:defRPr/>
            </a:pPr>
            <a:r>
              <a:rPr lang="en-US" dirty="0" smtClean="0">
                <a:ea typeface="ＭＳ Ｐゴシック" charset="0"/>
                <a:cs typeface="+mn-cs"/>
              </a:rPr>
              <a:t>Muslims: Pigs are unsuited for the dry lands of the Arabian Peninsula. They would compete with humans for food and water and not be a beast of burden.</a:t>
            </a:r>
          </a:p>
          <a:p>
            <a:pPr marL="628650" lvl="1" indent="-171450">
              <a:buFont typeface="Arial"/>
              <a:buChar char="•"/>
              <a:defRPr/>
            </a:pPr>
            <a:r>
              <a:rPr lang="en-US" dirty="0" smtClean="0">
                <a:ea typeface="ＭＳ Ｐゴシック" charset="0"/>
                <a:cs typeface="+mn-cs"/>
              </a:rPr>
              <a:t>Hindu: Huge numbers of oxen are needed to for agriculture in India.</a:t>
            </a:r>
          </a:p>
          <a:p>
            <a:pPr marL="171450" indent="-171450">
              <a:buFont typeface="Arial"/>
              <a:buChar char="•"/>
              <a:defRPr/>
            </a:pPr>
            <a:r>
              <a:rPr lang="en-US" dirty="0" smtClean="0">
                <a:ea typeface="ＭＳ Ｐゴシック" charset="0"/>
                <a:cs typeface="ＭＳ Ｐゴシック" charset="0"/>
              </a:rPr>
              <a:t>Environmental concerns account for only a part of the reason for recognizing taboos. </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F92C4FC-C800-9940-B6FE-A1E82D0C54EF}" type="slidenum">
              <a:rPr lang="en-US" sz="1200"/>
              <a:pPr/>
              <a:t>13</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smtClean="0">
              <a:ea typeface="ＭＳ Ｐゴシック" charset="0"/>
              <a:cs typeface="ＭＳ Ｐゴシック" charset="0"/>
            </a:endParaRPr>
          </a:p>
          <a:p>
            <a:pPr marL="171450" indent="-171450">
              <a:buFont typeface="Arial"/>
              <a:buChar char="•"/>
              <a:defRPr/>
            </a:pPr>
            <a:endParaRPr lang="en-US" dirty="0" smtClean="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84F1629-FD30-3545-A036-2C88BB672337}" type="slidenum">
              <a:rPr lang="en-US" sz="1200"/>
              <a:pPr/>
              <a:t>14</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smtClean="0">
              <a:ea typeface="ＭＳ Ｐゴシック" charset="0"/>
              <a:cs typeface="ＭＳ Ｐゴシック" charset="0"/>
            </a:endParaRPr>
          </a:p>
          <a:p>
            <a:pPr marL="171450" indent="-171450">
              <a:buFont typeface="Arial"/>
              <a:buChar char="•"/>
              <a:defRPr/>
            </a:pPr>
            <a:endParaRPr lang="en-US" dirty="0" smtClean="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E30B73F-A5A4-FB42-8C6B-DF09C8433DB8}" type="slidenum">
              <a:rPr lang="en-US" sz="1200"/>
              <a:pPr/>
              <a:t>15</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MS PGothic" charset="0"/>
              </a:rPr>
              <a:t>FIGURE 4-21 FAST-FOOD RESTAURANT PREFERENCES </a:t>
            </a:r>
            <a:r>
              <a:rPr lang="en-US">
                <a:ea typeface="MS PGothic" charset="0"/>
              </a:rPr>
              <a:t>Dunkin</a:t>
            </a:r>
            <a:r>
              <a:rPr lang="ja-JP" altLang="en-US">
                <a:ea typeface="MS PGothic" charset="0"/>
              </a:rPr>
              <a:t>’</a:t>
            </a:r>
            <a:r>
              <a:rPr lang="en-US">
                <a:ea typeface="MS PGothic" charset="0"/>
              </a:rPr>
              <a:t> Donuts is especially popular in the Northeast, Krispy Kreme in the Southeast, White Castle in the Midwest, and In-N-Out Burger in the Southwest.</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88CB019-B753-7846-AF91-0063B8E11E61}" type="slidenum">
              <a:rPr lang="en-US" sz="1200"/>
              <a:pPr/>
              <a:t>16</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smtClean="0">
              <a:ea typeface="ＭＳ Ｐゴシック" charset="0"/>
              <a:cs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6E9FF0B-D365-1847-BFD9-F57B8C5F9268}" type="slidenum">
              <a:rPr lang="en-US" sz="1200"/>
              <a:pPr/>
              <a:t>17</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053076-EC13-6646-8DBC-8E317CF0BD7C}" type="datetimeFigureOut">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0B827-47C0-6044-BC20-355A3DEB44FD}" type="slidenum">
              <a:rPr lang="en-US" smtClean="0"/>
              <a:t>‹#›</a:t>
            </a:fld>
            <a:endParaRPr lang="en-US"/>
          </a:p>
        </p:txBody>
      </p:sp>
    </p:spTree>
    <p:extLst>
      <p:ext uri="{BB962C8B-B14F-4D97-AF65-F5344CB8AC3E}">
        <p14:creationId xmlns:p14="http://schemas.microsoft.com/office/powerpoint/2010/main" val="414610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53076-EC13-6646-8DBC-8E317CF0BD7C}" type="datetimeFigureOut">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0B827-47C0-6044-BC20-355A3DEB44FD}" type="slidenum">
              <a:rPr lang="en-US" smtClean="0"/>
              <a:t>‹#›</a:t>
            </a:fld>
            <a:endParaRPr lang="en-US"/>
          </a:p>
        </p:txBody>
      </p:sp>
    </p:spTree>
    <p:extLst>
      <p:ext uri="{BB962C8B-B14F-4D97-AF65-F5344CB8AC3E}">
        <p14:creationId xmlns:p14="http://schemas.microsoft.com/office/powerpoint/2010/main" val="155451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53076-EC13-6646-8DBC-8E317CF0BD7C}" type="datetimeFigureOut">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0B827-47C0-6044-BC20-355A3DEB44FD}" type="slidenum">
              <a:rPr lang="en-US" smtClean="0"/>
              <a:t>‹#›</a:t>
            </a:fld>
            <a:endParaRPr lang="en-US"/>
          </a:p>
        </p:txBody>
      </p:sp>
    </p:spTree>
    <p:extLst>
      <p:ext uri="{BB962C8B-B14F-4D97-AF65-F5344CB8AC3E}">
        <p14:creationId xmlns:p14="http://schemas.microsoft.com/office/powerpoint/2010/main" val="250264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53076-EC13-6646-8DBC-8E317CF0BD7C}" type="datetimeFigureOut">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0B827-47C0-6044-BC20-355A3DEB44FD}" type="slidenum">
              <a:rPr lang="en-US" smtClean="0"/>
              <a:t>‹#›</a:t>
            </a:fld>
            <a:endParaRPr lang="en-US"/>
          </a:p>
        </p:txBody>
      </p:sp>
    </p:spTree>
    <p:extLst>
      <p:ext uri="{BB962C8B-B14F-4D97-AF65-F5344CB8AC3E}">
        <p14:creationId xmlns:p14="http://schemas.microsoft.com/office/powerpoint/2010/main" val="324507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53076-EC13-6646-8DBC-8E317CF0BD7C}" type="datetimeFigureOut">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0B827-47C0-6044-BC20-355A3DEB44FD}" type="slidenum">
              <a:rPr lang="en-US" smtClean="0"/>
              <a:t>‹#›</a:t>
            </a:fld>
            <a:endParaRPr lang="en-US"/>
          </a:p>
        </p:txBody>
      </p:sp>
    </p:spTree>
    <p:extLst>
      <p:ext uri="{BB962C8B-B14F-4D97-AF65-F5344CB8AC3E}">
        <p14:creationId xmlns:p14="http://schemas.microsoft.com/office/powerpoint/2010/main" val="77595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053076-EC13-6646-8DBC-8E317CF0BD7C}" type="datetimeFigureOut">
              <a:rPr lang="en-US" smtClean="0"/>
              <a:t>10/15/15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0B827-47C0-6044-BC20-355A3DEB44FD}" type="slidenum">
              <a:rPr lang="en-US" smtClean="0"/>
              <a:t>‹#›</a:t>
            </a:fld>
            <a:endParaRPr lang="en-US"/>
          </a:p>
        </p:txBody>
      </p:sp>
    </p:spTree>
    <p:extLst>
      <p:ext uri="{BB962C8B-B14F-4D97-AF65-F5344CB8AC3E}">
        <p14:creationId xmlns:p14="http://schemas.microsoft.com/office/powerpoint/2010/main" val="223955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053076-EC13-6646-8DBC-8E317CF0BD7C}" type="datetimeFigureOut">
              <a:rPr lang="en-US" smtClean="0"/>
              <a:t>10/15/15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60B827-47C0-6044-BC20-355A3DEB44FD}" type="slidenum">
              <a:rPr lang="en-US" smtClean="0"/>
              <a:t>‹#›</a:t>
            </a:fld>
            <a:endParaRPr lang="en-US"/>
          </a:p>
        </p:txBody>
      </p:sp>
    </p:spTree>
    <p:extLst>
      <p:ext uri="{BB962C8B-B14F-4D97-AF65-F5344CB8AC3E}">
        <p14:creationId xmlns:p14="http://schemas.microsoft.com/office/powerpoint/2010/main" val="112964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053076-EC13-6646-8DBC-8E317CF0BD7C}" type="datetimeFigureOut">
              <a:rPr lang="en-US" smtClean="0"/>
              <a:t>10/15/15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60B827-47C0-6044-BC20-355A3DEB44FD}" type="slidenum">
              <a:rPr lang="en-US" smtClean="0"/>
              <a:t>‹#›</a:t>
            </a:fld>
            <a:endParaRPr lang="en-US"/>
          </a:p>
        </p:txBody>
      </p:sp>
    </p:spTree>
    <p:extLst>
      <p:ext uri="{BB962C8B-B14F-4D97-AF65-F5344CB8AC3E}">
        <p14:creationId xmlns:p14="http://schemas.microsoft.com/office/powerpoint/2010/main" val="230176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53076-EC13-6646-8DBC-8E317CF0BD7C}" type="datetimeFigureOut">
              <a:rPr lang="en-US" smtClean="0"/>
              <a:t>10/15/15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60B827-47C0-6044-BC20-355A3DEB44FD}" type="slidenum">
              <a:rPr lang="en-US" smtClean="0"/>
              <a:t>‹#›</a:t>
            </a:fld>
            <a:endParaRPr lang="en-US"/>
          </a:p>
        </p:txBody>
      </p:sp>
    </p:spTree>
    <p:extLst>
      <p:ext uri="{BB962C8B-B14F-4D97-AF65-F5344CB8AC3E}">
        <p14:creationId xmlns:p14="http://schemas.microsoft.com/office/powerpoint/2010/main" val="126528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53076-EC13-6646-8DBC-8E317CF0BD7C}" type="datetimeFigureOut">
              <a:rPr lang="en-US" smtClean="0"/>
              <a:t>10/15/15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0B827-47C0-6044-BC20-355A3DEB44FD}" type="slidenum">
              <a:rPr lang="en-US" smtClean="0"/>
              <a:t>‹#›</a:t>
            </a:fld>
            <a:endParaRPr lang="en-US"/>
          </a:p>
        </p:txBody>
      </p:sp>
    </p:spTree>
    <p:extLst>
      <p:ext uri="{BB962C8B-B14F-4D97-AF65-F5344CB8AC3E}">
        <p14:creationId xmlns:p14="http://schemas.microsoft.com/office/powerpoint/2010/main" val="278114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53076-EC13-6646-8DBC-8E317CF0BD7C}" type="datetimeFigureOut">
              <a:rPr lang="en-US" smtClean="0"/>
              <a:t>10/15/15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0B827-47C0-6044-BC20-355A3DEB44FD}" type="slidenum">
              <a:rPr lang="en-US" smtClean="0"/>
              <a:t>‹#›</a:t>
            </a:fld>
            <a:endParaRPr lang="en-US"/>
          </a:p>
        </p:txBody>
      </p:sp>
    </p:spTree>
    <p:extLst>
      <p:ext uri="{BB962C8B-B14F-4D97-AF65-F5344CB8AC3E}">
        <p14:creationId xmlns:p14="http://schemas.microsoft.com/office/powerpoint/2010/main" val="39032665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53076-EC13-6646-8DBC-8E317CF0BD7C}" type="datetimeFigureOut">
              <a:rPr lang="en-US" smtClean="0"/>
              <a:t>10/15/15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0B827-47C0-6044-BC20-355A3DEB44FD}" type="slidenum">
              <a:rPr lang="en-US" smtClean="0"/>
              <a:t>‹#›</a:t>
            </a:fld>
            <a:endParaRPr lang="en-US"/>
          </a:p>
        </p:txBody>
      </p:sp>
    </p:spTree>
    <p:extLst>
      <p:ext uri="{BB962C8B-B14F-4D97-AF65-F5344CB8AC3E}">
        <p14:creationId xmlns:p14="http://schemas.microsoft.com/office/powerpoint/2010/main" val="3365638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8000"/>
                </a:solidFill>
              </a:rPr>
              <a:t>Unit 3</a:t>
            </a:r>
            <a:br>
              <a:rPr lang="en-US" dirty="0" smtClean="0">
                <a:solidFill>
                  <a:srgbClr val="008000"/>
                </a:solidFill>
              </a:rPr>
            </a:br>
            <a:r>
              <a:rPr lang="en-US" dirty="0" smtClean="0">
                <a:solidFill>
                  <a:srgbClr val="008000"/>
                </a:solidFill>
              </a:rPr>
              <a:t>Chapter 4</a:t>
            </a:r>
            <a:endParaRPr lang="en-US" dirty="0">
              <a:solidFill>
                <a:srgbClr val="008000"/>
              </a:solidFill>
            </a:endParaRPr>
          </a:p>
        </p:txBody>
      </p:sp>
      <p:sp>
        <p:nvSpPr>
          <p:cNvPr id="3" name="Subtitle 2"/>
          <p:cNvSpPr>
            <a:spLocks noGrp="1"/>
          </p:cNvSpPr>
          <p:nvPr>
            <p:ph type="subTitle" idx="1"/>
          </p:nvPr>
        </p:nvSpPr>
        <p:spPr/>
        <p:txBody>
          <a:bodyPr>
            <a:normAutofit/>
          </a:bodyPr>
          <a:lstStyle/>
          <a:p>
            <a:r>
              <a:rPr lang="en-US" sz="4800" b="1" dirty="0" smtClean="0">
                <a:solidFill>
                  <a:srgbClr val="008000"/>
                </a:solidFill>
              </a:rPr>
              <a:t>Folk &amp; Popular Culture</a:t>
            </a:r>
            <a:endParaRPr lang="en-US" sz="4800" b="1" dirty="0">
              <a:solidFill>
                <a:srgbClr val="008000"/>
              </a:solidFill>
            </a:endParaRPr>
          </a:p>
        </p:txBody>
      </p:sp>
    </p:spTree>
    <p:extLst>
      <p:ext uri="{BB962C8B-B14F-4D97-AF65-F5344CB8AC3E}">
        <p14:creationId xmlns:p14="http://schemas.microsoft.com/office/powerpoint/2010/main" val="347895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1325" y="1143000"/>
            <a:ext cx="8626475" cy="5257800"/>
          </a:xfrm>
        </p:spPr>
        <p:txBody>
          <a:bodyPr>
            <a:normAutofit lnSpcReduction="10000"/>
          </a:bodyPr>
          <a:lstStyle/>
          <a:p>
            <a:pPr>
              <a:defRPr/>
            </a:pPr>
            <a:r>
              <a:rPr lang="en-US" sz="2800" dirty="0" smtClean="0">
                <a:ea typeface="+mn-ea"/>
                <a:cs typeface="ＭＳ Ｐゴシック" charset="0"/>
              </a:rPr>
              <a:t>Folk and Popular Clothing</a:t>
            </a:r>
          </a:p>
          <a:p>
            <a:pPr lvl="1">
              <a:defRPr/>
            </a:pPr>
            <a:r>
              <a:rPr lang="en-US" sz="2600" dirty="0" smtClean="0">
                <a:ea typeface="+mn-ea"/>
              </a:rPr>
              <a:t>Folk Clothing Preferences</a:t>
            </a:r>
          </a:p>
          <a:p>
            <a:pPr lvl="2">
              <a:defRPr/>
            </a:pPr>
            <a:r>
              <a:rPr lang="en-US" dirty="0" smtClean="0">
                <a:ea typeface="+mn-ea"/>
              </a:rPr>
              <a:t>Style of clothing worn in response to distinctive agricultural practices and climatic conditions</a:t>
            </a:r>
          </a:p>
          <a:p>
            <a:pPr lvl="3">
              <a:defRPr/>
            </a:pPr>
            <a:r>
              <a:rPr lang="en-US" dirty="0" smtClean="0">
                <a:ea typeface="+mn-ea"/>
              </a:rPr>
              <a:t>Ex. </a:t>
            </a:r>
          </a:p>
          <a:p>
            <a:pPr lvl="4">
              <a:defRPr/>
            </a:pPr>
            <a:r>
              <a:rPr lang="en-US" dirty="0" smtClean="0">
                <a:ea typeface="+mn-ea"/>
              </a:rPr>
              <a:t>Folk custom in the Netherlands to wear wooden shoes because of practical uses in wet climates.</a:t>
            </a:r>
          </a:p>
          <a:p>
            <a:pPr lvl="4">
              <a:defRPr/>
            </a:pPr>
            <a:r>
              <a:rPr lang="en-US" dirty="0" smtClean="0">
                <a:ea typeface="+mn-ea"/>
              </a:rPr>
              <a:t>Fur-lined boots protect against cold in arctic climates.</a:t>
            </a:r>
          </a:p>
          <a:p>
            <a:pPr lvl="1">
              <a:defRPr/>
            </a:pPr>
            <a:r>
              <a:rPr lang="en-US" dirty="0" smtClean="0">
                <a:ea typeface="+mn-ea"/>
              </a:rPr>
              <a:t>Popular Clothing Preferences</a:t>
            </a:r>
          </a:p>
          <a:p>
            <a:pPr lvl="2">
              <a:defRPr/>
            </a:pPr>
            <a:r>
              <a:rPr lang="en-US" sz="2000" dirty="0" smtClean="0">
                <a:ea typeface="+mn-ea"/>
              </a:rPr>
              <a:t>Style of clothing generally reflects occupation and income rather than particular environment.</a:t>
            </a:r>
          </a:p>
          <a:p>
            <a:pPr lvl="3">
              <a:defRPr/>
            </a:pPr>
            <a:r>
              <a:rPr lang="en-US" sz="1800" dirty="0" smtClean="0">
                <a:ea typeface="+mn-ea"/>
              </a:rPr>
              <a:t>Ex.</a:t>
            </a:r>
          </a:p>
          <a:p>
            <a:pPr lvl="4">
              <a:defRPr/>
            </a:pPr>
            <a:r>
              <a:rPr lang="en-US" sz="1800" dirty="0" smtClean="0">
                <a:ea typeface="+mn-ea"/>
              </a:rPr>
              <a:t>Business suits worn by professionals</a:t>
            </a:r>
          </a:p>
          <a:p>
            <a:pPr lvl="4">
              <a:defRPr/>
            </a:pPr>
            <a:r>
              <a:rPr lang="en-US" sz="1800" dirty="0" smtClean="0">
                <a:ea typeface="+mn-ea"/>
              </a:rPr>
              <a:t>Designer clothes worn by the affluent</a:t>
            </a:r>
          </a:p>
          <a:p>
            <a:pPr lvl="3">
              <a:defRPr/>
            </a:pPr>
            <a:endParaRPr lang="en-US" dirty="0">
              <a:ea typeface="+mn-ea"/>
            </a:endParaRPr>
          </a:p>
        </p:txBody>
      </p:sp>
      <p:sp>
        <p:nvSpPr>
          <p:cNvPr id="6"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35677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143000"/>
            <a:ext cx="8229600" cy="5410200"/>
          </a:xfrm>
        </p:spPr>
        <p:txBody>
          <a:bodyPr/>
          <a:lstStyle/>
          <a:p>
            <a:r>
              <a:rPr lang="en-US" sz="3000">
                <a:latin typeface="Arial" charset="0"/>
                <a:ea typeface="MS PGothic" charset="0"/>
              </a:rPr>
              <a:t>Rapid Diffusion of Popular Clothing Styles</a:t>
            </a:r>
          </a:p>
          <a:p>
            <a:pPr lvl="1"/>
            <a:r>
              <a:rPr lang="en-US" sz="2600">
                <a:latin typeface="Arial" charset="0"/>
                <a:ea typeface="MS PGothic" charset="0"/>
              </a:rPr>
              <a:t>Improved communications central to rapid diffusion</a:t>
            </a:r>
          </a:p>
          <a:p>
            <a:pPr lvl="2"/>
            <a:r>
              <a:rPr lang="en-US">
                <a:latin typeface="Arial" charset="0"/>
                <a:ea typeface="MS PGothic" charset="0"/>
              </a:rPr>
              <a:t>Ex. Time for original designs for women’s dresses to be designed in fashion capitals—e.g., Paris or London—and reproductions available in stores has diminished from years to a few weeks. </a:t>
            </a:r>
          </a:p>
          <a:p>
            <a:pPr lvl="1"/>
            <a:r>
              <a:rPr lang="en-US" sz="2600">
                <a:latin typeface="Arial" charset="0"/>
                <a:ea typeface="MS PGothic" charset="0"/>
              </a:rPr>
              <a:t>Jeans is an important symbol of the diffusion of Western popular culture.</a:t>
            </a:r>
          </a:p>
          <a:p>
            <a:pPr lvl="2"/>
            <a:r>
              <a:rPr lang="en-US">
                <a:latin typeface="Arial" charset="0"/>
                <a:ea typeface="MS PGothic" charset="0"/>
              </a:rPr>
              <a:t>Local Diversity</a:t>
            </a:r>
          </a:p>
          <a:p>
            <a:pPr lvl="3"/>
            <a:r>
              <a:rPr lang="en-US">
                <a:latin typeface="Arial" charset="0"/>
                <a:ea typeface="MS PGothic" charset="0"/>
              </a:rPr>
              <a:t>Japan: customized with patches and cutouts</a:t>
            </a:r>
          </a:p>
          <a:p>
            <a:pPr lvl="3"/>
            <a:r>
              <a:rPr lang="en-US">
                <a:latin typeface="Arial" charset="0"/>
                <a:ea typeface="MS PGothic" charset="0"/>
              </a:rPr>
              <a:t>Korea: frayed, ripped, or shredded</a:t>
            </a:r>
          </a:p>
          <a:p>
            <a:pPr lvl="3"/>
            <a:r>
              <a:rPr lang="en-US">
                <a:latin typeface="Arial" charset="0"/>
                <a:ea typeface="MS PGothic" charset="0"/>
              </a:rPr>
              <a:t>Italy: bleached on seat of jeans</a:t>
            </a:r>
          </a:p>
        </p:txBody>
      </p:sp>
      <p:sp>
        <p:nvSpPr>
          <p:cNvPr id="5"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26924881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141413"/>
            <a:ext cx="8229600" cy="5106987"/>
          </a:xfrm>
        </p:spPr>
        <p:txBody>
          <a:bodyPr/>
          <a:lstStyle/>
          <a:p>
            <a:pPr>
              <a:defRPr/>
            </a:pPr>
            <a:r>
              <a:rPr lang="en-US" dirty="0" smtClean="0">
                <a:ea typeface="+mn-ea"/>
                <a:cs typeface="ＭＳ Ｐゴシック" charset="0"/>
              </a:rPr>
              <a:t>Folk and Popular Food Preferences</a:t>
            </a:r>
          </a:p>
          <a:p>
            <a:pPr lvl="1">
              <a:defRPr/>
            </a:pPr>
            <a:r>
              <a:rPr lang="en-US" dirty="0" smtClean="0">
                <a:ea typeface="+mn-ea"/>
              </a:rPr>
              <a:t>People adapt their food preferences to conditions in the environment.</a:t>
            </a:r>
          </a:p>
          <a:p>
            <a:pPr lvl="2">
              <a:defRPr/>
            </a:pPr>
            <a:r>
              <a:rPr lang="en-US" dirty="0" smtClean="0">
                <a:ea typeface="+mn-ea"/>
              </a:rPr>
              <a:t>Asia</a:t>
            </a:r>
          </a:p>
          <a:p>
            <a:pPr lvl="3">
              <a:defRPr/>
            </a:pPr>
            <a:r>
              <a:rPr lang="en-US" dirty="0" smtClean="0">
                <a:ea typeface="+mn-ea"/>
              </a:rPr>
              <a:t>Rice: milder, moister regions</a:t>
            </a:r>
          </a:p>
          <a:p>
            <a:pPr lvl="3">
              <a:defRPr/>
            </a:pPr>
            <a:r>
              <a:rPr lang="en-US" dirty="0" smtClean="0">
                <a:ea typeface="+mn-ea"/>
              </a:rPr>
              <a:t>Wheat: drier regions</a:t>
            </a:r>
          </a:p>
          <a:p>
            <a:pPr lvl="2">
              <a:defRPr/>
            </a:pPr>
            <a:r>
              <a:rPr lang="en-US" dirty="0" smtClean="0">
                <a:ea typeface="+mn-ea"/>
              </a:rPr>
              <a:t>Europe</a:t>
            </a:r>
          </a:p>
          <a:p>
            <a:pPr lvl="3">
              <a:defRPr/>
            </a:pPr>
            <a:r>
              <a:rPr lang="en-US" dirty="0" smtClean="0">
                <a:ea typeface="+mn-ea"/>
              </a:rPr>
              <a:t>Italy: preference for quick-frying foods resulted from fuel shortages</a:t>
            </a:r>
          </a:p>
          <a:p>
            <a:pPr lvl="3">
              <a:defRPr/>
            </a:pPr>
            <a:r>
              <a:rPr lang="en-US" dirty="0" smtClean="0">
                <a:ea typeface="+mn-ea"/>
              </a:rPr>
              <a:t>Northern Europe: abundant wood supply encouraged slow stewing and roasting of foods</a:t>
            </a:r>
          </a:p>
          <a:p>
            <a:pPr lvl="3">
              <a:defRPr/>
            </a:pPr>
            <a:endParaRPr lang="en-US" dirty="0" smtClean="0">
              <a:ea typeface="+mn-ea"/>
            </a:endParaRPr>
          </a:p>
          <a:p>
            <a:pPr lvl="1">
              <a:defRPr/>
            </a:pPr>
            <a:endParaRPr lang="en-US" dirty="0" smtClean="0">
              <a:ea typeface="+mn-ea"/>
            </a:endParaRPr>
          </a:p>
          <a:p>
            <a:pPr lvl="1">
              <a:defRPr/>
            </a:pPr>
            <a:endParaRPr lang="en-US" dirty="0">
              <a:ea typeface="+mn-ea"/>
            </a:endParaRPr>
          </a:p>
        </p:txBody>
      </p:sp>
      <p:sp>
        <p:nvSpPr>
          <p:cNvPr id="6"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5743433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066800"/>
            <a:ext cx="8229600" cy="5334000"/>
          </a:xfrm>
        </p:spPr>
        <p:txBody>
          <a:bodyPr/>
          <a:lstStyle/>
          <a:p>
            <a:pPr>
              <a:defRPr/>
            </a:pPr>
            <a:r>
              <a:rPr lang="en-US" dirty="0" smtClean="0">
                <a:ea typeface="+mn-ea"/>
                <a:cs typeface="ＭＳ Ｐゴシック" charset="0"/>
              </a:rPr>
              <a:t>Folk and Popular Food Preferences</a:t>
            </a:r>
          </a:p>
          <a:p>
            <a:pPr lvl="1">
              <a:defRPr/>
            </a:pPr>
            <a:r>
              <a:rPr lang="en-US" dirty="0" smtClean="0">
                <a:ea typeface="+mn-ea"/>
              </a:rPr>
              <a:t>Food Taboos</a:t>
            </a:r>
          </a:p>
          <a:p>
            <a:pPr lvl="2">
              <a:defRPr/>
            </a:pPr>
            <a:r>
              <a:rPr lang="en-US" dirty="0" smtClean="0">
                <a:ea typeface="+mn-ea"/>
              </a:rPr>
              <a:t>Many folk customs attribute a signature, or distinctive characteristic, to everything in nature.</a:t>
            </a:r>
          </a:p>
          <a:p>
            <a:pPr lvl="3">
              <a:defRPr/>
            </a:pPr>
            <a:r>
              <a:rPr lang="en-US" dirty="0" smtClean="0">
                <a:ea typeface="+mn-ea"/>
              </a:rPr>
              <a:t>People may desire or avoid certain foods, as a result of perceived beneficial or harmful natural traits.</a:t>
            </a:r>
          </a:p>
          <a:p>
            <a:pPr lvl="3">
              <a:defRPr/>
            </a:pPr>
            <a:r>
              <a:rPr lang="en-US" dirty="0" smtClean="0">
                <a:ea typeface="+mn-ea"/>
              </a:rPr>
              <a:t>A restriction imposed by a social custom to eat particular plants or animals that are believed to embody negative forces is a </a:t>
            </a:r>
            <a:r>
              <a:rPr lang="en-US" i="1" dirty="0" smtClean="0">
                <a:ea typeface="+mn-ea"/>
              </a:rPr>
              <a:t>taboo.</a:t>
            </a:r>
          </a:p>
          <a:p>
            <a:pPr lvl="4">
              <a:defRPr/>
            </a:pPr>
            <a:r>
              <a:rPr lang="en-US" dirty="0" smtClean="0">
                <a:ea typeface="+mn-ea"/>
              </a:rPr>
              <a:t>Ancient Hebrews in the Bible forbidden to eat animals that did not chew their cud or that have cloven feet and fish lacking fins or scales.</a:t>
            </a:r>
          </a:p>
          <a:p>
            <a:pPr lvl="4">
              <a:defRPr/>
            </a:pPr>
            <a:r>
              <a:rPr lang="en-US" dirty="0" smtClean="0">
                <a:ea typeface="+mn-ea"/>
              </a:rPr>
              <a:t>Muslims embrace the taboo against eating pork.</a:t>
            </a:r>
          </a:p>
          <a:p>
            <a:pPr lvl="4">
              <a:defRPr/>
            </a:pPr>
            <a:r>
              <a:rPr lang="en-US" dirty="0" smtClean="0">
                <a:ea typeface="+mn-ea"/>
              </a:rPr>
              <a:t>Hindus embrace the taboo against consuming cattle.</a:t>
            </a:r>
          </a:p>
          <a:p>
            <a:pPr lvl="3">
              <a:defRPr/>
            </a:pPr>
            <a:endParaRPr lang="en-US" dirty="0" smtClean="0">
              <a:ea typeface="+mn-ea"/>
            </a:endParaRPr>
          </a:p>
          <a:p>
            <a:pPr lvl="3">
              <a:defRPr/>
            </a:pPr>
            <a:endParaRPr lang="en-US" dirty="0" smtClean="0">
              <a:ea typeface="+mn-ea"/>
            </a:endParaRPr>
          </a:p>
          <a:p>
            <a:pPr lvl="1">
              <a:defRPr/>
            </a:pPr>
            <a:endParaRPr lang="en-US" dirty="0" smtClean="0">
              <a:ea typeface="+mn-ea"/>
            </a:endParaRPr>
          </a:p>
          <a:p>
            <a:pPr lvl="1">
              <a:defRPr/>
            </a:pPr>
            <a:endParaRPr lang="en-US" dirty="0">
              <a:ea typeface="+mn-ea"/>
            </a:endParaRPr>
          </a:p>
        </p:txBody>
      </p:sp>
      <p:sp>
        <p:nvSpPr>
          <p:cNvPr id="6"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33797716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141413"/>
            <a:ext cx="8229600" cy="5106987"/>
          </a:xfrm>
        </p:spPr>
        <p:txBody>
          <a:bodyPr/>
          <a:lstStyle/>
          <a:p>
            <a:r>
              <a:rPr lang="en-US">
                <a:latin typeface="Arial" charset="0"/>
                <a:ea typeface="MS PGothic" charset="0"/>
              </a:rPr>
              <a:t>Folk and Popular Food Preferences</a:t>
            </a:r>
          </a:p>
          <a:p>
            <a:pPr lvl="1"/>
            <a:r>
              <a:rPr lang="en-US">
                <a:latin typeface="Arial" charset="0"/>
                <a:ea typeface="MS PGothic" charset="0"/>
              </a:rPr>
              <a:t>Popular Food Culture</a:t>
            </a:r>
          </a:p>
          <a:p>
            <a:pPr lvl="2"/>
            <a:r>
              <a:rPr lang="en-US">
                <a:latin typeface="Arial" charset="0"/>
                <a:ea typeface="MS PGothic" charset="0"/>
              </a:rPr>
              <a:t>Differences among Countries</a:t>
            </a:r>
          </a:p>
          <a:p>
            <a:pPr lvl="3"/>
            <a:r>
              <a:rPr lang="en-US">
                <a:latin typeface="Arial" charset="0"/>
                <a:ea typeface="MS PGothic" charset="0"/>
              </a:rPr>
              <a:t>Cola preferences can be influenced by politics.</a:t>
            </a:r>
          </a:p>
          <a:p>
            <a:pPr lvl="4"/>
            <a:r>
              <a:rPr lang="en-US">
                <a:latin typeface="Arial" charset="0"/>
                <a:ea typeface="MS PGothic" charset="0"/>
              </a:rPr>
              <a:t>Soviet Union: Pepsi permitted for sale in country</a:t>
            </a:r>
          </a:p>
          <a:p>
            <a:pPr lvl="4"/>
            <a:r>
              <a:rPr lang="en-US">
                <a:latin typeface="Arial" charset="0"/>
                <a:ea typeface="MS PGothic" charset="0"/>
              </a:rPr>
              <a:t>Russia: Many former Soviets switched to Coke, because Pepsi was associated with communism.</a:t>
            </a:r>
          </a:p>
          <a:p>
            <a:pPr lvl="3"/>
            <a:r>
              <a:rPr lang="en-US">
                <a:latin typeface="Arial" charset="0"/>
                <a:ea typeface="MS PGothic" charset="0"/>
              </a:rPr>
              <a:t>Cola preferences can be influenced by religion.</a:t>
            </a:r>
          </a:p>
          <a:p>
            <a:pPr lvl="4"/>
            <a:r>
              <a:rPr lang="en-US">
                <a:latin typeface="Arial" charset="0"/>
                <a:ea typeface="MS PGothic" charset="0"/>
              </a:rPr>
              <a:t>Southwest Asia: Predominantly Muslim countries boycotted products sold in Jewish Israel—e.g., Coke.</a:t>
            </a:r>
          </a:p>
          <a:p>
            <a:pPr lvl="3"/>
            <a:endParaRPr lang="en-US">
              <a:latin typeface="Arial" charset="0"/>
              <a:ea typeface="MS PGothic" charset="0"/>
            </a:endParaRPr>
          </a:p>
          <a:p>
            <a:pPr lvl="3"/>
            <a:endParaRPr lang="en-US">
              <a:latin typeface="Arial" charset="0"/>
              <a:ea typeface="MS PGothic" charset="0"/>
            </a:endParaRPr>
          </a:p>
          <a:p>
            <a:pPr lvl="3"/>
            <a:endParaRPr lang="en-US">
              <a:latin typeface="Arial" charset="0"/>
              <a:ea typeface="MS PGothic" charset="0"/>
            </a:endParaRPr>
          </a:p>
          <a:p>
            <a:pPr lvl="1"/>
            <a:endParaRPr lang="en-US">
              <a:latin typeface="Arial" charset="0"/>
              <a:ea typeface="MS PGothic" charset="0"/>
            </a:endParaRPr>
          </a:p>
          <a:p>
            <a:pPr lvl="1"/>
            <a:endParaRPr lang="en-US">
              <a:latin typeface="Arial" charset="0"/>
              <a:ea typeface="MS PGothic" charset="0"/>
            </a:endParaRPr>
          </a:p>
        </p:txBody>
      </p:sp>
      <p:sp>
        <p:nvSpPr>
          <p:cNvPr id="6"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35946956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066800"/>
            <a:ext cx="8626475" cy="54102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lnSpcReduction="10000"/>
          </a:bodyPr>
          <a:lstStyle/>
          <a:p>
            <a:pPr>
              <a:defRPr/>
            </a:pPr>
            <a:r>
              <a:rPr lang="en-US" sz="2800" dirty="0" smtClean="0">
                <a:ea typeface="+mn-ea"/>
                <a:cs typeface="ＭＳ Ｐゴシック" charset="0"/>
              </a:rPr>
              <a:t>Folk and Popular Food Preferences</a:t>
            </a:r>
          </a:p>
          <a:p>
            <a:pPr lvl="1">
              <a:defRPr/>
            </a:pPr>
            <a:r>
              <a:rPr lang="en-US" sz="2600" dirty="0" smtClean="0">
                <a:ea typeface="+mn-ea"/>
              </a:rPr>
              <a:t>Popular Food Culture</a:t>
            </a:r>
          </a:p>
          <a:p>
            <a:pPr lvl="2">
              <a:defRPr/>
            </a:pPr>
            <a:r>
              <a:rPr lang="en-US" dirty="0" smtClean="0">
                <a:ea typeface="+mn-ea"/>
              </a:rPr>
              <a:t>Regional Differences within the </a:t>
            </a:r>
            <a:r>
              <a:rPr lang="en-US" dirty="0">
                <a:ea typeface="ＭＳ Ｐゴシック" pitchFamily="34" charset="-128"/>
              </a:rPr>
              <a:t>United States</a:t>
            </a:r>
            <a:endParaRPr lang="en-US" dirty="0" smtClean="0">
              <a:ea typeface="+mn-ea"/>
            </a:endParaRPr>
          </a:p>
          <a:p>
            <a:pPr lvl="3">
              <a:defRPr/>
            </a:pPr>
            <a:r>
              <a:rPr lang="en-US" dirty="0" smtClean="0">
                <a:ea typeface="+mn-ea"/>
              </a:rPr>
              <a:t>Americans may choose beverages or snacks based on what is produced, grown, or imported locally</a:t>
            </a:r>
            <a:r>
              <a:rPr lang="en-US" dirty="0" smtClean="0">
                <a:ea typeface="ＭＳ Ｐゴシック" pitchFamily="34" charset="-128"/>
              </a:rPr>
              <a:t>.</a:t>
            </a:r>
            <a:endParaRPr lang="en-US" dirty="0" smtClean="0">
              <a:ea typeface="+mn-ea"/>
            </a:endParaRPr>
          </a:p>
          <a:p>
            <a:pPr lvl="4">
              <a:defRPr/>
            </a:pPr>
            <a:r>
              <a:rPr lang="en-US" dirty="0" smtClean="0">
                <a:ea typeface="+mn-ea"/>
              </a:rPr>
              <a:t>Wine consumption relatively high in California where most of the U.S. production is located.</a:t>
            </a:r>
          </a:p>
          <a:p>
            <a:pPr lvl="3">
              <a:defRPr/>
            </a:pPr>
            <a:r>
              <a:rPr lang="en-US" dirty="0" smtClean="0">
                <a:ea typeface="+mn-ea"/>
              </a:rPr>
              <a:t>Cultural backgrounds affect the amount and types of alcohol and snack foods consumed.</a:t>
            </a:r>
          </a:p>
          <a:p>
            <a:pPr lvl="4">
              <a:defRPr/>
            </a:pPr>
            <a:r>
              <a:rPr lang="en-US" dirty="0" smtClean="0">
                <a:ea typeface="+mn-ea"/>
              </a:rPr>
              <a:t>Relatively little alcohol is consumed in Utah because of the strong presence of the Church of Latter-day Saints that advocates against drinking alcohol.</a:t>
            </a:r>
          </a:p>
          <a:p>
            <a:pPr lvl="5">
              <a:defRPr/>
            </a:pPr>
            <a:r>
              <a:rPr lang="en-US" dirty="0" smtClean="0"/>
              <a:t>High consumption in Nevada where resorts located.</a:t>
            </a:r>
          </a:p>
          <a:p>
            <a:pPr lvl="4">
              <a:defRPr/>
            </a:pPr>
            <a:r>
              <a:rPr lang="en-US" dirty="0" smtClean="0">
                <a:ea typeface="+mn-ea"/>
              </a:rPr>
              <a:t>Texans may prefer tortilla chips in greater numbers because of strong Hispanic American presence.</a:t>
            </a:r>
          </a:p>
          <a:p>
            <a:pPr lvl="3">
              <a:defRPr/>
            </a:pPr>
            <a:endParaRPr lang="en-US" dirty="0" smtClean="0">
              <a:ea typeface="+mn-ea"/>
            </a:endParaRPr>
          </a:p>
          <a:p>
            <a:pPr lvl="3">
              <a:defRPr/>
            </a:pPr>
            <a:endParaRPr lang="en-US" dirty="0" smtClean="0">
              <a:ea typeface="+mn-ea"/>
            </a:endParaRPr>
          </a:p>
          <a:p>
            <a:pPr lvl="1">
              <a:defRPr/>
            </a:pPr>
            <a:endParaRPr lang="en-US" dirty="0" smtClean="0">
              <a:ea typeface="+mn-ea"/>
            </a:endParaRPr>
          </a:p>
          <a:p>
            <a:pPr lvl="1">
              <a:defRPr/>
            </a:pPr>
            <a:endParaRPr lang="en-US" dirty="0">
              <a:ea typeface="+mn-ea"/>
            </a:endParaRPr>
          </a:p>
        </p:txBody>
      </p:sp>
      <p:sp>
        <p:nvSpPr>
          <p:cNvPr id="5"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4397358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integrafs1\NMS_Samples\65_Pearson\02. Deliverables\RUBENSTEIN_IRDVD_11e\Approved_JPEGs\copyright-removed-jpeg\Chapter04\B_JPEG_Images\Labeled_Images\TCL_11e_Figure_04_21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81088"/>
            <a:ext cx="8534400"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7257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989013"/>
            <a:ext cx="8610600" cy="5411787"/>
          </a:xfrm>
        </p:spPr>
        <p:txBody>
          <a:bodyPr>
            <a:normAutofit lnSpcReduction="10000"/>
          </a:bodyPr>
          <a:lstStyle/>
          <a:p>
            <a:r>
              <a:rPr lang="en-US">
                <a:latin typeface="Arial" charset="0"/>
                <a:ea typeface="MS PGothic" charset="0"/>
              </a:rPr>
              <a:t>Distribution of Folk and Popular Housing</a:t>
            </a:r>
          </a:p>
          <a:p>
            <a:pPr lvl="1"/>
            <a:r>
              <a:rPr lang="en-US">
                <a:latin typeface="Arial" charset="0"/>
                <a:ea typeface="MS PGothic" charset="0"/>
              </a:rPr>
              <a:t>Environmental Influences on Folk Housing</a:t>
            </a:r>
          </a:p>
          <a:p>
            <a:pPr lvl="2"/>
            <a:r>
              <a:rPr lang="en-US">
                <a:latin typeface="Arial" charset="0"/>
                <a:ea typeface="MS PGothic" charset="0"/>
              </a:rPr>
              <a:t>Available resources influence building materials used on folk houses—e.g., stone, grass, sod, and skins.</a:t>
            </a:r>
          </a:p>
          <a:p>
            <a:pPr lvl="3"/>
            <a:r>
              <a:rPr lang="en-US">
                <a:latin typeface="Arial" charset="0"/>
                <a:ea typeface="MS PGothic" charset="0"/>
              </a:rPr>
              <a:t>Two Most Common</a:t>
            </a:r>
          </a:p>
          <a:p>
            <a:pPr lvl="4"/>
            <a:r>
              <a:rPr lang="en-US">
                <a:latin typeface="Arial" charset="0"/>
                <a:ea typeface="MS PGothic" charset="0"/>
              </a:rPr>
              <a:t>Wood</a:t>
            </a:r>
          </a:p>
          <a:p>
            <a:pPr lvl="4"/>
            <a:r>
              <a:rPr lang="en-US">
                <a:latin typeface="Arial" charset="0"/>
                <a:ea typeface="MS PGothic" charset="0"/>
              </a:rPr>
              <a:t>Brick</a:t>
            </a:r>
          </a:p>
          <a:p>
            <a:pPr lvl="2"/>
            <a:r>
              <a:rPr lang="en-US">
                <a:latin typeface="Arial" charset="0"/>
                <a:ea typeface="MS PGothic" charset="0"/>
              </a:rPr>
              <a:t>Climate and local topography influence design of housing structures.</a:t>
            </a:r>
          </a:p>
          <a:p>
            <a:pPr lvl="3"/>
            <a:r>
              <a:rPr lang="en-US">
                <a:latin typeface="Arial" charset="0"/>
                <a:ea typeface="MS PGothic" charset="0"/>
              </a:rPr>
              <a:t>R. W. McColl compared houses in four Chinese villages.</a:t>
            </a:r>
          </a:p>
          <a:p>
            <a:pPr lvl="4"/>
            <a:r>
              <a:rPr lang="en-US">
                <a:latin typeface="Arial" charset="0"/>
                <a:ea typeface="MS PGothic" charset="0"/>
              </a:rPr>
              <a:t>All used similar building materials, including adobe and timber from desert poplar tree.</a:t>
            </a:r>
          </a:p>
          <a:p>
            <a:pPr lvl="4"/>
            <a:r>
              <a:rPr lang="en-US">
                <a:latin typeface="Arial" charset="0"/>
                <a:ea typeface="MS PGothic" charset="0"/>
              </a:rPr>
              <a:t>Distinct designs in each location attributed to local cultural preference and local geography.</a:t>
            </a:r>
          </a:p>
          <a:p>
            <a:pPr lvl="4"/>
            <a:endParaRPr lang="en-US">
              <a:latin typeface="Arial" charset="0"/>
              <a:ea typeface="MS PGothic" charset="0"/>
            </a:endParaRPr>
          </a:p>
          <a:p>
            <a:pPr lvl="3"/>
            <a:endParaRPr lang="en-US">
              <a:latin typeface="Arial" charset="0"/>
              <a:ea typeface="MS PGothic" charset="0"/>
            </a:endParaRPr>
          </a:p>
          <a:p>
            <a:pPr lvl="4"/>
            <a:endParaRPr lang="en-US">
              <a:latin typeface="Arial" charset="0"/>
              <a:ea typeface="MS PGothic" charset="0"/>
            </a:endParaRPr>
          </a:p>
          <a:p>
            <a:pPr lvl="3"/>
            <a:endParaRPr lang="en-US">
              <a:latin typeface="Arial" charset="0"/>
              <a:ea typeface="MS PGothic" charset="0"/>
            </a:endParaRPr>
          </a:p>
          <a:p>
            <a:pPr lvl="3"/>
            <a:endParaRPr lang="en-US">
              <a:latin typeface="Arial" charset="0"/>
              <a:ea typeface="MS PGothic" charset="0"/>
            </a:endParaRPr>
          </a:p>
          <a:p>
            <a:pPr lvl="1"/>
            <a:endParaRPr lang="en-US">
              <a:latin typeface="Arial" charset="0"/>
              <a:ea typeface="MS PGothic" charset="0"/>
            </a:endParaRPr>
          </a:p>
          <a:p>
            <a:pPr lvl="1"/>
            <a:endParaRPr lang="en-US">
              <a:latin typeface="Arial" charset="0"/>
              <a:ea typeface="MS PGothic" charset="0"/>
            </a:endParaRPr>
          </a:p>
        </p:txBody>
      </p:sp>
      <p:sp>
        <p:nvSpPr>
          <p:cNvPr id="6"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Are Folk and Popular Leisure Activities Distributed?</a:t>
            </a:r>
            <a:endParaRPr lang="en-US" dirty="0">
              <a:solidFill>
                <a:srgbClr val="008000"/>
              </a:solidFill>
              <a:ea typeface="+mj-ea"/>
            </a:endParaRPr>
          </a:p>
        </p:txBody>
      </p:sp>
    </p:spTree>
    <p:extLst>
      <p:ext uri="{BB962C8B-B14F-4D97-AF65-F5344CB8AC3E}">
        <p14:creationId xmlns:p14="http://schemas.microsoft.com/office/powerpoint/2010/main" val="14741614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ntegrafs1\NMS_Samples\65_Pearson\02. Deliverables\RUBENSTEIN_IRDVD_11e\Approved_JPEGs\copyright-removed-jpeg\Chapter04\B_JPEG_Images\Labeled_Images\TCL_11e_Figure_04_23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12838"/>
            <a:ext cx="85153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4070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990600"/>
            <a:ext cx="8763000" cy="5411788"/>
          </a:xfrm>
        </p:spPr>
        <p:txBody>
          <a:bodyPr/>
          <a:lstStyle/>
          <a:p>
            <a:r>
              <a:rPr lang="en-US">
                <a:latin typeface="Arial" charset="0"/>
                <a:ea typeface="MS PGothic" charset="0"/>
              </a:rPr>
              <a:t>Distribution of Folk and Popular Housing</a:t>
            </a:r>
          </a:p>
          <a:p>
            <a:pPr lvl="1"/>
            <a:r>
              <a:rPr lang="en-US">
                <a:latin typeface="Arial" charset="0"/>
                <a:ea typeface="MS PGothic" charset="0"/>
              </a:rPr>
              <a:t>Sacred Spaces in Houses</a:t>
            </a:r>
          </a:p>
          <a:p>
            <a:pPr lvl="2"/>
            <a:r>
              <a:rPr lang="en-US">
                <a:latin typeface="Arial" charset="0"/>
                <a:ea typeface="MS PGothic" charset="0"/>
              </a:rPr>
              <a:t>Distinctive form of folk houses may derive from religious or other customary beliefs.</a:t>
            </a:r>
          </a:p>
          <a:p>
            <a:pPr lvl="3"/>
            <a:r>
              <a:rPr lang="en-US">
                <a:latin typeface="Arial" charset="0"/>
                <a:ea typeface="MS PGothic" charset="0"/>
              </a:rPr>
              <a:t>Sacred Features—e.g., Walls, Door Orientation, Corners</a:t>
            </a:r>
          </a:p>
          <a:p>
            <a:pPr lvl="4"/>
            <a:r>
              <a:rPr lang="en-US">
                <a:latin typeface="Arial" charset="0"/>
                <a:ea typeface="MS PGothic" charset="0"/>
              </a:rPr>
              <a:t>Houses in south central part of Java face south—the direction of the South Sea Goddess who holds the key to Earth.</a:t>
            </a:r>
          </a:p>
          <a:p>
            <a:pPr lvl="4"/>
            <a:r>
              <a:rPr lang="en-US">
                <a:latin typeface="Arial" charset="0"/>
                <a:ea typeface="MS PGothic" charset="0"/>
              </a:rPr>
              <a:t>Eastern wall of a house is sacred in Fiji.</a:t>
            </a:r>
          </a:p>
          <a:p>
            <a:pPr lvl="4"/>
            <a:r>
              <a:rPr lang="en-US">
                <a:latin typeface="Arial" charset="0"/>
                <a:ea typeface="MS PGothic" charset="0"/>
              </a:rPr>
              <a:t>All directions except south have significance in folk houses in Madagascar.</a:t>
            </a:r>
          </a:p>
          <a:p>
            <a:pPr lvl="1"/>
            <a:endParaRPr lang="en-US">
              <a:latin typeface="Arial" charset="0"/>
              <a:ea typeface="MS PGothic" charset="0"/>
            </a:endParaRPr>
          </a:p>
          <a:p>
            <a:pPr lvl="1"/>
            <a:endParaRPr lang="en-US">
              <a:latin typeface="Arial" charset="0"/>
              <a:ea typeface="MS PGothic" charset="0"/>
            </a:endParaRPr>
          </a:p>
        </p:txBody>
      </p:sp>
      <p:sp>
        <p:nvSpPr>
          <p:cNvPr id="6"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22787889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
        <p:nvSpPr>
          <p:cNvPr id="3" name="Content Placeholder 2"/>
          <p:cNvSpPr>
            <a:spLocks noGrp="1"/>
          </p:cNvSpPr>
          <p:nvPr>
            <p:ph idx="4294967295"/>
          </p:nvPr>
        </p:nvSpPr>
        <p:spPr>
          <a:xfrm>
            <a:off x="457200" y="1143000"/>
            <a:ext cx="8229600" cy="5106988"/>
          </a:xfrm>
        </p:spPr>
        <p:txBody>
          <a:bodyPr/>
          <a:lstStyle/>
          <a:p>
            <a:pPr>
              <a:defRPr/>
            </a:pPr>
            <a:r>
              <a:rPr lang="en-US" dirty="0" smtClean="0">
                <a:ea typeface="+mn-ea"/>
                <a:cs typeface="ＭＳ Ｐゴシック" charset="0"/>
              </a:rPr>
              <a:t>Geographers study how culture influences behavior.</a:t>
            </a:r>
          </a:p>
          <a:p>
            <a:pPr lvl="1">
              <a:defRPr/>
            </a:pPr>
            <a:r>
              <a:rPr lang="en-US" dirty="0" smtClean="0">
                <a:ea typeface="+mn-ea"/>
              </a:rPr>
              <a:t>Difference between habit and custom</a:t>
            </a:r>
          </a:p>
          <a:p>
            <a:pPr lvl="2">
              <a:defRPr/>
            </a:pPr>
            <a:r>
              <a:rPr lang="en-US" i="1" dirty="0" smtClean="0">
                <a:ea typeface="+mn-ea"/>
              </a:rPr>
              <a:t>Habit </a:t>
            </a:r>
            <a:r>
              <a:rPr lang="en-US" dirty="0" smtClean="0">
                <a:ea typeface="+mn-ea"/>
              </a:rPr>
              <a:t>is a repetitive act performed by an individual.</a:t>
            </a:r>
          </a:p>
          <a:p>
            <a:pPr lvl="3">
              <a:defRPr/>
            </a:pPr>
            <a:r>
              <a:rPr lang="en-US" dirty="0" smtClean="0">
                <a:ea typeface="+mn-ea"/>
              </a:rPr>
              <a:t>One college student wears jeans with colorful patches.</a:t>
            </a:r>
          </a:p>
          <a:p>
            <a:pPr lvl="2">
              <a:defRPr/>
            </a:pPr>
            <a:r>
              <a:rPr lang="en-US" i="1" dirty="0" smtClean="0">
                <a:ea typeface="+mn-ea"/>
              </a:rPr>
              <a:t>Custom</a:t>
            </a:r>
            <a:r>
              <a:rPr lang="en-US" dirty="0" smtClean="0">
                <a:ea typeface="+mn-ea"/>
              </a:rPr>
              <a:t> is a repetitive act performed by a group.</a:t>
            </a:r>
          </a:p>
          <a:p>
            <a:pPr lvl="3">
              <a:defRPr/>
            </a:pPr>
            <a:r>
              <a:rPr lang="en-US" dirty="0" smtClean="0">
                <a:ea typeface="+mn-ea"/>
              </a:rPr>
              <a:t>All college students from the American South wear jeans with colorful patches.</a:t>
            </a:r>
          </a:p>
        </p:txBody>
      </p:sp>
    </p:spTree>
    <p:extLst>
      <p:ext uri="{BB962C8B-B14F-4D97-AF65-F5344CB8AC3E}">
        <p14:creationId xmlns:p14="http://schemas.microsoft.com/office/powerpoint/2010/main" val="2652089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integrafs1\NMS_Samples\65_Pearson\02. Deliverables\RUBENSTEIN_IRDVD_11e\Approved_JPEGs\copyright-removed-jpeg\Chapter04\B_JPEG_Images\Labeled_Images\TCL_11e_Figure_04_24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704975"/>
            <a:ext cx="852805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7549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990600"/>
            <a:ext cx="8763000" cy="5411788"/>
          </a:xfrm>
        </p:spPr>
        <p:txBody>
          <a:bodyPr>
            <a:normAutofit lnSpcReduction="10000"/>
          </a:bodyPr>
          <a:lstStyle/>
          <a:p>
            <a:r>
              <a:rPr lang="en-US" sz="3000">
                <a:latin typeface="Arial" charset="0"/>
                <a:ea typeface="MS PGothic" charset="0"/>
              </a:rPr>
              <a:t>Distribution of Folk and Popular Housing</a:t>
            </a:r>
          </a:p>
          <a:p>
            <a:pPr lvl="1"/>
            <a:r>
              <a:rPr lang="en-US">
                <a:latin typeface="Arial" charset="0"/>
                <a:ea typeface="MS PGothic" charset="0"/>
              </a:rPr>
              <a:t>U.S. Folk Housing</a:t>
            </a:r>
          </a:p>
          <a:p>
            <a:pPr lvl="2"/>
            <a:r>
              <a:rPr lang="en-US" sz="2200">
                <a:latin typeface="Arial" charset="0"/>
                <a:ea typeface="MS PGothic" charset="0"/>
              </a:rPr>
              <a:t>Style of pioneer homes reflected whatever upscale style was prevailing at the place on the East Coast from which they migrated.</a:t>
            </a:r>
          </a:p>
          <a:p>
            <a:pPr lvl="3"/>
            <a:r>
              <a:rPr lang="en-US">
                <a:latin typeface="Arial" charset="0"/>
                <a:ea typeface="MS PGothic" charset="0"/>
              </a:rPr>
              <a:t>Geographer Fred Kniffen identified three major hearths, or nodes, of folk house forms in the United States.</a:t>
            </a:r>
          </a:p>
          <a:p>
            <a:pPr lvl="4"/>
            <a:r>
              <a:rPr lang="en-US">
                <a:latin typeface="Arial" charset="0"/>
                <a:ea typeface="MS PGothic" charset="0"/>
              </a:rPr>
              <a:t>Middle Atlantic: Principal house type known as an </a:t>
            </a:r>
            <a:br>
              <a:rPr lang="en-US">
                <a:latin typeface="Arial" charset="0"/>
                <a:ea typeface="MS PGothic" charset="0"/>
              </a:rPr>
            </a:br>
            <a:r>
              <a:rPr lang="en-US">
                <a:latin typeface="Arial" charset="0"/>
                <a:ea typeface="MS PGothic" charset="0"/>
              </a:rPr>
              <a:t>“I”-house with one room deep and at least two rooms wide.</a:t>
            </a:r>
          </a:p>
          <a:p>
            <a:pPr lvl="4"/>
            <a:r>
              <a:rPr lang="en-US">
                <a:latin typeface="Arial" charset="0"/>
                <a:ea typeface="MS PGothic" charset="0"/>
              </a:rPr>
              <a:t>Lower Chesapeake/Tidewater: Principal house type characterized by one story, with a steep roof and chimneys at either end.</a:t>
            </a:r>
          </a:p>
          <a:p>
            <a:pPr lvl="4"/>
            <a:r>
              <a:rPr lang="en-US">
                <a:latin typeface="Arial" charset="0"/>
                <a:ea typeface="MS PGothic" charset="0"/>
              </a:rPr>
              <a:t>New England: Principal house style was box shaped with a central hall.</a:t>
            </a:r>
          </a:p>
          <a:p>
            <a:pPr lvl="2"/>
            <a:endParaRPr lang="en-US">
              <a:latin typeface="Arial" charset="0"/>
              <a:ea typeface="MS PGothic" charset="0"/>
            </a:endParaRPr>
          </a:p>
          <a:p>
            <a:pPr lvl="4"/>
            <a:endParaRPr lang="en-US">
              <a:latin typeface="Arial" charset="0"/>
              <a:ea typeface="MS PGothic" charset="0"/>
            </a:endParaRPr>
          </a:p>
          <a:p>
            <a:pPr lvl="3"/>
            <a:endParaRPr lang="en-US">
              <a:latin typeface="Arial" charset="0"/>
              <a:ea typeface="MS PGothic" charset="0"/>
            </a:endParaRPr>
          </a:p>
          <a:p>
            <a:pPr lvl="4"/>
            <a:endParaRPr lang="en-US">
              <a:latin typeface="Arial" charset="0"/>
              <a:ea typeface="MS PGothic" charset="0"/>
            </a:endParaRPr>
          </a:p>
          <a:p>
            <a:pPr lvl="3"/>
            <a:endParaRPr lang="en-US">
              <a:latin typeface="Arial" charset="0"/>
              <a:ea typeface="MS PGothic" charset="0"/>
            </a:endParaRPr>
          </a:p>
          <a:p>
            <a:pPr lvl="3"/>
            <a:endParaRPr lang="en-US">
              <a:latin typeface="Arial" charset="0"/>
              <a:ea typeface="MS PGothic" charset="0"/>
            </a:endParaRPr>
          </a:p>
          <a:p>
            <a:pPr lvl="1"/>
            <a:endParaRPr lang="en-US">
              <a:latin typeface="Arial" charset="0"/>
              <a:ea typeface="MS PGothic" charset="0"/>
            </a:endParaRPr>
          </a:p>
          <a:p>
            <a:pPr lvl="1"/>
            <a:endParaRPr lang="en-US">
              <a:latin typeface="Arial" charset="0"/>
              <a:ea typeface="MS PGothic" charset="0"/>
            </a:endParaRPr>
          </a:p>
        </p:txBody>
      </p:sp>
      <p:sp>
        <p:nvSpPr>
          <p:cNvPr id="7"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6372663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integrafs1\NMS_Samples\65_Pearson\02. Deliverables\RUBENSTEIN_IRDVD_11e\Approved_JPEGs\copyright-removed-jpeg\Chapter04\B_JPEG_Images\Labeled_Images\TCL_11e_Figure_04_25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763" y="933450"/>
            <a:ext cx="481647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8696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990600"/>
            <a:ext cx="8763000" cy="5411788"/>
          </a:xfrm>
        </p:spPr>
        <p:txBody>
          <a:bodyPr/>
          <a:lstStyle/>
          <a:p>
            <a:pPr>
              <a:defRPr/>
            </a:pPr>
            <a:r>
              <a:rPr lang="en-US" dirty="0" smtClean="0">
                <a:ea typeface="+mn-ea"/>
                <a:cs typeface="ＭＳ Ｐゴシック" charset="0"/>
              </a:rPr>
              <a:t>Distribution of Folk and Popular Housing</a:t>
            </a:r>
          </a:p>
          <a:p>
            <a:pPr lvl="1">
              <a:defRPr/>
            </a:pPr>
            <a:r>
              <a:rPr lang="en-US" dirty="0" smtClean="0">
                <a:ea typeface="+mn-ea"/>
              </a:rPr>
              <a:t>U.S. Popular Housing</a:t>
            </a:r>
          </a:p>
          <a:p>
            <a:pPr lvl="2">
              <a:defRPr/>
            </a:pPr>
            <a:r>
              <a:rPr lang="en-US" dirty="0" smtClean="0">
                <a:ea typeface="+mn-ea"/>
              </a:rPr>
              <a:t>Since mid-</a:t>
            </a:r>
            <a:r>
              <a:rPr lang="en-US" dirty="0">
                <a:ea typeface="ＭＳ Ｐゴシック" pitchFamily="34" charset="-128"/>
              </a:rPr>
              <a:t>twentieth</a:t>
            </a:r>
            <a:r>
              <a:rPr lang="en-US" dirty="0" smtClean="0">
                <a:ea typeface="+mn-ea"/>
              </a:rPr>
              <a:t> century, houses display popular culture rather than regional influences.</a:t>
            </a:r>
          </a:p>
          <a:p>
            <a:pPr lvl="2">
              <a:defRPr/>
            </a:pPr>
            <a:r>
              <a:rPr lang="en-US" dirty="0" smtClean="0">
                <a:ea typeface="+mn-ea"/>
              </a:rPr>
              <a:t>Most people no longer build their own houses but instead are mass-produced by construction companies.</a:t>
            </a:r>
          </a:p>
          <a:p>
            <a:pPr lvl="2">
              <a:defRPr/>
            </a:pPr>
            <a:r>
              <a:rPr lang="en-US" dirty="0" smtClean="0">
                <a:ea typeface="+mn-ea"/>
              </a:rPr>
              <a:t>Houses show the influence of shapes, materials, detailing, and other features of architectural style in vogue at any one point in time.</a:t>
            </a:r>
          </a:p>
          <a:p>
            <a:pPr lvl="2">
              <a:defRPr/>
            </a:pPr>
            <a:endParaRPr lang="en-US" dirty="0" smtClean="0">
              <a:ea typeface="+mn-ea"/>
            </a:endParaRPr>
          </a:p>
          <a:p>
            <a:pPr lvl="4">
              <a:defRPr/>
            </a:pPr>
            <a:endParaRPr lang="en-US" dirty="0" smtClean="0">
              <a:ea typeface="+mn-ea"/>
            </a:endParaRPr>
          </a:p>
          <a:p>
            <a:pPr lvl="3">
              <a:defRPr/>
            </a:pPr>
            <a:endParaRPr lang="en-US" dirty="0" smtClean="0">
              <a:ea typeface="+mn-ea"/>
            </a:endParaRPr>
          </a:p>
          <a:p>
            <a:pPr lvl="4">
              <a:defRPr/>
            </a:pPr>
            <a:endParaRPr lang="en-US" dirty="0" smtClean="0">
              <a:ea typeface="+mn-ea"/>
            </a:endParaRPr>
          </a:p>
          <a:p>
            <a:pPr lvl="3">
              <a:defRPr/>
            </a:pPr>
            <a:endParaRPr lang="en-US" dirty="0" smtClean="0">
              <a:ea typeface="+mn-ea"/>
            </a:endParaRPr>
          </a:p>
          <a:p>
            <a:pPr lvl="3">
              <a:defRPr/>
            </a:pPr>
            <a:endParaRPr lang="en-US" dirty="0" smtClean="0">
              <a:ea typeface="+mn-ea"/>
            </a:endParaRPr>
          </a:p>
          <a:p>
            <a:pPr lvl="1">
              <a:defRPr/>
            </a:pPr>
            <a:endParaRPr lang="en-US" dirty="0" smtClean="0">
              <a:ea typeface="+mn-ea"/>
            </a:endParaRPr>
          </a:p>
          <a:p>
            <a:pPr lvl="1">
              <a:defRPr/>
            </a:pPr>
            <a:endParaRPr lang="en-US" dirty="0">
              <a:ea typeface="+mn-ea"/>
            </a:endParaRPr>
          </a:p>
        </p:txBody>
      </p:sp>
      <p:sp>
        <p:nvSpPr>
          <p:cNvPr id="6"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24908576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integrafs1\NMS_Samples\65_Pearson\02. Deliverables\RUBENSTEIN_IRDVD_11e\Approved_JPEGs\copyright-removed-jpeg\Chapter04\B_JPEG_Images\Labeled_Images\TCL_11e_Figure_04_26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41388"/>
            <a:ext cx="8558213"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3399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chor="ctr">
            <a:noAutofit/>
          </a:bodyPr>
          <a:lstStyle/>
          <a:p>
            <a:pPr>
              <a:defRPr/>
            </a:pPr>
            <a:r>
              <a:rPr lang="en-US" sz="4000" dirty="0" smtClean="0">
                <a:solidFill>
                  <a:srgbClr val="008000"/>
                </a:solidFill>
                <a:ea typeface="+mj-ea"/>
              </a:rPr>
              <a:t>Why Is Access to Folk and Popular Culture Unequal?</a:t>
            </a:r>
            <a:endParaRPr lang="en-US" sz="4000" dirty="0">
              <a:solidFill>
                <a:srgbClr val="008000"/>
              </a:solidFill>
              <a:ea typeface="+mj-ea"/>
            </a:endParaRPr>
          </a:p>
        </p:txBody>
      </p:sp>
      <p:sp>
        <p:nvSpPr>
          <p:cNvPr id="3" name="Content Placeholder 2"/>
          <p:cNvSpPr>
            <a:spLocks noGrp="1"/>
          </p:cNvSpPr>
          <p:nvPr>
            <p:ph idx="4294967295"/>
          </p:nvPr>
        </p:nvSpPr>
        <p:spPr>
          <a:xfrm>
            <a:off x="0" y="1819952"/>
            <a:ext cx="8229600" cy="4625715"/>
          </a:xfrm>
        </p:spPr>
        <p:txBody>
          <a:bodyPr/>
          <a:lstStyle/>
          <a:p>
            <a:pPr>
              <a:defRPr/>
            </a:pPr>
            <a:r>
              <a:rPr lang="en-US" dirty="0">
                <a:ea typeface="ＭＳ Ｐゴシック" charset="0"/>
                <a:cs typeface="ＭＳ Ｐゴシック" charset="0"/>
              </a:rPr>
              <a:t>Electronic Diffusion of Popular Culture</a:t>
            </a:r>
          </a:p>
          <a:p>
            <a:pPr lvl="1">
              <a:defRPr/>
            </a:pPr>
            <a:r>
              <a:rPr lang="en-US" dirty="0">
                <a:ea typeface="ＭＳ Ｐゴシック" charset="0"/>
              </a:rPr>
              <a:t>Principal obstacle to accessing popular culture is lack of access to electronic media.</a:t>
            </a:r>
          </a:p>
          <a:p>
            <a:pPr lvl="2">
              <a:defRPr/>
            </a:pPr>
            <a:r>
              <a:rPr lang="en-US" dirty="0">
                <a:ea typeface="ＭＳ Ｐゴシック" charset="0"/>
              </a:rPr>
              <a:t>Most important electronic media format to popular culture is TV for two reasons.</a:t>
            </a:r>
          </a:p>
          <a:p>
            <a:pPr marL="1828800" lvl="3" indent="-457200">
              <a:buFontTx/>
              <a:buAutoNum type="arabicPeriod"/>
              <a:defRPr/>
            </a:pPr>
            <a:r>
              <a:rPr lang="en-US" dirty="0">
                <a:ea typeface="ＭＳ Ｐゴシック" charset="0"/>
              </a:rPr>
              <a:t>Watching TV is most popular leisure activity in the world.</a:t>
            </a:r>
          </a:p>
          <a:p>
            <a:pPr marL="1828800" lvl="3" indent="-457200">
              <a:buFontTx/>
              <a:buAutoNum type="arabicPeriod"/>
              <a:defRPr/>
            </a:pPr>
            <a:r>
              <a:rPr lang="en-US" dirty="0">
                <a:ea typeface="ＭＳ Ｐゴシック" charset="0"/>
              </a:rPr>
              <a:t>TV is most important mechanism for rapidly diffusing popular culture around the world.</a:t>
            </a:r>
          </a:p>
          <a:p>
            <a:pPr marL="1828800" lvl="3" indent="-457200">
              <a:buFontTx/>
              <a:buAutoNum type="arabicPeriod"/>
              <a:defRPr/>
            </a:pPr>
            <a:endParaRPr lang="en-US" dirty="0">
              <a:ea typeface="ＭＳ Ｐゴシック" charset="0"/>
            </a:endParaRPr>
          </a:p>
        </p:txBody>
      </p:sp>
    </p:spTree>
    <p:extLst>
      <p:ext uri="{BB962C8B-B14F-4D97-AF65-F5344CB8AC3E}">
        <p14:creationId xmlns:p14="http://schemas.microsoft.com/office/powerpoint/2010/main" val="27740470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1488" y="1100138"/>
            <a:ext cx="56610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5527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5164"/>
            <a:ext cx="8229600" cy="4372424"/>
          </a:xfrm>
        </p:spPr>
        <p:txBody>
          <a:bodyPr/>
          <a:lstStyle/>
          <a:p>
            <a:r>
              <a:rPr lang="en-US" dirty="0">
                <a:latin typeface="Arial" charset="0"/>
                <a:ea typeface="MS PGothic" charset="0"/>
              </a:rPr>
              <a:t>Electronic Diffusion of Popular Culture</a:t>
            </a:r>
          </a:p>
          <a:p>
            <a:pPr lvl="1"/>
            <a:r>
              <a:rPr lang="en-US" dirty="0">
                <a:latin typeface="Arial" charset="0"/>
                <a:ea typeface="MS PGothic" charset="0"/>
              </a:rPr>
              <a:t>Diffusion of TV: Mid-Twentieth Century</a:t>
            </a:r>
          </a:p>
          <a:p>
            <a:pPr lvl="2"/>
            <a:r>
              <a:rPr lang="en-US" dirty="0">
                <a:latin typeface="Arial" charset="0"/>
                <a:ea typeface="MS PGothic" charset="0"/>
              </a:rPr>
              <a:t>TV technology originated simultaneously in multiple hearths in the early twentieth century— e.g., UK, France, Germany, Japan, Soviet Union, and the United States.</a:t>
            </a:r>
          </a:p>
          <a:p>
            <a:pPr lvl="2"/>
            <a:r>
              <a:rPr lang="en-US" dirty="0">
                <a:latin typeface="Arial" charset="0"/>
                <a:ea typeface="MS PGothic" charset="0"/>
              </a:rPr>
              <a:t>Over the course of the twentieth century, the United States went from dominating the world share of TVs to being nearly equal in rates of ownership with most developing countries.</a:t>
            </a:r>
          </a:p>
        </p:txBody>
      </p:sp>
      <p:sp>
        <p:nvSpPr>
          <p:cNvPr id="5" name="Title 1"/>
          <p:cNvSpPr>
            <a:spLocks noGrp="1"/>
          </p:cNvSpPr>
          <p:nvPr>
            <p:ph type="title"/>
          </p:nvPr>
        </p:nvSpPr>
        <p:spPr>
          <a:xfrm>
            <a:off x="9525" y="189578"/>
            <a:ext cx="9144000" cy="801022"/>
          </a:xfrm>
        </p:spPr>
        <p:txBody>
          <a:bodyPr anchor="ctr">
            <a:noAutofit/>
          </a:bodyPr>
          <a:lstStyle/>
          <a:p>
            <a:pPr>
              <a:defRPr/>
            </a:pPr>
            <a:r>
              <a:rPr lang="en-US" sz="4000" dirty="0" smtClean="0">
                <a:solidFill>
                  <a:srgbClr val="008000"/>
                </a:solidFill>
                <a:ea typeface="+mj-ea"/>
              </a:rPr>
              <a:t>Why Is Access to Folk and Popular Culture Unequal?</a:t>
            </a:r>
            <a:endParaRPr lang="en-US" sz="4000" dirty="0">
              <a:solidFill>
                <a:srgbClr val="008000"/>
              </a:solidFill>
              <a:ea typeface="+mj-ea"/>
            </a:endParaRPr>
          </a:p>
        </p:txBody>
      </p:sp>
    </p:spTree>
    <p:extLst>
      <p:ext uri="{BB962C8B-B14F-4D97-AF65-F5344CB8AC3E}">
        <p14:creationId xmlns:p14="http://schemas.microsoft.com/office/powerpoint/2010/main" val="21381087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integrafs1\NMS_Samples\65_Pearson\02. Deliverables\RUBENSTEIN_IRDVD_11e\Approved_JPEGs\copyright-removed-jpeg\Chapter04\B_JPEG_Images\Labeled_Images\TCL_11e_Figure_04_28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188" y="796925"/>
            <a:ext cx="5505450"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96857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9332"/>
            <a:ext cx="8229600" cy="4929040"/>
          </a:xfrm>
        </p:spPr>
        <p:txBody>
          <a:bodyPr>
            <a:normAutofit/>
          </a:bodyPr>
          <a:lstStyle/>
          <a:p>
            <a:pPr>
              <a:defRPr/>
            </a:pPr>
            <a:r>
              <a:rPr lang="en-US" dirty="0" smtClean="0">
                <a:ea typeface="+mn-ea"/>
                <a:cs typeface="ＭＳ Ｐゴシック" charset="0"/>
              </a:rPr>
              <a:t>Electronic Diffusion of Popular Culture</a:t>
            </a:r>
          </a:p>
          <a:p>
            <a:pPr lvl="1">
              <a:defRPr/>
            </a:pPr>
            <a:r>
              <a:rPr lang="en-US" dirty="0" smtClean="0">
                <a:ea typeface="+mn-ea"/>
              </a:rPr>
              <a:t>Diffusion of the Internet: Late Twentieth Century</a:t>
            </a:r>
          </a:p>
          <a:p>
            <a:pPr lvl="2">
              <a:defRPr/>
            </a:pPr>
            <a:r>
              <a:rPr lang="en-US" dirty="0" smtClean="0">
                <a:ea typeface="+mn-ea"/>
              </a:rPr>
              <a:t>Diffusion follows pattern established by TV but at a more rapid rate.</a:t>
            </a:r>
          </a:p>
          <a:p>
            <a:pPr lvl="2">
              <a:defRPr/>
            </a:pPr>
            <a:r>
              <a:rPr lang="en-US" dirty="0" smtClean="0">
                <a:ea typeface="+mn-ea"/>
              </a:rPr>
              <a:t>In 1995, Internet users in the </a:t>
            </a:r>
            <a:r>
              <a:rPr lang="en-US" dirty="0">
                <a:ea typeface="ＭＳ Ｐゴシック" pitchFamily="34" charset="-128"/>
              </a:rPr>
              <a:t>United </a:t>
            </a:r>
            <a:r>
              <a:rPr lang="en-US" dirty="0" smtClean="0">
                <a:ea typeface="ＭＳ Ｐゴシック" pitchFamily="34" charset="-128"/>
              </a:rPr>
              <a:t>States </a:t>
            </a:r>
            <a:r>
              <a:rPr lang="en-US" dirty="0" smtClean="0">
                <a:ea typeface="+mn-ea"/>
              </a:rPr>
              <a:t>accounted for more than half of the global users.</a:t>
            </a:r>
          </a:p>
          <a:p>
            <a:pPr lvl="2">
              <a:defRPr/>
            </a:pPr>
            <a:r>
              <a:rPr lang="en-US" dirty="0" smtClean="0">
                <a:ea typeface="+mn-ea"/>
              </a:rPr>
              <a:t>By 2011, 77 percent of the U.S. population accessed the Internet.</a:t>
            </a:r>
          </a:p>
          <a:p>
            <a:pPr lvl="3">
              <a:defRPr/>
            </a:pPr>
            <a:r>
              <a:rPr lang="en-US" dirty="0" smtClean="0">
                <a:ea typeface="+mn-ea"/>
              </a:rPr>
              <a:t>Accounted for 10 percent of the global users.</a:t>
            </a:r>
          </a:p>
          <a:p>
            <a:pPr lvl="4">
              <a:defRPr/>
            </a:pPr>
            <a:r>
              <a:rPr lang="en-US" dirty="0" smtClean="0">
                <a:ea typeface="+mn-ea"/>
              </a:rPr>
              <a:t>Global share decreased by roughly </a:t>
            </a:r>
            <a:r>
              <a:rPr lang="en-US" dirty="0">
                <a:ea typeface="ＭＳ Ｐゴシック" pitchFamily="34" charset="-128"/>
              </a:rPr>
              <a:t>40 percent</a:t>
            </a:r>
            <a:r>
              <a:rPr lang="en-US" dirty="0" smtClean="0">
                <a:ea typeface="+mn-ea"/>
              </a:rPr>
              <a:t> in less than 10 years.</a:t>
            </a:r>
            <a:endParaRPr lang="en-US" dirty="0">
              <a:ea typeface="+mn-ea"/>
            </a:endParaRPr>
          </a:p>
        </p:txBody>
      </p:sp>
      <p:sp>
        <p:nvSpPr>
          <p:cNvPr id="5" name="Title 1"/>
          <p:cNvSpPr>
            <a:spLocks noGrp="1"/>
          </p:cNvSpPr>
          <p:nvPr>
            <p:ph type="title"/>
          </p:nvPr>
        </p:nvSpPr>
        <p:spPr>
          <a:xfrm>
            <a:off x="9525" y="284368"/>
            <a:ext cx="9144000" cy="853103"/>
          </a:xfrm>
        </p:spPr>
        <p:txBody>
          <a:bodyPr anchor="ctr">
            <a:noAutofit/>
          </a:bodyPr>
          <a:lstStyle/>
          <a:p>
            <a:pPr>
              <a:defRPr/>
            </a:pPr>
            <a:r>
              <a:rPr lang="en-US" sz="4000" dirty="0" smtClean="0">
                <a:solidFill>
                  <a:srgbClr val="008000"/>
                </a:solidFill>
                <a:ea typeface="+mj-ea"/>
              </a:rPr>
              <a:t>Why Is Access to Folk and Popular Culture Unequal?</a:t>
            </a:r>
            <a:endParaRPr lang="en-US" sz="4000" dirty="0">
              <a:solidFill>
                <a:srgbClr val="008000"/>
              </a:solidFill>
              <a:ea typeface="+mj-ea"/>
            </a:endParaRPr>
          </a:p>
        </p:txBody>
      </p:sp>
    </p:spTree>
    <p:extLst>
      <p:ext uri="{BB962C8B-B14F-4D97-AF65-F5344CB8AC3E}">
        <p14:creationId xmlns:p14="http://schemas.microsoft.com/office/powerpoint/2010/main" val="14371347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143000"/>
            <a:ext cx="8550275" cy="5410200"/>
          </a:xfrm>
        </p:spPr>
        <p:txBody>
          <a:bodyPr>
            <a:normAutofit lnSpcReduction="10000"/>
          </a:bodyPr>
          <a:lstStyle/>
          <a:p>
            <a:pPr>
              <a:defRPr/>
            </a:pPr>
            <a:r>
              <a:rPr lang="en-US" dirty="0" smtClean="0">
                <a:ea typeface="+mn-ea"/>
                <a:cs typeface="ＭＳ Ｐゴシック" charset="0"/>
              </a:rPr>
              <a:t>Characteristics of Folk and Popular Culture</a:t>
            </a:r>
          </a:p>
          <a:p>
            <a:pPr lvl="1">
              <a:defRPr/>
            </a:pPr>
            <a:r>
              <a:rPr lang="en-US" dirty="0" smtClean="0">
                <a:ea typeface="+mn-ea"/>
              </a:rPr>
              <a:t>Origin</a:t>
            </a:r>
          </a:p>
          <a:p>
            <a:pPr lvl="2">
              <a:defRPr/>
            </a:pPr>
            <a:r>
              <a:rPr lang="en-US" dirty="0" smtClean="0">
                <a:ea typeface="+mn-ea"/>
              </a:rPr>
              <a:t>Folk Culture</a:t>
            </a:r>
          </a:p>
          <a:p>
            <a:pPr lvl="3">
              <a:defRPr/>
            </a:pPr>
            <a:r>
              <a:rPr lang="en-US" dirty="0" smtClean="0">
                <a:ea typeface="+mn-ea"/>
              </a:rPr>
              <a:t>Anonymous hearths</a:t>
            </a:r>
          </a:p>
          <a:p>
            <a:pPr lvl="4">
              <a:defRPr/>
            </a:pPr>
            <a:r>
              <a:rPr lang="en-US" dirty="0" smtClean="0">
                <a:ea typeface="+mn-ea"/>
              </a:rPr>
              <a:t>Possible to have multiple hearths each originating independently</a:t>
            </a:r>
          </a:p>
          <a:p>
            <a:pPr lvl="3">
              <a:defRPr/>
            </a:pPr>
            <a:r>
              <a:rPr lang="en-US" dirty="0" smtClean="0">
                <a:ea typeface="+mn-ea"/>
              </a:rPr>
              <a:t>Anonymous sources</a:t>
            </a:r>
          </a:p>
          <a:p>
            <a:pPr lvl="3">
              <a:defRPr/>
            </a:pPr>
            <a:r>
              <a:rPr lang="en-US" dirty="0" smtClean="0">
                <a:ea typeface="+mn-ea"/>
              </a:rPr>
              <a:t>Unknown dates</a:t>
            </a:r>
          </a:p>
          <a:p>
            <a:pPr lvl="3">
              <a:defRPr/>
            </a:pPr>
            <a:r>
              <a:rPr lang="en-US" dirty="0" smtClean="0">
                <a:ea typeface="+mn-ea"/>
              </a:rPr>
              <a:t>Unidentified originators</a:t>
            </a:r>
          </a:p>
          <a:p>
            <a:pPr lvl="2">
              <a:defRPr/>
            </a:pPr>
            <a:r>
              <a:rPr lang="en-US" dirty="0" smtClean="0">
                <a:ea typeface="+mn-ea"/>
              </a:rPr>
              <a:t>Popular Culture</a:t>
            </a:r>
          </a:p>
          <a:p>
            <a:pPr lvl="3">
              <a:defRPr/>
            </a:pPr>
            <a:r>
              <a:rPr lang="en-US" dirty="0" smtClean="0">
                <a:ea typeface="+mn-ea"/>
              </a:rPr>
              <a:t>Product of developed countries</a:t>
            </a:r>
          </a:p>
          <a:p>
            <a:pPr lvl="4">
              <a:defRPr/>
            </a:pPr>
            <a:r>
              <a:rPr lang="en-US" dirty="0" smtClean="0">
                <a:ea typeface="+mn-ea"/>
              </a:rPr>
              <a:t>Typically North American or European</a:t>
            </a:r>
          </a:p>
          <a:p>
            <a:pPr lvl="3">
              <a:defRPr/>
            </a:pPr>
            <a:r>
              <a:rPr lang="en-US" dirty="0" smtClean="0">
                <a:ea typeface="+mn-ea"/>
              </a:rPr>
              <a:t>Origin often traceable to specific person or corporation in a particular place</a:t>
            </a:r>
          </a:p>
          <a:p>
            <a:pPr lvl="3">
              <a:defRPr/>
            </a:pPr>
            <a:endParaRPr lang="en-US" dirty="0" smtClean="0">
              <a:ea typeface="+mn-ea"/>
            </a:endParaRPr>
          </a:p>
          <a:p>
            <a:pPr lvl="3">
              <a:defRPr/>
            </a:pPr>
            <a:endParaRPr lang="en-US" dirty="0">
              <a:ea typeface="+mn-ea"/>
            </a:endParaRPr>
          </a:p>
        </p:txBody>
      </p:sp>
      <p:sp>
        <p:nvSpPr>
          <p:cNvPr id="8"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34499681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integrafs1\NMS_Samples\65_Pearson\02. Deliverables\RUBENSTEIN_IRDVD_11e\Approved_JPEGs\copyright-removed-jpeg\Chapter04\B_JPEG_Images\Labeled_Images\TCL_11e_Figure_04_32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5" y="911225"/>
            <a:ext cx="4911725"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9242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4121"/>
            <a:ext cx="8229600" cy="4910081"/>
          </a:xfrm>
        </p:spPr>
        <p:txBody>
          <a:bodyPr/>
          <a:lstStyle/>
          <a:p>
            <a:pPr>
              <a:defRPr/>
            </a:pPr>
            <a:r>
              <a:rPr lang="en-US" dirty="0" smtClean="0">
                <a:ea typeface="+mn-ea"/>
                <a:cs typeface="ＭＳ Ｐゴシック" charset="0"/>
              </a:rPr>
              <a:t>Electronic Diffusion of Popular Culture</a:t>
            </a:r>
          </a:p>
          <a:p>
            <a:pPr lvl="1">
              <a:defRPr/>
            </a:pPr>
            <a:r>
              <a:rPr lang="en-US" dirty="0" smtClean="0">
                <a:ea typeface="+mn-ea"/>
              </a:rPr>
              <a:t>Diffusion of Social Media: Twenty-First Century</a:t>
            </a:r>
          </a:p>
          <a:p>
            <a:pPr lvl="2">
              <a:defRPr/>
            </a:pPr>
            <a:r>
              <a:rPr lang="en-US" dirty="0" smtClean="0">
                <a:ea typeface="+mn-ea"/>
              </a:rPr>
              <a:t>Same diffusion pattern as TV and Internet</a:t>
            </a:r>
          </a:p>
          <a:p>
            <a:pPr lvl="3">
              <a:defRPr/>
            </a:pPr>
            <a:r>
              <a:rPr lang="en-US" dirty="0" smtClean="0">
                <a:ea typeface="+mn-ea"/>
              </a:rPr>
              <a:t>Facebook</a:t>
            </a:r>
          </a:p>
          <a:p>
            <a:pPr lvl="4">
              <a:defRPr/>
            </a:pPr>
            <a:r>
              <a:rPr lang="en-US" dirty="0" smtClean="0">
                <a:ea typeface="+mn-ea"/>
              </a:rPr>
              <a:t>In 2008, Facebook users in </a:t>
            </a:r>
            <a:r>
              <a:rPr lang="en-US" dirty="0">
                <a:ea typeface="ＭＳ Ｐゴシック" pitchFamily="34" charset="-128"/>
              </a:rPr>
              <a:t>United States</a:t>
            </a:r>
            <a:r>
              <a:rPr lang="en-US" dirty="0" smtClean="0">
                <a:ea typeface="+mn-ea"/>
              </a:rPr>
              <a:t> consisted of 1/3 of all global users.</a:t>
            </a:r>
          </a:p>
          <a:p>
            <a:pPr lvl="4">
              <a:defRPr/>
            </a:pPr>
            <a:r>
              <a:rPr lang="en-US" dirty="0" smtClean="0">
                <a:ea typeface="+mn-ea"/>
              </a:rPr>
              <a:t>By 2011, global share decreased to 1/5.</a:t>
            </a:r>
          </a:p>
          <a:p>
            <a:pPr lvl="3">
              <a:defRPr/>
            </a:pPr>
            <a:r>
              <a:rPr lang="en-US" dirty="0" smtClean="0">
                <a:ea typeface="+mn-ea"/>
              </a:rPr>
              <a:t>Twitter</a:t>
            </a:r>
          </a:p>
          <a:p>
            <a:pPr lvl="4">
              <a:defRPr/>
            </a:pPr>
            <a:r>
              <a:rPr lang="en-US" dirty="0">
                <a:ea typeface="ＭＳ Ｐゴシック" pitchFamily="34" charset="-128"/>
              </a:rPr>
              <a:t>United States</a:t>
            </a:r>
            <a:r>
              <a:rPr lang="en-US" dirty="0" smtClean="0">
                <a:ea typeface="+mn-ea"/>
              </a:rPr>
              <a:t> was source of 1/3 of all tweets in 2010.</a:t>
            </a:r>
          </a:p>
          <a:p>
            <a:pPr lvl="4">
              <a:defRPr/>
            </a:pPr>
            <a:r>
              <a:rPr lang="en-US" dirty="0">
                <a:ea typeface="ＭＳ Ｐゴシック" pitchFamily="34" charset="-128"/>
              </a:rPr>
              <a:t>Second</a:t>
            </a:r>
            <a:r>
              <a:rPr lang="en-US" dirty="0" smtClean="0">
                <a:ea typeface="+mn-ea"/>
              </a:rPr>
              <a:t> leader of tweets is India.</a:t>
            </a:r>
            <a:endParaRPr lang="en-US" dirty="0">
              <a:ea typeface="+mn-ea"/>
            </a:endParaRPr>
          </a:p>
        </p:txBody>
      </p:sp>
      <p:sp>
        <p:nvSpPr>
          <p:cNvPr id="5" name="Title 1"/>
          <p:cNvSpPr>
            <a:spLocks noGrp="1"/>
          </p:cNvSpPr>
          <p:nvPr>
            <p:ph type="title"/>
          </p:nvPr>
        </p:nvSpPr>
        <p:spPr>
          <a:xfrm>
            <a:off x="9525" y="379156"/>
            <a:ext cx="9144000" cy="1023723"/>
          </a:xfrm>
        </p:spPr>
        <p:txBody>
          <a:bodyPr anchor="ctr">
            <a:noAutofit/>
          </a:bodyPr>
          <a:lstStyle/>
          <a:p>
            <a:pPr>
              <a:defRPr/>
            </a:pPr>
            <a:r>
              <a:rPr lang="en-US" sz="4000" dirty="0" smtClean="0">
                <a:solidFill>
                  <a:srgbClr val="008000"/>
                </a:solidFill>
                <a:ea typeface="+mj-ea"/>
              </a:rPr>
              <a:t>Why Is Access to Folk and Popular Culture Unequal?</a:t>
            </a:r>
            <a:endParaRPr lang="en-US" sz="4000" dirty="0">
              <a:solidFill>
                <a:srgbClr val="008000"/>
              </a:solidFill>
              <a:ea typeface="+mj-ea"/>
            </a:endParaRPr>
          </a:p>
        </p:txBody>
      </p:sp>
    </p:spTree>
    <p:extLst>
      <p:ext uri="{BB962C8B-B14F-4D97-AF65-F5344CB8AC3E}">
        <p14:creationId xmlns:p14="http://schemas.microsoft.com/office/powerpoint/2010/main" val="18535147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integrafs1\NMS_Samples\65_Pearson\02. Deliverables\RUBENSTEIN_IRDVD_11e\Approved_JPEGs\copyright-removed-jpeg\Chapter04\B_JPEG_Images\Labeled_Images\TCL_11e_Figure_04_35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701675"/>
            <a:ext cx="8547100"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3603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7248"/>
            <a:ext cx="8229600" cy="4410340"/>
          </a:xfrm>
        </p:spPr>
        <p:txBody>
          <a:bodyPr/>
          <a:lstStyle/>
          <a:p>
            <a:pPr>
              <a:defRPr/>
            </a:pPr>
            <a:r>
              <a:rPr lang="en-US" dirty="0" smtClean="0">
                <a:ea typeface="+mn-ea"/>
                <a:cs typeface="ＭＳ Ｐゴシック" charset="0"/>
              </a:rPr>
              <a:t>Challenges in Accessing Electronic Media</a:t>
            </a:r>
          </a:p>
          <a:p>
            <a:pPr lvl="1">
              <a:defRPr/>
            </a:pPr>
            <a:r>
              <a:rPr lang="en-US" dirty="0" smtClean="0">
                <a:ea typeface="+mn-ea"/>
              </a:rPr>
              <a:t>External Threat: Developed Countries Control the Media</a:t>
            </a:r>
          </a:p>
          <a:p>
            <a:pPr lvl="2">
              <a:defRPr/>
            </a:pPr>
            <a:r>
              <a:rPr lang="en-US" dirty="0" smtClean="0">
                <a:ea typeface="+mn-ea"/>
              </a:rPr>
              <a:t>TV industry dominated by Japan, </a:t>
            </a:r>
            <a:r>
              <a:rPr lang="en-US" dirty="0">
                <a:ea typeface="ＭＳ Ｐゴシック" pitchFamily="34" charset="-128"/>
              </a:rPr>
              <a:t>UK</a:t>
            </a:r>
            <a:r>
              <a:rPr lang="en-US" dirty="0" smtClean="0">
                <a:ea typeface="+mn-ea"/>
              </a:rPr>
              <a:t>, and </a:t>
            </a:r>
            <a:r>
              <a:rPr lang="en-US" dirty="0">
                <a:ea typeface="ＭＳ Ｐゴシック" pitchFamily="34" charset="-128"/>
              </a:rPr>
              <a:t>United States</a:t>
            </a:r>
            <a:r>
              <a:rPr lang="en-US" dirty="0" smtClean="0">
                <a:ea typeface="+mn-ea"/>
              </a:rPr>
              <a:t>.</a:t>
            </a:r>
          </a:p>
          <a:p>
            <a:pPr lvl="2">
              <a:defRPr/>
            </a:pPr>
            <a:r>
              <a:rPr lang="en-US" dirty="0" smtClean="0">
                <a:ea typeface="+mn-ea"/>
              </a:rPr>
              <a:t>Leaders of developing countries could view dominance as impressing American values upon viewers.</a:t>
            </a:r>
          </a:p>
          <a:p>
            <a:pPr lvl="3">
              <a:defRPr/>
            </a:pPr>
            <a:r>
              <a:rPr lang="en-US" dirty="0" smtClean="0">
                <a:ea typeface="+mn-ea"/>
              </a:rPr>
              <a:t>Upward social mobility</a:t>
            </a:r>
          </a:p>
          <a:p>
            <a:pPr lvl="3">
              <a:defRPr/>
            </a:pPr>
            <a:r>
              <a:rPr lang="en-US" dirty="0" smtClean="0">
                <a:ea typeface="+mn-ea"/>
              </a:rPr>
              <a:t>Freedom for women</a:t>
            </a:r>
          </a:p>
          <a:p>
            <a:pPr lvl="3">
              <a:defRPr/>
            </a:pPr>
            <a:r>
              <a:rPr lang="en-US" dirty="0" smtClean="0">
                <a:ea typeface="+mn-ea"/>
              </a:rPr>
              <a:t>Glorification of youth</a:t>
            </a:r>
          </a:p>
          <a:p>
            <a:pPr lvl="3">
              <a:defRPr/>
            </a:pPr>
            <a:r>
              <a:rPr lang="en-US" dirty="0" smtClean="0">
                <a:ea typeface="+mn-ea"/>
              </a:rPr>
              <a:t>Stylized violence</a:t>
            </a:r>
          </a:p>
        </p:txBody>
      </p:sp>
      <p:sp>
        <p:nvSpPr>
          <p:cNvPr id="5" name="Title 1"/>
          <p:cNvSpPr>
            <a:spLocks noGrp="1"/>
          </p:cNvSpPr>
          <p:nvPr>
            <p:ph type="title"/>
          </p:nvPr>
        </p:nvSpPr>
        <p:spPr>
          <a:xfrm>
            <a:off x="9525" y="189578"/>
            <a:ext cx="9144000" cy="947893"/>
          </a:xfrm>
        </p:spPr>
        <p:txBody>
          <a:bodyPr anchor="ctr">
            <a:noAutofit/>
          </a:bodyPr>
          <a:lstStyle/>
          <a:p>
            <a:pPr>
              <a:defRPr/>
            </a:pPr>
            <a:r>
              <a:rPr lang="en-US" sz="4000" dirty="0" smtClean="0">
                <a:solidFill>
                  <a:srgbClr val="008000"/>
                </a:solidFill>
                <a:ea typeface="+mj-ea"/>
              </a:rPr>
              <a:t>Why Is Access to Folk and Popular Culture Unequal?</a:t>
            </a:r>
            <a:endParaRPr lang="en-US" sz="4000" dirty="0">
              <a:solidFill>
                <a:srgbClr val="008000"/>
              </a:solidFill>
              <a:ea typeface="+mj-ea"/>
            </a:endParaRPr>
          </a:p>
        </p:txBody>
      </p:sp>
    </p:spTree>
    <p:extLst>
      <p:ext uri="{BB962C8B-B14F-4D97-AF65-F5344CB8AC3E}">
        <p14:creationId xmlns:p14="http://schemas.microsoft.com/office/powerpoint/2010/main" val="37903361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7048"/>
            <a:ext cx="8229600" cy="5099661"/>
          </a:xfrm>
        </p:spPr>
        <p:txBody>
          <a:bodyPr/>
          <a:lstStyle/>
          <a:p>
            <a:pPr>
              <a:defRPr/>
            </a:pPr>
            <a:r>
              <a:rPr lang="en-US" dirty="0" smtClean="0">
                <a:cs typeface="ＭＳ Ｐゴシック" charset="0"/>
              </a:rPr>
              <a:t>Challenges in Accessing Electronic Media</a:t>
            </a:r>
          </a:p>
          <a:p>
            <a:pPr lvl="1">
              <a:defRPr/>
            </a:pPr>
            <a:r>
              <a:rPr lang="en-US" dirty="0" smtClean="0"/>
              <a:t>External Threat: Developed Countries Control the Media</a:t>
            </a:r>
          </a:p>
          <a:p>
            <a:pPr lvl="2">
              <a:defRPr/>
            </a:pPr>
            <a:r>
              <a:rPr lang="en-US" dirty="0" smtClean="0"/>
              <a:t>News</a:t>
            </a:r>
          </a:p>
          <a:p>
            <a:pPr lvl="3">
              <a:defRPr/>
            </a:pPr>
            <a:r>
              <a:rPr lang="en-US" dirty="0" smtClean="0"/>
              <a:t>News media in developing countries dominated by the government, whereas media in the </a:t>
            </a:r>
            <a:r>
              <a:rPr lang="en-US" dirty="0">
                <a:ea typeface="ＭＳ Ｐゴシック" pitchFamily="34" charset="-128"/>
              </a:rPr>
              <a:t>United States</a:t>
            </a:r>
            <a:r>
              <a:rPr lang="en-US" dirty="0" smtClean="0"/>
              <a:t> is largely private commercial stations.</a:t>
            </a:r>
          </a:p>
          <a:p>
            <a:pPr lvl="3">
              <a:defRPr/>
            </a:pPr>
            <a:r>
              <a:rPr lang="en-US" dirty="0" smtClean="0"/>
              <a:t>Many African and Asian government officials criticize freedom of the press in the </a:t>
            </a:r>
            <a:r>
              <a:rPr lang="en-US" dirty="0">
                <a:ea typeface="ＭＳ Ｐゴシック" pitchFamily="34" charset="-128"/>
              </a:rPr>
              <a:t>United States</a:t>
            </a:r>
            <a:r>
              <a:rPr lang="en-US" dirty="0" smtClean="0"/>
              <a:t>.</a:t>
            </a:r>
          </a:p>
          <a:p>
            <a:pPr lvl="4">
              <a:defRPr/>
            </a:pPr>
            <a:r>
              <a:rPr lang="en-US" dirty="0" smtClean="0"/>
              <a:t>Allegedly media </a:t>
            </a:r>
            <a:r>
              <a:rPr lang="en-US" dirty="0">
                <a:ea typeface="ＭＳ Ｐゴシック" pitchFamily="34" charset="-128"/>
              </a:rPr>
              <a:t>do not</a:t>
            </a:r>
            <a:r>
              <a:rPr lang="en-US" dirty="0" smtClean="0"/>
              <a:t> convey an accurate view of other countries.</a:t>
            </a:r>
          </a:p>
        </p:txBody>
      </p:sp>
      <p:sp>
        <p:nvSpPr>
          <p:cNvPr id="5" name="Title 1"/>
          <p:cNvSpPr>
            <a:spLocks noGrp="1"/>
          </p:cNvSpPr>
          <p:nvPr>
            <p:ph type="title"/>
          </p:nvPr>
        </p:nvSpPr>
        <p:spPr>
          <a:xfrm>
            <a:off x="9525" y="39688"/>
            <a:ext cx="9144000" cy="1287360"/>
          </a:xfrm>
        </p:spPr>
        <p:txBody>
          <a:bodyPr anchor="ctr">
            <a:noAutofit/>
          </a:bodyPr>
          <a:lstStyle/>
          <a:p>
            <a:pPr>
              <a:defRPr/>
            </a:pPr>
            <a:r>
              <a:rPr lang="en-US" sz="4000" dirty="0" smtClean="0">
                <a:solidFill>
                  <a:srgbClr val="008000"/>
                </a:solidFill>
                <a:ea typeface="+mj-ea"/>
              </a:rPr>
              <a:t>Why Is Access to Folk and Popular Culture Unequal?</a:t>
            </a:r>
            <a:endParaRPr lang="en-US" sz="4000" dirty="0">
              <a:solidFill>
                <a:srgbClr val="008000"/>
              </a:solidFill>
              <a:ea typeface="+mj-ea"/>
            </a:endParaRPr>
          </a:p>
        </p:txBody>
      </p:sp>
    </p:spTree>
    <p:extLst>
      <p:ext uri="{BB962C8B-B14F-4D97-AF65-F5344CB8AC3E}">
        <p14:creationId xmlns:p14="http://schemas.microsoft.com/office/powerpoint/2010/main" val="196859462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143000"/>
            <a:ext cx="8686800" cy="5257800"/>
          </a:xfrm>
        </p:spPr>
        <p:txBody>
          <a:bodyPr/>
          <a:lstStyle/>
          <a:p>
            <a:pPr>
              <a:defRPr/>
            </a:pPr>
            <a:r>
              <a:rPr lang="en-US" sz="2800" dirty="0">
                <a:ea typeface="ＭＳ Ｐゴシック" charset="0"/>
                <a:cs typeface="ＭＳ Ｐゴシック" charset="0"/>
              </a:rPr>
              <a:t>Challenges in Accessing Electronic Media</a:t>
            </a:r>
          </a:p>
          <a:p>
            <a:pPr lvl="1">
              <a:defRPr/>
            </a:pPr>
            <a:r>
              <a:rPr lang="en-US" sz="2600" dirty="0">
                <a:ea typeface="ＭＳ Ｐゴシック" charset="0"/>
              </a:rPr>
              <a:t>Internal Threat: Social Media</a:t>
            </a:r>
          </a:p>
          <a:p>
            <a:pPr lvl="2">
              <a:defRPr/>
            </a:pPr>
            <a:r>
              <a:rPr lang="en-US" dirty="0">
                <a:ea typeface="ＭＳ Ｐゴシック" charset="0"/>
              </a:rPr>
              <a:t>Limiting Access to TV</a:t>
            </a:r>
          </a:p>
          <a:p>
            <a:pPr lvl="3">
              <a:defRPr/>
            </a:pPr>
            <a:r>
              <a:rPr lang="en-US" dirty="0">
                <a:ea typeface="ＭＳ Ｐゴシック" charset="0"/>
              </a:rPr>
              <a:t>Satellite dishes enable people to access information that would otherwise be censored by their governments.</a:t>
            </a:r>
          </a:p>
          <a:p>
            <a:pPr lvl="2">
              <a:defRPr/>
            </a:pPr>
            <a:r>
              <a:rPr lang="en-US" dirty="0">
                <a:ea typeface="ＭＳ Ｐゴシック" charset="0"/>
              </a:rPr>
              <a:t>Some governments attempt to limit Internet content including:</a:t>
            </a:r>
          </a:p>
          <a:p>
            <a:pPr lvl="3">
              <a:buFontTx/>
              <a:buAutoNum type="arabicPeriod"/>
              <a:defRPr/>
            </a:pPr>
            <a:r>
              <a:rPr lang="en-US" sz="1600" dirty="0">
                <a:ea typeface="ＭＳ Ｐゴシック" charset="0"/>
              </a:rPr>
              <a:t>Political Content</a:t>
            </a:r>
          </a:p>
          <a:p>
            <a:pPr lvl="4">
              <a:defRPr/>
            </a:pPr>
            <a:r>
              <a:rPr lang="en-US" sz="1600" dirty="0">
                <a:ea typeface="ＭＳ Ｐゴシック" charset="0"/>
              </a:rPr>
              <a:t>Opposition to local government</a:t>
            </a:r>
          </a:p>
          <a:p>
            <a:pPr lvl="3">
              <a:buFontTx/>
              <a:buAutoNum type="arabicPeriod"/>
              <a:defRPr/>
            </a:pPr>
            <a:r>
              <a:rPr lang="en-US" sz="1600" dirty="0">
                <a:ea typeface="ＭＳ Ｐゴシック" charset="0"/>
              </a:rPr>
              <a:t>Social Content</a:t>
            </a:r>
          </a:p>
          <a:p>
            <a:pPr lvl="4">
              <a:defRPr/>
            </a:pPr>
            <a:r>
              <a:rPr lang="en-US" sz="1600" dirty="0">
                <a:ea typeface="ＭＳ Ｐゴシック" charset="0"/>
              </a:rPr>
              <a:t>Socially sensitive material, such as gambling or sex</a:t>
            </a:r>
          </a:p>
          <a:p>
            <a:pPr lvl="3">
              <a:buFontTx/>
              <a:buAutoNum type="arabicPeriod"/>
              <a:defRPr/>
            </a:pPr>
            <a:r>
              <a:rPr lang="en-US" sz="1600" dirty="0">
                <a:ea typeface="ＭＳ Ｐゴシック" charset="0"/>
              </a:rPr>
              <a:t>Conflict and Security</a:t>
            </a:r>
          </a:p>
          <a:p>
            <a:pPr lvl="4">
              <a:defRPr/>
            </a:pPr>
            <a:r>
              <a:rPr lang="en-US" sz="1600" dirty="0">
                <a:ea typeface="ＭＳ Ｐゴシック" charset="0"/>
              </a:rPr>
              <a:t>Armed conflict, border disputes, or militant groups</a:t>
            </a:r>
          </a:p>
          <a:p>
            <a:pPr lvl="3">
              <a:buFontTx/>
              <a:buAutoNum type="arabicPeriod"/>
              <a:defRPr/>
            </a:pPr>
            <a:r>
              <a:rPr lang="en-US" sz="1600" dirty="0">
                <a:ea typeface="ＭＳ Ｐゴシック" charset="0"/>
              </a:rPr>
              <a:t>Internet Tools</a:t>
            </a:r>
          </a:p>
          <a:p>
            <a:pPr lvl="4">
              <a:defRPr/>
            </a:pPr>
            <a:r>
              <a:rPr lang="en-US" sz="1600" dirty="0">
                <a:ea typeface="ＭＳ Ｐゴシック" charset="0"/>
              </a:rPr>
              <a:t>Email, Internet hosting, and Internet searches</a:t>
            </a:r>
          </a:p>
        </p:txBody>
      </p:sp>
      <p:sp>
        <p:nvSpPr>
          <p:cNvPr id="6"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10549542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913"/>
          </a:xfrm>
        </p:spPr>
        <p:txBody>
          <a:bodyPr>
            <a:normAutofit fontScale="90000"/>
          </a:bodyPr>
          <a:lstStyle/>
          <a:p>
            <a:pPr>
              <a:defRPr/>
            </a:pPr>
            <a:r>
              <a:rPr lang="en-US" dirty="0" smtClean="0">
                <a:solidFill>
                  <a:srgbClr val="008000"/>
                </a:solidFill>
                <a:ea typeface="+mj-ea"/>
              </a:rPr>
              <a:t>Why Do Folk and Popular Culture Face Sustainability Challenges?</a:t>
            </a:r>
            <a:endParaRPr lang="en-US" dirty="0">
              <a:solidFill>
                <a:srgbClr val="008000"/>
              </a:solidFill>
              <a:ea typeface="+mj-ea"/>
            </a:endParaRPr>
          </a:p>
        </p:txBody>
      </p:sp>
      <p:sp>
        <p:nvSpPr>
          <p:cNvPr id="3" name="Content Placeholder 2"/>
          <p:cNvSpPr>
            <a:spLocks noGrp="1"/>
          </p:cNvSpPr>
          <p:nvPr>
            <p:ph idx="4294967295"/>
          </p:nvPr>
        </p:nvSpPr>
        <p:spPr>
          <a:xfrm>
            <a:off x="457200" y="1516627"/>
            <a:ext cx="8229600" cy="4947997"/>
          </a:xfrm>
        </p:spPr>
        <p:txBody>
          <a:bodyPr/>
          <a:lstStyle/>
          <a:p>
            <a:pPr>
              <a:defRPr/>
            </a:pPr>
            <a:r>
              <a:rPr lang="en-US" dirty="0" smtClean="0">
                <a:ea typeface="+mn-ea"/>
                <a:cs typeface="ＭＳ Ｐゴシック" charset="0"/>
              </a:rPr>
              <a:t>Sustainability Challenges for Folk Culture</a:t>
            </a:r>
          </a:p>
          <a:p>
            <a:pPr lvl="1">
              <a:defRPr/>
            </a:pPr>
            <a:r>
              <a:rPr lang="en-US" dirty="0" smtClean="0">
                <a:ea typeface="+mn-ea"/>
              </a:rPr>
              <a:t>Increased connection with popular culture makes maintaining centuries-old practices difficult.</a:t>
            </a:r>
          </a:p>
          <a:p>
            <a:pPr lvl="1">
              <a:defRPr/>
            </a:pPr>
            <a:r>
              <a:rPr lang="en-US" dirty="0" smtClean="0">
                <a:ea typeface="+mn-ea"/>
              </a:rPr>
              <a:t>Impacts of globalization on the landscape creates challenges in maintaining a unique landscape.</a:t>
            </a:r>
          </a:p>
          <a:p>
            <a:pPr lvl="1">
              <a:defRPr/>
            </a:pPr>
            <a:r>
              <a:rPr lang="en-US" dirty="0" smtClean="0">
                <a:ea typeface="+mn-ea"/>
              </a:rPr>
              <a:t>Global diffusion of popular culture beliefs has challenged the subservience of women to men that is embedded in some folk customs.</a:t>
            </a:r>
          </a:p>
          <a:p>
            <a:pPr lvl="1">
              <a:defRPr/>
            </a:pPr>
            <a:endParaRPr lang="en-US" dirty="0">
              <a:ea typeface="+mn-ea"/>
            </a:endParaRPr>
          </a:p>
        </p:txBody>
      </p:sp>
    </p:spTree>
    <p:extLst>
      <p:ext uri="{BB962C8B-B14F-4D97-AF65-F5344CB8AC3E}">
        <p14:creationId xmlns:p14="http://schemas.microsoft.com/office/powerpoint/2010/main" val="320060305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913"/>
          </a:xfrm>
        </p:spPr>
        <p:txBody>
          <a:bodyPr>
            <a:normAutofit fontScale="90000"/>
          </a:bodyPr>
          <a:lstStyle/>
          <a:p>
            <a:pPr>
              <a:defRPr/>
            </a:pPr>
            <a:r>
              <a:rPr lang="en-US" dirty="0" smtClean="0">
                <a:solidFill>
                  <a:srgbClr val="008000"/>
                </a:solidFill>
                <a:ea typeface="+mj-ea"/>
              </a:rPr>
              <a:t>Why Do Folk and Popular Culture Face Sustainability Challenges?</a:t>
            </a:r>
            <a:endParaRPr lang="en-US" dirty="0">
              <a:solidFill>
                <a:srgbClr val="008000"/>
              </a:solidFill>
              <a:ea typeface="+mj-ea"/>
            </a:endParaRPr>
          </a:p>
        </p:txBody>
      </p:sp>
      <p:sp>
        <p:nvSpPr>
          <p:cNvPr id="3" name="Content Placeholder 2"/>
          <p:cNvSpPr>
            <a:spLocks noGrp="1"/>
          </p:cNvSpPr>
          <p:nvPr>
            <p:ph idx="4294967295"/>
          </p:nvPr>
        </p:nvSpPr>
        <p:spPr>
          <a:xfrm>
            <a:off x="457200" y="1421838"/>
            <a:ext cx="8474075" cy="5131362"/>
          </a:xfrm>
        </p:spPr>
        <p:txBody>
          <a:bodyPr/>
          <a:lstStyle/>
          <a:p>
            <a:r>
              <a:rPr lang="en-US" sz="3000" dirty="0">
                <a:latin typeface="Arial" charset="0"/>
                <a:ea typeface="MS PGothic" charset="0"/>
              </a:rPr>
              <a:t>Sustainability Challenges for Popular Culture</a:t>
            </a:r>
          </a:p>
          <a:p>
            <a:pPr lvl="1"/>
            <a:r>
              <a:rPr lang="en-US" dirty="0">
                <a:latin typeface="Arial" charset="0"/>
                <a:ea typeface="MS PGothic" charset="0"/>
              </a:rPr>
              <a:t>Diffusion of some popular customs can adversely impact environmental quality in two ways:</a:t>
            </a:r>
          </a:p>
          <a:p>
            <a:pPr marL="1371600" lvl="2" indent="-457200">
              <a:buFontTx/>
              <a:buAutoNum type="arabicPeriod"/>
            </a:pPr>
            <a:r>
              <a:rPr lang="en-US" dirty="0">
                <a:latin typeface="Arial" charset="0"/>
                <a:ea typeface="MS PGothic" charset="0"/>
              </a:rPr>
              <a:t>Pollution of the Landscape</a:t>
            </a:r>
          </a:p>
          <a:p>
            <a:pPr lvl="3"/>
            <a:r>
              <a:rPr lang="en-US" dirty="0">
                <a:latin typeface="Arial" charset="0"/>
                <a:ea typeface="MS PGothic" charset="0"/>
              </a:rPr>
              <a:t>Uniform landscapes used to generate product recognition. e.g., motels and fast-food restaurants</a:t>
            </a:r>
          </a:p>
          <a:p>
            <a:pPr lvl="3"/>
            <a:r>
              <a:rPr lang="en-US" dirty="0">
                <a:latin typeface="Arial" charset="0"/>
                <a:ea typeface="MS PGothic" charset="0"/>
              </a:rPr>
              <a:t>Golf courses remake the environment by drastically modifying its natural state.</a:t>
            </a:r>
          </a:p>
          <a:p>
            <a:pPr marL="1371600" lvl="2" indent="-457200">
              <a:buFontTx/>
              <a:buAutoNum type="arabicPeriod"/>
            </a:pPr>
            <a:r>
              <a:rPr lang="en-US" dirty="0">
                <a:latin typeface="Arial" charset="0"/>
                <a:ea typeface="MS PGothic" charset="0"/>
              </a:rPr>
              <a:t>Depletion of Scarce Natural Resources</a:t>
            </a:r>
          </a:p>
          <a:p>
            <a:pPr lvl="3"/>
            <a:r>
              <a:rPr lang="en-US" dirty="0">
                <a:latin typeface="Arial" charset="0"/>
                <a:ea typeface="MS PGothic" charset="0"/>
              </a:rPr>
              <a:t>Diffusion of some popular customs increases demand for animal products and for raw materials—e.g., minerals and fossil fuels.</a:t>
            </a:r>
          </a:p>
          <a:p>
            <a:pPr lvl="1"/>
            <a:endParaRPr lang="en-US" dirty="0">
              <a:latin typeface="Arial" charset="0"/>
              <a:ea typeface="MS PGothic" charset="0"/>
            </a:endParaRPr>
          </a:p>
        </p:txBody>
      </p:sp>
    </p:spTree>
    <p:extLst>
      <p:ext uri="{BB962C8B-B14F-4D97-AF65-F5344CB8AC3E}">
        <p14:creationId xmlns:p14="http://schemas.microsoft.com/office/powerpoint/2010/main" val="156741581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3"/>
            <a:ext cx="9144000" cy="579437"/>
          </a:xfrm>
        </p:spPr>
        <p:txBody>
          <a:bodyPr>
            <a:normAutofit fontScale="90000"/>
          </a:bodyPr>
          <a:lstStyle/>
          <a:p>
            <a:pPr>
              <a:defRPr/>
            </a:pPr>
            <a:r>
              <a:rPr lang="en-US" dirty="0" smtClean="0">
                <a:ea typeface="+mj-ea"/>
              </a:rPr>
              <a:t>Summary</a:t>
            </a:r>
            <a:endParaRPr lang="en-US" dirty="0">
              <a:ea typeface="+mj-ea"/>
            </a:endParaRPr>
          </a:p>
        </p:txBody>
      </p:sp>
      <p:sp>
        <p:nvSpPr>
          <p:cNvPr id="3" name="Content Placeholder 2"/>
          <p:cNvSpPr>
            <a:spLocks noGrp="1"/>
          </p:cNvSpPr>
          <p:nvPr>
            <p:ph idx="1"/>
          </p:nvPr>
        </p:nvSpPr>
        <p:spPr>
          <a:xfrm>
            <a:off x="457200" y="990600"/>
            <a:ext cx="8229600" cy="5106988"/>
          </a:xfrm>
        </p:spPr>
        <p:txBody>
          <a:bodyPr/>
          <a:lstStyle/>
          <a:p>
            <a:pPr>
              <a:defRPr/>
            </a:pPr>
            <a:r>
              <a:rPr lang="en-US" dirty="0" smtClean="0">
                <a:ea typeface="+mn-ea"/>
                <a:cs typeface="ＭＳ Ｐゴシック" charset="0"/>
              </a:rPr>
              <a:t>Traits and leisure activities associated with folk culture tend to diffuse more slowly than those of popular culture.</a:t>
            </a:r>
          </a:p>
          <a:p>
            <a:pPr>
              <a:defRPr/>
            </a:pPr>
            <a:r>
              <a:rPr lang="en-US" dirty="0" smtClean="0">
                <a:ea typeface="+mn-ea"/>
                <a:cs typeface="ＭＳ Ｐゴシック" charset="0"/>
              </a:rPr>
              <a:t>Folk clothing tends to be greatly influenced by local environmental conditions, whereas popular culture clothing tends to represent income and occupation.</a:t>
            </a:r>
          </a:p>
          <a:p>
            <a:pPr>
              <a:defRPr/>
            </a:pPr>
            <a:r>
              <a:rPr lang="en-US" dirty="0" smtClean="0">
                <a:ea typeface="+mn-ea"/>
                <a:cs typeface="ＭＳ Ｐゴシック" charset="0"/>
              </a:rPr>
              <a:t>Important elements of material culture include clothing, food, </a:t>
            </a:r>
            <a:r>
              <a:rPr lang="en-US" smtClean="0">
                <a:ea typeface="+mn-ea"/>
                <a:cs typeface="ＭＳ Ｐゴシック" charset="0"/>
              </a:rPr>
              <a:t>and shelter.</a:t>
            </a:r>
            <a:endParaRPr lang="en-US" dirty="0">
              <a:ea typeface="+mn-ea"/>
              <a:cs typeface="ＭＳ Ｐゴシック" charset="0"/>
            </a:endParaRPr>
          </a:p>
        </p:txBody>
      </p:sp>
    </p:spTree>
    <p:extLst>
      <p:ext uri="{BB962C8B-B14F-4D97-AF65-F5344CB8AC3E}">
        <p14:creationId xmlns:p14="http://schemas.microsoft.com/office/powerpoint/2010/main" val="121105181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3"/>
            <a:ext cx="9144000" cy="579437"/>
          </a:xfrm>
        </p:spPr>
        <p:txBody>
          <a:bodyPr>
            <a:normAutofit fontScale="90000"/>
          </a:bodyPr>
          <a:lstStyle/>
          <a:p>
            <a:pPr>
              <a:defRPr/>
            </a:pPr>
            <a:r>
              <a:rPr lang="en-US" dirty="0" smtClean="0">
                <a:ea typeface="+mj-ea"/>
              </a:rPr>
              <a:t>Summary</a:t>
            </a:r>
            <a:endParaRPr lang="en-US" dirty="0">
              <a:ea typeface="+mj-ea"/>
            </a:endParaRPr>
          </a:p>
        </p:txBody>
      </p:sp>
      <p:sp>
        <p:nvSpPr>
          <p:cNvPr id="3" name="Content Placeholder 2"/>
          <p:cNvSpPr>
            <a:spLocks noGrp="1"/>
          </p:cNvSpPr>
          <p:nvPr>
            <p:ph idx="1"/>
          </p:nvPr>
        </p:nvSpPr>
        <p:spPr>
          <a:xfrm>
            <a:off x="457200" y="990600"/>
            <a:ext cx="8229600" cy="5106988"/>
          </a:xfrm>
        </p:spPr>
        <p:txBody>
          <a:bodyPr/>
          <a:lstStyle/>
          <a:p>
            <a:pPr>
              <a:defRPr/>
            </a:pPr>
            <a:r>
              <a:rPr lang="en-US" dirty="0" smtClean="0">
                <a:ea typeface="+mn-ea"/>
                <a:cs typeface="ＭＳ Ｐゴシック" charset="0"/>
              </a:rPr>
              <a:t>Popular culture is diffused around the world through electronic media that began with the TV. It </a:t>
            </a:r>
            <a:r>
              <a:rPr lang="en-US" smtClean="0">
                <a:ea typeface="+mn-ea"/>
                <a:cs typeface="ＭＳ Ｐゴシック" charset="0"/>
              </a:rPr>
              <a:t>has since </a:t>
            </a:r>
            <a:r>
              <a:rPr lang="en-US" dirty="0" smtClean="0">
                <a:ea typeface="+mn-ea"/>
                <a:cs typeface="ＭＳ Ｐゴシック" charset="0"/>
              </a:rPr>
              <a:t>phased over into the Internet and Social Media.</a:t>
            </a:r>
          </a:p>
          <a:p>
            <a:pPr>
              <a:defRPr/>
            </a:pPr>
            <a:r>
              <a:rPr lang="en-US" dirty="0" smtClean="0">
                <a:ea typeface="+mn-ea"/>
                <a:cs typeface="ＭＳ Ｐゴシック" charset="0"/>
              </a:rPr>
              <a:t>Globalization and greater connectivity have fostered a world where new ideas are spread more rapidly and fewer places of isolation exist.</a:t>
            </a:r>
            <a:endParaRPr lang="en-US" dirty="0">
              <a:ea typeface="+mn-ea"/>
              <a:cs typeface="ＭＳ Ｐゴシック" charset="0"/>
            </a:endParaRPr>
          </a:p>
        </p:txBody>
      </p:sp>
    </p:spTree>
    <p:extLst>
      <p:ext uri="{BB962C8B-B14F-4D97-AF65-F5344CB8AC3E}">
        <p14:creationId xmlns:p14="http://schemas.microsoft.com/office/powerpoint/2010/main" val="1321548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143000"/>
            <a:ext cx="8321675" cy="5105400"/>
          </a:xfrm>
        </p:spPr>
        <p:txBody>
          <a:bodyPr/>
          <a:lstStyle/>
          <a:p>
            <a:pPr>
              <a:defRPr/>
            </a:pPr>
            <a:r>
              <a:rPr lang="en-US" dirty="0" smtClean="0">
                <a:ea typeface="+mn-ea"/>
                <a:cs typeface="ＭＳ Ｐゴシック" charset="0"/>
              </a:rPr>
              <a:t>Characteristics of Folk and Popular Culture</a:t>
            </a:r>
          </a:p>
          <a:p>
            <a:pPr lvl="1">
              <a:defRPr/>
            </a:pPr>
            <a:r>
              <a:rPr lang="en-US" dirty="0" smtClean="0">
                <a:ea typeface="+mn-ea"/>
              </a:rPr>
              <a:t>Diffusion</a:t>
            </a:r>
          </a:p>
          <a:p>
            <a:pPr lvl="2">
              <a:defRPr/>
            </a:pPr>
            <a:r>
              <a:rPr lang="en-US" dirty="0" smtClean="0">
                <a:ea typeface="+mn-ea"/>
              </a:rPr>
              <a:t>Folk Culture</a:t>
            </a:r>
          </a:p>
          <a:p>
            <a:pPr lvl="3">
              <a:defRPr/>
            </a:pPr>
            <a:r>
              <a:rPr lang="en-US" dirty="0" smtClean="0">
                <a:ea typeface="+mn-ea"/>
              </a:rPr>
              <a:t>Smaller scale and slower transmissions from one location to another primarily through relocation diffusion (migration)</a:t>
            </a:r>
          </a:p>
          <a:p>
            <a:pPr lvl="2">
              <a:defRPr/>
            </a:pPr>
            <a:r>
              <a:rPr lang="en-US" dirty="0" smtClean="0">
                <a:ea typeface="+mn-ea"/>
              </a:rPr>
              <a:t>Popular Culture</a:t>
            </a:r>
          </a:p>
          <a:p>
            <a:pPr lvl="3">
              <a:defRPr/>
            </a:pPr>
            <a:r>
              <a:rPr lang="en-US" dirty="0" smtClean="0">
                <a:ea typeface="+mn-ea"/>
              </a:rPr>
              <a:t>Tends to be transmitted by way of hierarchical diffusion</a:t>
            </a:r>
          </a:p>
          <a:p>
            <a:pPr lvl="4">
              <a:defRPr/>
            </a:pPr>
            <a:r>
              <a:rPr lang="en-US" dirty="0" smtClean="0">
                <a:ea typeface="+mn-ea"/>
              </a:rPr>
              <a:t>Diffuses rapidly and extensively form hearths or nodes of innovation with help of modern communications</a:t>
            </a:r>
          </a:p>
          <a:p>
            <a:pPr lvl="3">
              <a:defRPr/>
            </a:pPr>
            <a:endParaRPr lang="en-US" dirty="0" smtClean="0">
              <a:ea typeface="+mn-ea"/>
            </a:endParaRPr>
          </a:p>
          <a:p>
            <a:pPr lvl="3">
              <a:defRPr/>
            </a:pPr>
            <a:endParaRPr lang="en-US" dirty="0">
              <a:ea typeface="+mn-ea"/>
            </a:endParaRPr>
          </a:p>
        </p:txBody>
      </p:sp>
      <p:sp>
        <p:nvSpPr>
          <p:cNvPr id="5"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36558087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143000"/>
            <a:ext cx="8550275" cy="5105400"/>
          </a:xfrm>
        </p:spPr>
        <p:txBody>
          <a:bodyPr/>
          <a:lstStyle/>
          <a:p>
            <a:r>
              <a:rPr lang="en-US">
                <a:latin typeface="Arial" charset="0"/>
                <a:ea typeface="MS PGothic" charset="0"/>
              </a:rPr>
              <a:t>Characteristics of Folk and Popular Culture</a:t>
            </a:r>
          </a:p>
          <a:p>
            <a:pPr lvl="1"/>
            <a:r>
              <a:rPr lang="en-US">
                <a:latin typeface="Arial" charset="0"/>
                <a:ea typeface="MS PGothic" charset="0"/>
              </a:rPr>
              <a:t>Distribution</a:t>
            </a:r>
          </a:p>
          <a:p>
            <a:pPr lvl="2"/>
            <a:r>
              <a:rPr lang="en-US">
                <a:latin typeface="Arial" charset="0"/>
                <a:ea typeface="MS PGothic" charset="0"/>
              </a:rPr>
              <a:t>Folk Culture</a:t>
            </a:r>
          </a:p>
          <a:p>
            <a:pPr lvl="3"/>
            <a:r>
              <a:rPr lang="en-US">
                <a:latin typeface="Arial" charset="0"/>
                <a:ea typeface="MS PGothic" charset="0"/>
              </a:rPr>
              <a:t>Combination of local physical and cultural factors influence distinctive distributions.</a:t>
            </a:r>
          </a:p>
          <a:p>
            <a:pPr lvl="4"/>
            <a:r>
              <a:rPr lang="en-US">
                <a:latin typeface="Arial" charset="0"/>
                <a:ea typeface="MS PGothic" charset="0"/>
              </a:rPr>
              <a:t>Isolation from other cultures because of physical barriers—e.g., distance and mountain ranges</a:t>
            </a:r>
          </a:p>
          <a:p>
            <a:pPr lvl="4"/>
            <a:r>
              <a:rPr lang="en-US">
                <a:latin typeface="Arial" charset="0"/>
                <a:ea typeface="MS PGothic" charset="0"/>
              </a:rPr>
              <a:t>Religion</a:t>
            </a:r>
          </a:p>
          <a:p>
            <a:pPr lvl="2"/>
            <a:r>
              <a:rPr lang="en-US">
                <a:latin typeface="Arial" charset="0"/>
                <a:ea typeface="MS PGothic" charset="0"/>
              </a:rPr>
              <a:t>Popular Culture</a:t>
            </a:r>
          </a:p>
          <a:p>
            <a:pPr lvl="3"/>
            <a:r>
              <a:rPr lang="en-US">
                <a:latin typeface="Arial" charset="0"/>
                <a:ea typeface="MS PGothic" charset="0"/>
              </a:rPr>
              <a:t>Widely distributed across many countries with little regard for physical factors</a:t>
            </a:r>
          </a:p>
          <a:p>
            <a:pPr lvl="4"/>
            <a:r>
              <a:rPr lang="en-US">
                <a:latin typeface="Arial" charset="0"/>
                <a:ea typeface="MS PGothic" charset="0"/>
              </a:rPr>
              <a:t>Principal obstacle to access is lack of income to purchase the material</a:t>
            </a:r>
          </a:p>
          <a:p>
            <a:pPr lvl="3"/>
            <a:endParaRPr lang="en-US">
              <a:latin typeface="Arial" charset="0"/>
              <a:ea typeface="MS PGothic" charset="0"/>
            </a:endParaRPr>
          </a:p>
          <a:p>
            <a:pPr lvl="3"/>
            <a:endParaRPr lang="en-US">
              <a:latin typeface="Arial" charset="0"/>
              <a:ea typeface="MS PGothic" charset="0"/>
            </a:endParaRPr>
          </a:p>
        </p:txBody>
      </p:sp>
      <p:sp>
        <p:nvSpPr>
          <p:cNvPr id="5"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731799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143000"/>
            <a:ext cx="8610600" cy="5257800"/>
          </a:xfrm>
        </p:spPr>
        <p:txBody>
          <a:bodyPr>
            <a:normAutofit lnSpcReduction="10000"/>
          </a:bodyPr>
          <a:lstStyle/>
          <a:p>
            <a:pPr>
              <a:defRPr/>
            </a:pPr>
            <a:r>
              <a:rPr lang="en-US" sz="3000" dirty="0" smtClean="0">
                <a:ea typeface="+mn-ea"/>
                <a:cs typeface="ＭＳ Ｐゴシック" charset="0"/>
              </a:rPr>
              <a:t>Origin and Diffusion of Folk and Popular Music</a:t>
            </a:r>
          </a:p>
          <a:p>
            <a:pPr lvl="1">
              <a:defRPr/>
            </a:pPr>
            <a:r>
              <a:rPr lang="en-US" dirty="0" smtClean="0">
                <a:ea typeface="+mn-ea"/>
              </a:rPr>
              <a:t>Folk Music</a:t>
            </a:r>
          </a:p>
          <a:p>
            <a:pPr lvl="2">
              <a:defRPr/>
            </a:pPr>
            <a:r>
              <a:rPr lang="en-US" dirty="0" smtClean="0">
                <a:ea typeface="+mn-ea"/>
              </a:rPr>
              <a:t>Originates anonymously</a:t>
            </a:r>
          </a:p>
          <a:p>
            <a:pPr lvl="2">
              <a:defRPr/>
            </a:pPr>
            <a:r>
              <a:rPr lang="en-US" dirty="0" smtClean="0">
                <a:ea typeface="+mn-ea"/>
              </a:rPr>
              <a:t>Transmitted orally</a:t>
            </a:r>
          </a:p>
          <a:p>
            <a:pPr lvl="3">
              <a:defRPr/>
            </a:pPr>
            <a:r>
              <a:rPr lang="en-US" dirty="0" smtClean="0">
                <a:ea typeface="+mn-ea"/>
              </a:rPr>
              <a:t>Modifications to songs over successive generations to represent changes in conditions.</a:t>
            </a:r>
          </a:p>
          <a:p>
            <a:pPr lvl="2">
              <a:defRPr/>
            </a:pPr>
            <a:r>
              <a:rPr lang="en-US" dirty="0" smtClean="0">
                <a:ea typeface="+mn-ea"/>
              </a:rPr>
              <a:t>Content of songs centers on events in daily life that are familiar to the majority of people.</a:t>
            </a:r>
          </a:p>
          <a:p>
            <a:pPr lvl="3">
              <a:defRPr/>
            </a:pPr>
            <a:r>
              <a:rPr lang="en-US" dirty="0" smtClean="0">
                <a:ea typeface="+mn-ea"/>
              </a:rPr>
              <a:t>Life-Cycle events </a:t>
            </a:r>
          </a:p>
          <a:p>
            <a:pPr lvl="4">
              <a:defRPr/>
            </a:pPr>
            <a:r>
              <a:rPr lang="en-US" dirty="0">
                <a:ea typeface="+mn-ea"/>
              </a:rPr>
              <a:t>E</a:t>
            </a:r>
            <a:r>
              <a:rPr lang="en-US" dirty="0" smtClean="0">
                <a:ea typeface="+mn-ea"/>
              </a:rPr>
              <a:t>.g., birth, death, or marriage</a:t>
            </a:r>
          </a:p>
          <a:p>
            <a:pPr lvl="3">
              <a:defRPr/>
            </a:pPr>
            <a:r>
              <a:rPr lang="en-US" dirty="0" smtClean="0">
                <a:ea typeface="+mn-ea"/>
              </a:rPr>
              <a:t>Environmental features </a:t>
            </a:r>
          </a:p>
          <a:p>
            <a:pPr lvl="4">
              <a:defRPr/>
            </a:pPr>
            <a:r>
              <a:rPr lang="en-US" dirty="0">
                <a:ea typeface="+mn-ea"/>
              </a:rPr>
              <a:t>E.g., agriculture or climate</a:t>
            </a:r>
          </a:p>
          <a:p>
            <a:pPr lvl="2">
              <a:defRPr/>
            </a:pPr>
            <a:r>
              <a:rPr lang="en-US" dirty="0" smtClean="0">
                <a:ea typeface="+mn-ea"/>
              </a:rPr>
              <a:t>Migration of people also diffuses the music.</a:t>
            </a:r>
            <a:endParaRPr lang="en-US" dirty="0">
              <a:ea typeface="+mn-ea"/>
            </a:endParaRPr>
          </a:p>
        </p:txBody>
      </p:sp>
      <p:sp>
        <p:nvSpPr>
          <p:cNvPr id="5"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7916871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143000"/>
            <a:ext cx="8458200" cy="4876800"/>
          </a:xfrm>
        </p:spPr>
        <p:txBody>
          <a:bodyPr/>
          <a:lstStyle/>
          <a:p>
            <a:r>
              <a:rPr lang="en-US">
                <a:latin typeface="Arial" charset="0"/>
                <a:ea typeface="MS PGothic" charset="0"/>
              </a:rPr>
              <a:t>Origin and Diffusion of Folk and Popular Music</a:t>
            </a:r>
          </a:p>
          <a:p>
            <a:pPr lvl="1"/>
            <a:r>
              <a:rPr lang="en-US">
                <a:latin typeface="Arial" charset="0"/>
                <a:ea typeface="MS PGothic" charset="0"/>
              </a:rPr>
              <a:t>Popular Music</a:t>
            </a:r>
          </a:p>
          <a:p>
            <a:pPr lvl="2"/>
            <a:r>
              <a:rPr lang="en-US">
                <a:latin typeface="Arial" charset="0"/>
                <a:ea typeface="MS PGothic" charset="0"/>
              </a:rPr>
              <a:t>Music written by specific individuals with the intent of being…</a:t>
            </a:r>
          </a:p>
          <a:p>
            <a:pPr lvl="3"/>
            <a:r>
              <a:rPr lang="en-US">
                <a:latin typeface="Arial" charset="0"/>
                <a:ea typeface="MS PGothic" charset="0"/>
              </a:rPr>
              <a:t>Sold</a:t>
            </a:r>
          </a:p>
          <a:p>
            <a:pPr lvl="3"/>
            <a:r>
              <a:rPr lang="en-US">
                <a:latin typeface="Arial" charset="0"/>
                <a:ea typeface="MS PGothic" charset="0"/>
              </a:rPr>
              <a:t>Performed in front of a paying audience</a:t>
            </a:r>
          </a:p>
          <a:p>
            <a:pPr lvl="2"/>
            <a:r>
              <a:rPr lang="en-US">
                <a:latin typeface="Arial" charset="0"/>
                <a:ea typeface="MS PGothic" charset="0"/>
              </a:rPr>
              <a:t>Often displays a high degree of technical skill</a:t>
            </a:r>
          </a:p>
          <a:p>
            <a:pPr lvl="2"/>
            <a:r>
              <a:rPr lang="en-US">
                <a:latin typeface="Arial" charset="0"/>
                <a:ea typeface="MS PGothic" charset="0"/>
              </a:rPr>
              <a:t>Musicians often have strong connections with other similar musicians that may span the globe.</a:t>
            </a:r>
          </a:p>
          <a:p>
            <a:pPr lvl="3"/>
            <a:r>
              <a:rPr lang="en-US">
                <a:latin typeface="Arial" charset="0"/>
                <a:ea typeface="MS PGothic" charset="0"/>
              </a:rPr>
              <a:t>Limited connections with local musicians of different genres</a:t>
            </a:r>
          </a:p>
        </p:txBody>
      </p:sp>
      <p:sp>
        <p:nvSpPr>
          <p:cNvPr id="5"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8575086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141413"/>
            <a:ext cx="8229600" cy="5106987"/>
          </a:xfrm>
        </p:spPr>
        <p:txBody>
          <a:bodyPr/>
          <a:lstStyle/>
          <a:p>
            <a:pPr>
              <a:defRPr/>
            </a:pPr>
            <a:r>
              <a:rPr lang="en-US" dirty="0" smtClean="0">
                <a:ea typeface="+mn-ea"/>
                <a:cs typeface="ＭＳ Ｐゴシック" charset="0"/>
              </a:rPr>
              <a:t>Origin and Diffusion of Folk and Popular Sports</a:t>
            </a:r>
          </a:p>
          <a:p>
            <a:pPr lvl="1">
              <a:defRPr/>
            </a:pPr>
            <a:r>
              <a:rPr lang="en-US" dirty="0" smtClean="0">
                <a:ea typeface="+mn-ea"/>
              </a:rPr>
              <a:t>Sports originated as isolated folk customs and diffused like other folk culture via relocation diffusion.</a:t>
            </a:r>
          </a:p>
          <a:p>
            <a:pPr lvl="2">
              <a:defRPr/>
            </a:pPr>
            <a:r>
              <a:rPr lang="en-US" dirty="0" smtClean="0">
                <a:ea typeface="+mn-ea"/>
              </a:rPr>
              <a:t>Example: </a:t>
            </a:r>
          </a:p>
          <a:p>
            <a:pPr lvl="3">
              <a:defRPr/>
            </a:pPr>
            <a:r>
              <a:rPr lang="en-US" sz="1800" dirty="0" smtClean="0">
                <a:ea typeface="+mn-ea"/>
              </a:rPr>
              <a:t>Football (soccer) originated in England in the </a:t>
            </a:r>
            <a:r>
              <a:rPr lang="en-US" sz="1800" dirty="0">
                <a:ea typeface="ＭＳ Ｐゴシック" pitchFamily="34" charset="-128"/>
              </a:rPr>
              <a:t>eleventh</a:t>
            </a:r>
            <a:r>
              <a:rPr lang="en-US" sz="1800" dirty="0" smtClean="0">
                <a:ea typeface="+mn-ea"/>
              </a:rPr>
              <a:t> century.</a:t>
            </a:r>
          </a:p>
          <a:p>
            <a:pPr lvl="3">
              <a:defRPr/>
            </a:pPr>
            <a:r>
              <a:rPr lang="en-US" sz="1800" dirty="0" smtClean="0">
                <a:ea typeface="+mn-ea"/>
              </a:rPr>
              <a:t>Transformation from folk to popular sport began in 1800s when organized clubs were formed in the UK.</a:t>
            </a:r>
          </a:p>
          <a:p>
            <a:pPr lvl="4">
              <a:defRPr/>
            </a:pPr>
            <a:r>
              <a:rPr lang="en-US" sz="1800" dirty="0" smtClean="0">
                <a:ea typeface="+mn-ea"/>
              </a:rPr>
              <a:t>Professional players hired</a:t>
            </a:r>
          </a:p>
          <a:p>
            <a:pPr lvl="3">
              <a:defRPr/>
            </a:pPr>
            <a:r>
              <a:rPr lang="en-US" sz="1800" dirty="0" smtClean="0">
                <a:ea typeface="+mn-ea"/>
              </a:rPr>
              <a:t>Standardized rules and organized professional league established in 1863 in UK marks formal transition from folk sport to popular sport.</a:t>
            </a:r>
            <a:endParaRPr lang="en-US" sz="1800" dirty="0">
              <a:ea typeface="+mn-ea"/>
            </a:endParaRPr>
          </a:p>
        </p:txBody>
      </p:sp>
      <p:sp>
        <p:nvSpPr>
          <p:cNvPr id="5"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2320969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141413"/>
            <a:ext cx="8229600" cy="5106987"/>
          </a:xfrm>
        </p:spPr>
        <p:txBody>
          <a:bodyPr/>
          <a:lstStyle/>
          <a:p>
            <a:pPr>
              <a:defRPr/>
            </a:pPr>
            <a:r>
              <a:rPr lang="en-US" dirty="0" smtClean="0">
                <a:ea typeface="+mn-ea"/>
                <a:cs typeface="ＭＳ Ｐゴシック" charset="0"/>
              </a:rPr>
              <a:t>Folk and Popular Material Culture </a:t>
            </a:r>
          </a:p>
          <a:p>
            <a:pPr lvl="1">
              <a:defRPr/>
            </a:pPr>
            <a:r>
              <a:rPr lang="en-US" dirty="0" smtClean="0">
                <a:ea typeface="+mn-ea"/>
              </a:rPr>
              <a:t>Include:</a:t>
            </a:r>
          </a:p>
          <a:p>
            <a:pPr lvl="2">
              <a:defRPr/>
            </a:pPr>
            <a:r>
              <a:rPr lang="en-US" dirty="0" smtClean="0">
                <a:ea typeface="+mn-ea"/>
              </a:rPr>
              <a:t>Clothing</a:t>
            </a:r>
          </a:p>
          <a:p>
            <a:pPr lvl="2">
              <a:defRPr/>
            </a:pPr>
            <a:r>
              <a:rPr lang="en-US" dirty="0" smtClean="0">
                <a:ea typeface="+mn-ea"/>
              </a:rPr>
              <a:t>Food</a:t>
            </a:r>
          </a:p>
          <a:p>
            <a:pPr lvl="2">
              <a:defRPr/>
            </a:pPr>
            <a:r>
              <a:rPr lang="en-US" dirty="0" smtClean="0">
                <a:ea typeface="+mn-ea"/>
              </a:rPr>
              <a:t>Shelter</a:t>
            </a:r>
          </a:p>
          <a:p>
            <a:pPr lvl="1">
              <a:defRPr/>
            </a:pPr>
            <a:r>
              <a:rPr lang="en-US" dirty="0" smtClean="0">
                <a:ea typeface="+mn-ea"/>
              </a:rPr>
              <a:t>Diffusion</a:t>
            </a:r>
          </a:p>
          <a:p>
            <a:pPr lvl="2">
              <a:defRPr/>
            </a:pPr>
            <a:r>
              <a:rPr lang="en-US" dirty="0" smtClean="0">
                <a:ea typeface="+mn-ea"/>
              </a:rPr>
              <a:t>Folk material culture diffuses slowly through process of migration.</a:t>
            </a:r>
          </a:p>
          <a:p>
            <a:pPr lvl="2">
              <a:defRPr/>
            </a:pPr>
            <a:r>
              <a:rPr lang="en-US" dirty="0" smtClean="0">
                <a:ea typeface="+mn-ea"/>
              </a:rPr>
              <a:t>Popular material culture diffuses rapidly. </a:t>
            </a:r>
            <a:endParaRPr lang="en-US" dirty="0">
              <a:ea typeface="+mn-ea"/>
            </a:endParaRPr>
          </a:p>
          <a:p>
            <a:pPr lvl="3">
              <a:defRPr/>
            </a:pPr>
            <a:r>
              <a:rPr lang="en-US" dirty="0" smtClean="0">
                <a:ea typeface="+mn-ea"/>
              </a:rPr>
              <a:t>Access determined by having sufficient income to embrace it.</a:t>
            </a:r>
            <a:endParaRPr lang="en-US" dirty="0">
              <a:ea typeface="+mn-ea"/>
            </a:endParaRPr>
          </a:p>
        </p:txBody>
      </p:sp>
      <p:sp>
        <p:nvSpPr>
          <p:cNvPr id="5" name="Title 1"/>
          <p:cNvSpPr>
            <a:spLocks noGrp="1"/>
          </p:cNvSpPr>
          <p:nvPr>
            <p:ph type="title"/>
          </p:nvPr>
        </p:nvSpPr>
        <p:spPr>
          <a:xfrm>
            <a:off x="0" y="20638"/>
            <a:ext cx="9144000" cy="1077912"/>
          </a:xfrm>
        </p:spPr>
        <p:txBody>
          <a:bodyPr anchor="ctr">
            <a:normAutofit fontScale="90000"/>
          </a:bodyPr>
          <a:lstStyle/>
          <a:p>
            <a:pPr>
              <a:defRPr/>
            </a:pPr>
            <a:r>
              <a:rPr lang="en-US" dirty="0" smtClean="0">
                <a:solidFill>
                  <a:srgbClr val="008000"/>
                </a:solidFill>
                <a:ea typeface="+mj-ea"/>
              </a:rPr>
              <a:t>Where </a:t>
            </a:r>
            <a:r>
              <a:rPr lang="en-US" dirty="0">
                <a:solidFill>
                  <a:srgbClr val="008000"/>
                </a:solidFill>
                <a:ea typeface="+mj-ea"/>
              </a:rPr>
              <a:t>A</a:t>
            </a:r>
            <a:r>
              <a:rPr lang="en-US" dirty="0" smtClean="0">
                <a:solidFill>
                  <a:srgbClr val="008000"/>
                </a:solidFill>
                <a:ea typeface="+mj-ea"/>
              </a:rPr>
              <a:t>re </a:t>
            </a:r>
            <a:r>
              <a:rPr lang="en-US" dirty="0">
                <a:solidFill>
                  <a:srgbClr val="008000"/>
                </a:solidFill>
                <a:ea typeface="+mj-ea"/>
              </a:rPr>
              <a:t>F</a:t>
            </a:r>
            <a:r>
              <a:rPr lang="en-US" dirty="0" smtClean="0">
                <a:solidFill>
                  <a:srgbClr val="008000"/>
                </a:solidFill>
                <a:ea typeface="+mj-ea"/>
              </a:rPr>
              <a:t>olk and Popular </a:t>
            </a:r>
            <a:r>
              <a:rPr lang="en-US" dirty="0">
                <a:solidFill>
                  <a:srgbClr val="008000"/>
                </a:solidFill>
                <a:ea typeface="+mj-ea"/>
              </a:rPr>
              <a:t>L</a:t>
            </a:r>
            <a:r>
              <a:rPr lang="en-US" dirty="0" smtClean="0">
                <a:solidFill>
                  <a:srgbClr val="008000"/>
                </a:solidFill>
                <a:ea typeface="+mj-ea"/>
              </a:rPr>
              <a:t>eisure </a:t>
            </a:r>
            <a:r>
              <a:rPr lang="en-US" dirty="0">
                <a:solidFill>
                  <a:srgbClr val="008000"/>
                </a:solidFill>
                <a:ea typeface="+mj-ea"/>
              </a:rPr>
              <a:t>A</a:t>
            </a:r>
            <a:r>
              <a:rPr lang="en-US" dirty="0" smtClean="0">
                <a:solidFill>
                  <a:srgbClr val="008000"/>
                </a:solidFill>
                <a:ea typeface="+mj-ea"/>
              </a:rPr>
              <a:t>ctivities </a:t>
            </a:r>
            <a:r>
              <a:rPr lang="en-US" dirty="0">
                <a:solidFill>
                  <a:srgbClr val="008000"/>
                </a:solidFill>
                <a:ea typeface="+mj-ea"/>
              </a:rPr>
              <a:t>D</a:t>
            </a:r>
            <a:r>
              <a:rPr lang="en-US" dirty="0" smtClean="0">
                <a:solidFill>
                  <a:srgbClr val="008000"/>
                </a:solidFill>
                <a:ea typeface="+mj-ea"/>
              </a:rPr>
              <a:t>istributed?</a:t>
            </a:r>
            <a:endParaRPr lang="en-US" dirty="0">
              <a:solidFill>
                <a:srgbClr val="008000"/>
              </a:solidFill>
              <a:ea typeface="+mj-ea"/>
            </a:endParaRPr>
          </a:p>
        </p:txBody>
      </p:sp>
    </p:spTree>
    <p:extLst>
      <p:ext uri="{BB962C8B-B14F-4D97-AF65-F5344CB8AC3E}">
        <p14:creationId xmlns:p14="http://schemas.microsoft.com/office/powerpoint/2010/main" val="11449830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TotalTime>
  <Words>3194</Words>
  <Application>Microsoft Macintosh PowerPoint</Application>
  <PresentationFormat>On-screen Show (4:3)</PresentationFormat>
  <Paragraphs>326</Paragraphs>
  <Slides>39</Slides>
  <Notes>26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Unit 3 Chapter 4</vt:lpstr>
      <vt:lpstr>Where Are Folk and Popular Leisure Activities Distributed?</vt:lpstr>
      <vt:lpstr>Where Are Folk and Popular Leisure Activities Distributed?</vt:lpstr>
      <vt:lpstr>Where Are Folk and Popular Leisure Activities Distributed?</vt:lpstr>
      <vt:lpstr>Where Are Folk and Popular Leisure Activities Distributed?</vt:lpstr>
      <vt:lpstr>Where Are Folk and Popular Leisure Activities Distributed?</vt:lpstr>
      <vt:lpstr>Where Are Folk and Popular Leisure Activities Distributed?</vt:lpstr>
      <vt:lpstr>Where Are Folk and Popular Leisure Activities Distributed?</vt:lpstr>
      <vt:lpstr>Where Are Folk and Popular Leisure Activities Distributed?</vt:lpstr>
      <vt:lpstr>Where Are Folk and Popular Leisure Activities Distributed?</vt:lpstr>
      <vt:lpstr>Where Are Folk and Popular Leisure Activities Distributed?</vt:lpstr>
      <vt:lpstr>Where Are Folk and Popular Leisure Activities Distributed?</vt:lpstr>
      <vt:lpstr>Where Are Folk and Popular Leisure Activities Distributed?</vt:lpstr>
      <vt:lpstr>Where Are Folk and Popular Leisure Activities Distributed?</vt:lpstr>
      <vt:lpstr>Where Are Folk and Popular Leisure Activities Distributed?</vt:lpstr>
      <vt:lpstr>PowerPoint Presentation</vt:lpstr>
      <vt:lpstr>Where Are Folk and Popular Leisure Activities Distributed?</vt:lpstr>
      <vt:lpstr>PowerPoint Presentation</vt:lpstr>
      <vt:lpstr>Where Are Folk and Popular Leisure Activities Distributed?</vt:lpstr>
      <vt:lpstr>PowerPoint Presentation</vt:lpstr>
      <vt:lpstr>Where Are Folk and Popular Leisure Activities Distributed?</vt:lpstr>
      <vt:lpstr>PowerPoint Presentation</vt:lpstr>
      <vt:lpstr>Where Are Folk and Popular Leisure Activities Distributed?</vt:lpstr>
      <vt:lpstr>PowerPoint Presentation</vt:lpstr>
      <vt:lpstr>Why Is Access to Folk and Popular Culture Unequal?</vt:lpstr>
      <vt:lpstr>PowerPoint Presentation</vt:lpstr>
      <vt:lpstr>Why Is Access to Folk and Popular Culture Unequal?</vt:lpstr>
      <vt:lpstr>PowerPoint Presentation</vt:lpstr>
      <vt:lpstr>Why Is Access to Folk and Popular Culture Unequal?</vt:lpstr>
      <vt:lpstr>PowerPoint Presentation</vt:lpstr>
      <vt:lpstr>Why Is Access to Folk and Popular Culture Unequal?</vt:lpstr>
      <vt:lpstr>PowerPoint Presentation</vt:lpstr>
      <vt:lpstr>Why Is Access to Folk and Popular Culture Unequal?</vt:lpstr>
      <vt:lpstr>Why Is Access to Folk and Popular Culture Unequal?</vt:lpstr>
      <vt:lpstr>Where Are Folk and Popular Leisure Activities Distributed?</vt:lpstr>
      <vt:lpstr>Why Do Folk and Popular Culture Face Sustainability Challenges?</vt:lpstr>
      <vt:lpstr>Why Do Folk and Popular Culture Face Sustainability Challenges?</vt:lpstr>
      <vt:lpstr>Summary</vt:lpstr>
      <vt:lpstr>Summary</vt:lpstr>
    </vt:vector>
  </TitlesOfParts>
  <Company>LEUSD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Jones</dc:creator>
  <cp:lastModifiedBy>Chris Jones</cp:lastModifiedBy>
  <cp:revision>5</cp:revision>
  <dcterms:created xsi:type="dcterms:W3CDTF">2015-10-15T19:11:07Z</dcterms:created>
  <dcterms:modified xsi:type="dcterms:W3CDTF">2015-10-15T19:51:58Z</dcterms:modified>
</cp:coreProperties>
</file>