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225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C53CF1-1A54-3F4D-A8E1-66797FF59FD4}" type="datetimeFigureOut">
              <a:rPr lang="en-US" smtClean="0"/>
              <a:t>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11576-442D-1843-A516-490E607959CF}" type="slidenum">
              <a:rPr lang="en-US" smtClean="0"/>
              <a:t>‹#›</a:t>
            </a:fld>
            <a:endParaRPr lang="en-US"/>
          </a:p>
        </p:txBody>
      </p:sp>
    </p:spTree>
    <p:extLst>
      <p:ext uri="{BB962C8B-B14F-4D97-AF65-F5344CB8AC3E}">
        <p14:creationId xmlns:p14="http://schemas.microsoft.com/office/powerpoint/2010/main" val="12689413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1450" indent="-171450">
              <a:buFontTx/>
              <a:buChar char="•"/>
            </a:pPr>
            <a:r>
              <a:rPr lang="en-US">
                <a:ea typeface="MS PGothic" charset="0"/>
              </a:rPr>
              <a:t>Ethnologue, which is quoted throughout this chapter, is an authoritative sources of languages. It estimates of the world has 6,909 languages. Only 11 of these languages, including English, are spoken by at least 100 million people</a:t>
            </a:r>
          </a:p>
        </p:txBody>
      </p:sp>
      <p:sp>
        <p:nvSpPr>
          <p:cNvPr id="7168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3A92548-5699-2447-A655-D20773FCF294}" type="slidenum">
              <a:rPr lang="en-US" sz="1200"/>
              <a:pPr/>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a:ea typeface="MS PGothic" charset="0"/>
              </a:rPr>
              <a:t>FIGURE 5-8 AFRICA</a:t>
            </a:r>
            <a:r>
              <a:rPr lang="ja-JP" altLang="en-US" b="1">
                <a:ea typeface="MS PGothic" charset="0"/>
              </a:rPr>
              <a:t>’</a:t>
            </a:r>
            <a:r>
              <a:rPr lang="en-US" b="1">
                <a:ea typeface="MS PGothic" charset="0"/>
              </a:rPr>
              <a:t>S LANGUAGE FAMILIES </a:t>
            </a:r>
            <a:r>
              <a:rPr lang="en-US">
                <a:ea typeface="MS PGothic" charset="0"/>
              </a:rPr>
              <a:t>More than 1,000 languages have been identified in Africa, and experts do not agree on how to classify them into families, especially languages in central Africa. Languages with more than 5 million speakers are named on the map. The great number of languages results from at least 5,000 years of minimal interaction among the thousands of cultural groups inhabiting the African continent. Each group developed its own language, religion, and other cultural traditions in isolation from other groups.</a:t>
            </a:r>
          </a:p>
        </p:txBody>
      </p:sp>
      <p:sp>
        <p:nvSpPr>
          <p:cNvPr id="8090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5BC346C-FA2C-9C4F-8F98-E6CAAB22E579}" type="slidenum">
              <a:rPr lang="en-US" sz="1200"/>
              <a:pPr/>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1450" indent="-171450">
              <a:buFontTx/>
              <a:buChar char="•"/>
            </a:pPr>
            <a:r>
              <a:rPr lang="en-US">
                <a:ea typeface="MS PGothic" charset="0"/>
              </a:rPr>
              <a:t>English belongs to Indo-European, the world’s most widely spoken language family.</a:t>
            </a:r>
          </a:p>
          <a:p>
            <a:pPr marL="171450" indent="-171450">
              <a:buFontTx/>
              <a:buChar char="•"/>
            </a:pPr>
            <a:r>
              <a:rPr lang="en-US">
                <a:ea typeface="MS PGothic" charset="0"/>
              </a:rPr>
              <a:t>Indic</a:t>
            </a:r>
          </a:p>
          <a:p>
            <a:pPr marL="628650" lvl="1" indent="-171450">
              <a:buFontTx/>
              <a:buChar char="•"/>
            </a:pPr>
            <a:r>
              <a:rPr lang="en-US">
                <a:ea typeface="MS PGothic" charset="0"/>
              </a:rPr>
              <a:t>438 languages spoken in India, including 29 with at least 1 million speakers.</a:t>
            </a:r>
          </a:p>
          <a:p>
            <a:pPr marL="171450" indent="-171450">
              <a:buFontTx/>
              <a:buChar char="•"/>
            </a:pPr>
            <a:r>
              <a:rPr lang="en-US">
                <a:ea typeface="MS PGothic" charset="0"/>
              </a:rPr>
              <a:t>Iranian</a:t>
            </a:r>
          </a:p>
          <a:p>
            <a:pPr marL="628650" lvl="1" indent="-171450">
              <a:buFontTx/>
              <a:buChar char="•"/>
            </a:pPr>
            <a:r>
              <a:rPr lang="en-US">
                <a:ea typeface="MS PGothic" charset="0"/>
              </a:rPr>
              <a:t>Major languages include Persian (aka Farsi) in Iran, Pashto (eastern Afghanistan and western Iran), and Kurdish (Kurds in western Iran, northern Iraw, and eastern Turkey). All written with the Arabic alphabet.</a:t>
            </a:r>
          </a:p>
        </p:txBody>
      </p:sp>
      <p:sp>
        <p:nvSpPr>
          <p:cNvPr id="8192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D08CADE-D1A1-D149-B4BF-EA32E71CAC05}" type="slidenum">
              <a:rPr lang="en-US" sz="1200"/>
              <a:pPr/>
              <a:t>12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a:ea typeface="MS PGothic" charset="0"/>
              </a:rPr>
              <a:t>FIGURE 5-9 BRANCHES OF THE INDOEUROPEAN LANGUAGE FAMILY </a:t>
            </a:r>
            <a:r>
              <a:rPr lang="en-US">
                <a:ea typeface="MS PGothic" charset="0"/>
              </a:rPr>
              <a:t>Most Europeans speak languages from the Indo-European language family. In Europe, the three most widely used branches are Germanic (north and west), Romance (south and west), and Slavic (east). The fourth major branch, Indo-Iranian, clustered in southern and western Asia, has more than 1 billion speakers, the greatest number of any Indo-European branch</a:t>
            </a:r>
          </a:p>
        </p:txBody>
      </p:sp>
      <p:sp>
        <p:nvSpPr>
          <p:cNvPr id="8294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780783D-26B6-5B47-B8E3-E7C8ECD145A8}" type="slidenum">
              <a:rPr lang="en-US" sz="1200"/>
              <a:pPr/>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a:ea typeface="MS PGothic" charset="0"/>
              </a:rPr>
              <a:t>FIGURE 5-10 LANGUAGE GROUPS OF THE GERMANIC BRANCH </a:t>
            </a:r>
            <a:r>
              <a:rPr lang="en-US">
                <a:ea typeface="MS PGothic" charset="0"/>
              </a:rPr>
              <a:t>Germanic languages predominate in Northern and Western Europe.</a:t>
            </a:r>
          </a:p>
          <a:p>
            <a:endParaRPr lang="en-US">
              <a:ea typeface="MS PGothic" charset="0"/>
            </a:endParaRPr>
          </a:p>
        </p:txBody>
      </p:sp>
      <p:sp>
        <p:nvSpPr>
          <p:cNvPr id="8397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54316AC-B6FA-AC4E-93A0-C40FA085A68B}" type="slidenum">
              <a:rPr lang="en-US" sz="1200"/>
              <a:pPr/>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marL="171450" indent="-171450">
              <a:buFontTx/>
              <a:buChar char="•"/>
            </a:pPr>
            <a:endParaRPr lang="en-US">
              <a:ea typeface="MS PGothic" charset="0"/>
            </a:endParaRPr>
          </a:p>
        </p:txBody>
      </p:sp>
      <p:sp>
        <p:nvSpPr>
          <p:cNvPr id="8499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0B4C6B5-911F-EB40-869F-0EFDD762E3F1}" type="slidenum">
              <a:rPr lang="en-US" sz="1200"/>
              <a:pPr/>
              <a:t>15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marL="171450" indent="-171450">
              <a:buFontTx/>
              <a:buChar char="•"/>
            </a:pPr>
            <a:endParaRPr lang="en-US">
              <a:ea typeface="MS PGothic" charset="0"/>
            </a:endParaRPr>
          </a:p>
        </p:txBody>
      </p:sp>
      <p:sp>
        <p:nvSpPr>
          <p:cNvPr id="8602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0A6A3DE-076A-2D44-87B7-991DFF7E4BE8}" type="slidenum">
              <a:rPr lang="en-US" sz="1200"/>
              <a:pPr/>
              <a:t>16</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a:ea typeface="MS PGothic" charset="0"/>
              </a:rPr>
              <a:t>FIGURE 5-13 ROMANCE BRANCH OF THE INDO-EUROPEAN LANGUAGE FAMILY</a:t>
            </a:r>
            <a:r>
              <a:rPr lang="en-US">
                <a:ea typeface="MS PGothic" charset="0"/>
              </a:rPr>
              <a:t> Romance branch languages predominate in southwestern Europe.</a:t>
            </a:r>
          </a:p>
        </p:txBody>
      </p:sp>
      <p:sp>
        <p:nvSpPr>
          <p:cNvPr id="8704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24340CA-CA2C-3849-928C-4A0811C5DE6E}" type="slidenum">
              <a:rPr lang="en-US" sz="1200"/>
              <a:pPr/>
              <a:t>17</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marL="171450" indent="-171450">
              <a:buFontTx/>
              <a:buChar char="•"/>
            </a:pPr>
            <a:endParaRPr lang="en-US">
              <a:ea typeface="MS PGothic" charset="0"/>
            </a:endParaRPr>
          </a:p>
        </p:txBody>
      </p:sp>
      <p:sp>
        <p:nvSpPr>
          <p:cNvPr id="8806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965A400-D4E0-0F4E-A273-B4B08F37715B}" type="slidenum">
              <a:rPr lang="en-US" sz="1200"/>
              <a:pPr/>
              <a:t>18</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a:ea typeface="MS PGothic" charset="0"/>
              </a:rPr>
              <a:t>FIGURE 5-15 INVASIONS OF ENGLAND </a:t>
            </a:r>
            <a:r>
              <a:rPr lang="en-US">
                <a:ea typeface="MS PGothic" charset="0"/>
              </a:rPr>
              <a:t>The </a:t>
            </a:r>
            <a:r>
              <a:rPr lang="en-US" sz="1000">
                <a:ea typeface="MS PGothic" charset="0"/>
              </a:rPr>
              <a:t>first</a:t>
            </a:r>
            <a:r>
              <a:rPr lang="en-US">
                <a:ea typeface="MS PGothic" charset="0"/>
              </a:rPr>
              <a:t> speakers of the language that became known as English were tribes that lived in present-day Germany and Denmark. They invaded England in the fifth century. The Jutes settled primarily in southeastern England, the Saxons in the south and west, and the Angles in the north, eventually giving the country its name—Angles</a:t>
            </a:r>
            <a:r>
              <a:rPr lang="ja-JP" altLang="en-US">
                <a:ea typeface="MS PGothic" charset="0"/>
              </a:rPr>
              <a:t>’</a:t>
            </a:r>
            <a:r>
              <a:rPr lang="en-US">
                <a:ea typeface="MS PGothic" charset="0"/>
              </a:rPr>
              <a:t> Land, or England. Invasions by Vikings in the ninth century and Normans in the eleventh century brought new words to the language spoken in the British Isles. The Normans were the last successful invaders of England.</a:t>
            </a:r>
          </a:p>
        </p:txBody>
      </p:sp>
      <p:sp>
        <p:nvSpPr>
          <p:cNvPr id="8909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40AE751-1B29-4A4B-BD5F-499823BE4246}" type="slidenum">
              <a:rPr lang="en-US" sz="1200"/>
              <a:pPr/>
              <a:t>19</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marL="171450" indent="-171450">
              <a:buFontTx/>
              <a:buChar char="•"/>
            </a:pPr>
            <a:endParaRPr lang="en-US">
              <a:ea typeface="MS PGothic" charset="0"/>
            </a:endParaRPr>
          </a:p>
        </p:txBody>
      </p:sp>
      <p:sp>
        <p:nvSpPr>
          <p:cNvPr id="9011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ABE58EF-1794-0B4E-B807-BB03342C8EAA}" type="slidenum">
              <a:rPr lang="en-US" sz="1200"/>
              <a:pPr/>
              <a:t>20</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marL="171450" indent="-171450">
              <a:buFontTx/>
              <a:buChar char="•"/>
            </a:pPr>
            <a:endParaRPr lang="en-US">
              <a:ea typeface="MS PGothic" charset="0"/>
            </a:endParaRPr>
          </a:p>
        </p:txBody>
      </p:sp>
      <p:sp>
        <p:nvSpPr>
          <p:cNvPr id="7270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223BE5F-FD9F-944D-8DB5-171EAF8D02AE}" type="slidenum">
              <a:rPr lang="en-US" sz="1200"/>
              <a:pPr/>
              <a:t>3</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1450" indent="-171450">
              <a:buFontTx/>
              <a:buChar char="•"/>
            </a:pPr>
            <a:r>
              <a:rPr lang="en-US">
                <a:ea typeface="MS PGothic" charset="0"/>
              </a:rPr>
              <a:t>The debate over place of origin and paths of diffusion is significant; one argues that language diffused primarily through warfare and conquest, and another theory argues that the diffusion resulted from peaceful sharing of food.</a:t>
            </a:r>
          </a:p>
        </p:txBody>
      </p:sp>
      <p:sp>
        <p:nvSpPr>
          <p:cNvPr id="9114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379A8C4-B800-B24E-84CF-045C9F44960A}" type="slidenum">
              <a:rPr lang="en-US" sz="1200"/>
              <a:pPr/>
              <a:t>21</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a:ea typeface="MS PGothic" charset="0"/>
              </a:rPr>
              <a:t>FIGURE 5-18 ORIGIN AND DIFFUSION OF INDO-EUROPEAN (NOMADIC WARRIOR THEORY) </a:t>
            </a:r>
            <a:r>
              <a:rPr lang="en-US">
                <a:ea typeface="MS PGothic" charset="0"/>
              </a:rPr>
              <a:t>The Kurgan homeland was north of the Caspian Sea, near the present-day border between Russia and Kazakhstan. According to this theory, the Kurgans may have infiltrated into Eastern Europe beginning around 4000 b.c. and into central Europe </a:t>
            </a:r>
          </a:p>
          <a:p>
            <a:r>
              <a:rPr lang="en-US">
                <a:ea typeface="MS PGothic" charset="0"/>
              </a:rPr>
              <a:t>and Southwest Asia beginning around 2500 b.c.</a:t>
            </a:r>
          </a:p>
        </p:txBody>
      </p:sp>
      <p:sp>
        <p:nvSpPr>
          <p:cNvPr id="9216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A978BD4-CC61-DB4E-8253-49926D8FEE8E}" type="slidenum">
              <a:rPr lang="en-US" sz="1200"/>
              <a:pPr/>
              <a:t>22</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a:ea typeface="MS PGothic" charset="0"/>
              </a:rPr>
              <a:t>FIGURE 5-19 ORIGIN AND DIFFUSION OF INDOEUROPEAN (SEDENTARY FARMER THEORY ) </a:t>
            </a:r>
            <a:r>
              <a:rPr lang="en-US">
                <a:ea typeface="MS PGothic" charset="0"/>
              </a:rPr>
              <a:t>Indo-European may have originated in present-day Turkey 2,000 years before the Kurgans. According to this theory, the language diffused along with agricultural innovations west into Europe and east into Asia.</a:t>
            </a:r>
          </a:p>
          <a:p>
            <a:endParaRPr lang="en-US">
              <a:ea typeface="MS PGothic" charset="0"/>
            </a:endParaRPr>
          </a:p>
        </p:txBody>
      </p:sp>
      <p:sp>
        <p:nvSpPr>
          <p:cNvPr id="9318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1DE5A07-5F2F-8048-9F5F-A4F55D870E1C}" type="slidenum">
              <a:rPr lang="en-US" sz="1200"/>
              <a:pPr/>
              <a:t>23</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marL="171450" indent="-171450">
              <a:buFontTx/>
              <a:buChar char="•"/>
            </a:pPr>
            <a:endParaRPr lang="en-US">
              <a:ea typeface="MS PGothic" charset="0"/>
            </a:endParaRPr>
          </a:p>
        </p:txBody>
      </p:sp>
      <p:sp>
        <p:nvSpPr>
          <p:cNvPr id="9421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165E5EA-C41D-9647-A5D1-B4464599E8E5}" type="slidenum">
              <a:rPr lang="en-US" sz="1200"/>
              <a:pPr/>
              <a:t>24</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marL="171450" indent="-171450">
              <a:buFontTx/>
              <a:buChar char="•"/>
            </a:pPr>
            <a:endParaRPr lang="en-US">
              <a:ea typeface="MS PGothic" charset="0"/>
            </a:endParaRPr>
          </a:p>
        </p:txBody>
      </p:sp>
      <p:sp>
        <p:nvSpPr>
          <p:cNvPr id="9523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DED7E88-605F-8F43-ACE2-108CE6CE45C6}" type="slidenum">
              <a:rPr lang="en-US" sz="1200"/>
              <a:pPr/>
              <a:t>25</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1450" indent="-171450">
              <a:buFontTx/>
              <a:buChar char="•"/>
            </a:pPr>
            <a:r>
              <a:rPr lang="en-US">
                <a:ea typeface="MS PGothic" charset="0"/>
              </a:rPr>
              <a:t>Most words that are specific to a dialect pertain to rural life, food, or objects from daily activities.</a:t>
            </a:r>
          </a:p>
        </p:txBody>
      </p:sp>
      <p:sp>
        <p:nvSpPr>
          <p:cNvPr id="9626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02F2FDF-B552-F944-8D9B-8E1267588D27}" type="slidenum">
              <a:rPr lang="en-US" sz="1200"/>
              <a:pPr/>
              <a:t>26</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a:ea typeface="MS PGothic" charset="0"/>
              </a:rPr>
              <a:t>FIGURE 5-22 SOFT-DRINK DIALECTS </a:t>
            </a:r>
            <a:r>
              <a:rPr lang="en-US">
                <a:ea typeface="MS PGothic" charset="0"/>
              </a:rPr>
              <a:t>Soft drinks are called </a:t>
            </a:r>
            <a:r>
              <a:rPr lang="en-US" i="1">
                <a:ea typeface="MS PGothic" charset="0"/>
              </a:rPr>
              <a:t>soda </a:t>
            </a:r>
            <a:r>
              <a:rPr lang="en-US">
                <a:ea typeface="MS PGothic" charset="0"/>
              </a:rPr>
              <a:t>in the Northeast and Southwest, </a:t>
            </a:r>
            <a:r>
              <a:rPr lang="en-US" i="1">
                <a:ea typeface="MS PGothic" charset="0"/>
              </a:rPr>
              <a:t>pop </a:t>
            </a:r>
            <a:r>
              <a:rPr lang="en-US">
                <a:ea typeface="MS PGothic" charset="0"/>
              </a:rPr>
              <a:t>in the Midwest and Northwest, and </a:t>
            </a:r>
            <a:r>
              <a:rPr lang="en-US" i="1">
                <a:ea typeface="MS PGothic" charset="0"/>
              </a:rPr>
              <a:t>Coke </a:t>
            </a:r>
            <a:r>
              <a:rPr lang="en-US">
                <a:ea typeface="MS PGothic" charset="0"/>
              </a:rPr>
              <a:t>in the South. The map reflects voting at www.popvssoda.com.</a:t>
            </a:r>
          </a:p>
          <a:p>
            <a:endParaRPr lang="en-US">
              <a:ea typeface="MS PGothic" charset="0"/>
            </a:endParaRPr>
          </a:p>
        </p:txBody>
      </p:sp>
      <p:sp>
        <p:nvSpPr>
          <p:cNvPr id="9728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7872FF8-CD95-4640-8B7A-44A01918B784}" type="slidenum">
              <a:rPr lang="en-US" sz="1200"/>
              <a:pPr/>
              <a:t>27</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a:ea typeface="MS PGothic" charset="0"/>
              </a:rPr>
              <a:t>FIGURE 5-20 DIALECTS IN THE EASTERN UNITED STATES </a:t>
            </a:r>
            <a:r>
              <a:rPr lang="en-US">
                <a:ea typeface="MS PGothic" charset="0"/>
              </a:rPr>
              <a:t>The most comprehensive classification of dialects in the United States was made by Hans Kurath in 1949. He found the greatest diversity of dialects in the eastern part of the country, especially in vocabulary used on farms. Kurath divided the eastern United States into three major dialect regions—Northern, Midlands, and Southern—each of which contained a number of important subareas. Compare this to the map of source areas of U.S. house types (FIGURE 4-25). As Americans migrated west, they took with them distinctive house types as well as distinctive dialects.</a:t>
            </a:r>
          </a:p>
          <a:p>
            <a:endParaRPr lang="en-US">
              <a:ea typeface="MS PGothic" charset="0"/>
            </a:endParaRPr>
          </a:p>
        </p:txBody>
      </p:sp>
      <p:sp>
        <p:nvSpPr>
          <p:cNvPr id="9830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37DFAD8-3196-4640-AF85-591D78C25B4B}" type="slidenum">
              <a:rPr lang="en-US" sz="1200"/>
              <a:pPr/>
              <a:t>28</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a:ea typeface="MS PGothic" charset="0"/>
              </a:rPr>
              <a:t>FIGURE 5-21 U.S. DIALECTS AND SUBDIALECTS </a:t>
            </a:r>
            <a:r>
              <a:rPr lang="en-US">
                <a:ea typeface="MS PGothic" charset="0"/>
              </a:rPr>
              <a:t>The four major U.S. dialect regions are Northern, Southern, Midlands, and West.</a:t>
            </a:r>
          </a:p>
          <a:p>
            <a:endParaRPr lang="en-US">
              <a:ea typeface="MS PGothic" charset="0"/>
            </a:endParaRPr>
          </a:p>
        </p:txBody>
      </p:sp>
      <p:sp>
        <p:nvSpPr>
          <p:cNvPr id="9933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02CD9FA-D254-1445-A316-BBD14C7BD548}" type="slidenum">
              <a:rPr lang="en-US" sz="1200"/>
              <a:pPr/>
              <a:t>29</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marL="171450" indent="-171450">
              <a:buFontTx/>
              <a:buChar char="•"/>
            </a:pPr>
            <a:endParaRPr lang="en-US">
              <a:ea typeface="MS PGothic" charset="0"/>
            </a:endParaRPr>
          </a:p>
        </p:txBody>
      </p:sp>
      <p:sp>
        <p:nvSpPr>
          <p:cNvPr id="10035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27C6947-0E72-7344-8D4D-CFC22B99649F}" type="slidenum">
              <a:rPr lang="en-US" sz="1200"/>
              <a:pPr/>
              <a:t>30</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marL="171450" indent="-171450">
              <a:buFontTx/>
              <a:buChar char="•"/>
            </a:pPr>
            <a:endParaRPr lang="en-US">
              <a:ea typeface="MS PGothic" charset="0"/>
            </a:endParaRPr>
          </a:p>
        </p:txBody>
      </p:sp>
      <p:sp>
        <p:nvSpPr>
          <p:cNvPr id="7373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1840229-C2BF-584E-B97E-D5083C7B9EA0}" type="slidenum">
              <a:rPr lang="en-US" sz="1200"/>
              <a:pPr/>
              <a:t>4</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1450" indent="-171450">
              <a:buFontTx/>
              <a:buChar char="•"/>
            </a:pPr>
            <a:r>
              <a:rPr lang="en-US">
                <a:ea typeface="MS PGothic" charset="0"/>
              </a:rPr>
              <a:t>Reasons for differences.</a:t>
            </a:r>
          </a:p>
          <a:p>
            <a:pPr marL="628650" lvl="1" indent="-171450">
              <a:buFontTx/>
              <a:buChar char="•"/>
            </a:pPr>
            <a:r>
              <a:rPr lang="en-US">
                <a:ea typeface="MS PGothic" charset="0"/>
              </a:rPr>
              <a:t>Isolation</a:t>
            </a:r>
          </a:p>
          <a:p>
            <a:pPr marL="1085850" lvl="2" indent="-171450">
              <a:buFontTx/>
              <a:buChar char="•"/>
            </a:pPr>
            <a:r>
              <a:rPr lang="en-US">
                <a:ea typeface="MS PGothic" charset="0"/>
              </a:rPr>
              <a:t>Separation by Atlantic Ocean allowed two languages to develop independently.</a:t>
            </a:r>
          </a:p>
          <a:p>
            <a:pPr marL="628650" lvl="1" indent="-171450">
              <a:buFontTx/>
              <a:buChar char="•"/>
            </a:pPr>
            <a:r>
              <a:rPr lang="en-US">
                <a:ea typeface="MS PGothic" charset="0"/>
              </a:rPr>
              <a:t>Limited travel and communications</a:t>
            </a:r>
          </a:p>
          <a:p>
            <a:pPr marL="1085850" lvl="2" indent="-171450">
              <a:buFontTx/>
              <a:buChar char="•"/>
            </a:pPr>
            <a:r>
              <a:rPr lang="en-US">
                <a:ea typeface="MS PGothic" charset="0"/>
              </a:rPr>
              <a:t>Few people traveled between the U.S. and England during the 18</a:t>
            </a:r>
            <a:r>
              <a:rPr lang="en-US" baseline="30000">
                <a:ea typeface="MS PGothic" charset="0"/>
              </a:rPr>
              <a:t>th</a:t>
            </a:r>
            <a:r>
              <a:rPr lang="en-US">
                <a:ea typeface="MS PGothic" charset="0"/>
              </a:rPr>
              <a:t> and 19</a:t>
            </a:r>
            <a:r>
              <a:rPr lang="en-US" baseline="30000">
                <a:ea typeface="MS PGothic" charset="0"/>
              </a:rPr>
              <a:t>th</a:t>
            </a:r>
            <a:r>
              <a:rPr lang="en-US">
                <a:ea typeface="MS PGothic" charset="0"/>
              </a:rPr>
              <a:t> centuries and no form of communication that transmitted voices across the ocean, thus pronunciation of words developed independently.</a:t>
            </a:r>
          </a:p>
          <a:p>
            <a:pPr marL="628650" lvl="1" indent="-171450">
              <a:buFontTx/>
              <a:buChar char="•"/>
            </a:pPr>
            <a:endParaRPr lang="en-US">
              <a:ea typeface="MS PGothic" charset="0"/>
            </a:endParaRPr>
          </a:p>
        </p:txBody>
      </p:sp>
      <p:sp>
        <p:nvSpPr>
          <p:cNvPr id="10138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72501B6-AF13-2448-9765-1B9D4BC5D6BA}" type="slidenum">
              <a:rPr lang="en-US" sz="1200"/>
              <a:pPr/>
              <a:t>31</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1450" indent="-171450">
              <a:buFontTx/>
              <a:buChar char="•"/>
            </a:pPr>
            <a:r>
              <a:rPr lang="en-US" i="1">
                <a:ea typeface="MS PGothic" charset="0"/>
              </a:rPr>
              <a:t>Ethnologue</a:t>
            </a:r>
            <a:r>
              <a:rPr lang="en-US">
                <a:ea typeface="MS PGothic" charset="0"/>
              </a:rPr>
              <a:t> is a leading authoritative source on languages.</a:t>
            </a:r>
            <a:endParaRPr lang="en-US" i="1">
              <a:ea typeface="MS PGothic" charset="0"/>
            </a:endParaRPr>
          </a:p>
        </p:txBody>
      </p:sp>
      <p:sp>
        <p:nvSpPr>
          <p:cNvPr id="10240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B2A76DC-0857-5A4D-8767-8A0B2AC6E1B7}" type="slidenum">
              <a:rPr lang="en-US" sz="1200"/>
              <a:pPr/>
              <a:t>32</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1450" indent="-171450">
              <a:buFontTx/>
              <a:buChar char="•"/>
            </a:pPr>
            <a:r>
              <a:rPr lang="en-US">
                <a:ea typeface="MS PGothic" charset="0"/>
              </a:rPr>
              <a:t>Antagonism between the Flemings and Walloons is aggravated by economic and political differences. Historically, Flemings dominated Belgians economy and politics, and French is the official state language</a:t>
            </a:r>
          </a:p>
        </p:txBody>
      </p:sp>
      <p:sp>
        <p:nvSpPr>
          <p:cNvPr id="10342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B1371AE-A8CB-F546-9555-D28FDE4687A9}" type="slidenum">
              <a:rPr lang="en-US" sz="1200"/>
              <a:pPr/>
              <a:t>33</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a:ea typeface="MS PGothic" charset="0"/>
              </a:rPr>
              <a:t>FIGURE 5-27 LANGUAGES IN BELGIUM FLEMINGS </a:t>
            </a:r>
            <a:r>
              <a:rPr lang="en-US">
                <a:ea typeface="MS PGothic" charset="0"/>
              </a:rPr>
              <a:t>in the north speak Flemish, a Dutch dialect. Walloons in the south speak French. The two groups have had difficulty sharing national power.</a:t>
            </a:r>
          </a:p>
        </p:txBody>
      </p:sp>
      <p:sp>
        <p:nvSpPr>
          <p:cNvPr id="10445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08D8023-7442-DE4F-BF52-F89215244ED3}" type="slidenum">
              <a:rPr lang="en-US" sz="1200"/>
              <a:pPr/>
              <a:t>34</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marL="171450" indent="-171450">
              <a:buFontTx/>
              <a:buChar char="•"/>
            </a:pPr>
            <a:endParaRPr lang="en-US">
              <a:ea typeface="MS PGothic" charset="0"/>
            </a:endParaRPr>
          </a:p>
        </p:txBody>
      </p:sp>
      <p:sp>
        <p:nvSpPr>
          <p:cNvPr id="10547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1A07B01-FFEA-774A-8F4B-9E1AEF62E587}" type="slidenum">
              <a:rPr lang="en-US" sz="1200"/>
              <a:pPr/>
              <a:t>35</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a:ea typeface="MS PGothic" charset="0"/>
              </a:rPr>
              <a:t>FIGURE 5-29 LANGUAGE DIVERSITY IN SWITZERLAND</a:t>
            </a:r>
            <a:r>
              <a:rPr lang="en-US">
                <a:ea typeface="MS PGothic" charset="0"/>
              </a:rPr>
              <a:t> The map shows Switzerland</a:t>
            </a:r>
            <a:r>
              <a:rPr lang="ja-JP" altLang="en-US">
                <a:ea typeface="MS PGothic" charset="0"/>
              </a:rPr>
              <a:t>’</a:t>
            </a:r>
            <a:r>
              <a:rPr lang="en-US">
                <a:ea typeface="MS PGothic" charset="0"/>
              </a:rPr>
              <a:t>s four official languages. The photo shows a sign that prevents hikers, vehicles, and horses from entering the forest because of timber cutting. German is top left, French top right, Italian lower left, and Romansh lower right. Switzerland lives peacefully with four official languages, including Romansh, which is used by only 1 percent of the population.</a:t>
            </a:r>
          </a:p>
        </p:txBody>
      </p:sp>
      <p:sp>
        <p:nvSpPr>
          <p:cNvPr id="10650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BCB64B5-78A1-E945-9CD2-D081D6B972E9}" type="slidenum">
              <a:rPr lang="en-US" sz="1200"/>
              <a:pPr/>
              <a:t>36</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0752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60AC657-61BA-064F-8C71-2C66C3F08762}" type="slidenum">
              <a:rPr lang="en-US" sz="1200"/>
              <a:pPr/>
              <a:t>37</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1450" indent="-171450">
              <a:buFontTx/>
              <a:buChar char="•"/>
            </a:pPr>
            <a:r>
              <a:rPr lang="en-US">
                <a:ea typeface="MS PGothic" charset="0"/>
              </a:rPr>
              <a:t>Hebrew is a rare case of a language being revived. Efforts are being made to update the ancient language to reflect modern advances, such as words for telephones, cars, and electricity. </a:t>
            </a:r>
          </a:p>
        </p:txBody>
      </p:sp>
      <p:sp>
        <p:nvSpPr>
          <p:cNvPr id="10854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69DBE65-5C22-624B-A62F-21D846F28F8C}" type="slidenum">
              <a:rPr lang="en-US" sz="1200"/>
              <a:pPr/>
              <a:t>38</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marL="171450" indent="-171450">
              <a:buFontTx/>
              <a:buChar char="•"/>
            </a:pPr>
            <a:endParaRPr lang="en-US">
              <a:ea typeface="MS PGothic" charset="0"/>
            </a:endParaRPr>
          </a:p>
        </p:txBody>
      </p:sp>
      <p:sp>
        <p:nvSpPr>
          <p:cNvPr id="10957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1211A75-FFF1-344B-BE2C-985818636CF8}" type="slidenum">
              <a:rPr lang="en-US" sz="1200"/>
              <a:pPr/>
              <a:t>39</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marL="171450" indent="-171450">
              <a:buFontTx/>
              <a:buChar char="•"/>
            </a:pPr>
            <a:endParaRPr lang="en-US">
              <a:ea typeface="MS PGothic" charset="0"/>
            </a:endParaRPr>
          </a:p>
        </p:txBody>
      </p:sp>
      <p:sp>
        <p:nvSpPr>
          <p:cNvPr id="11059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D5B157C-298B-E44F-BAD8-0DFD32FF2275}" type="slidenum">
              <a:rPr lang="en-US" sz="1200"/>
              <a:pPr/>
              <a:t>40</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a:ea typeface="MS PGothic" charset="0"/>
              </a:rPr>
              <a:t>FIGURE 5-3 LANGUAGE FAMILY TREE </a:t>
            </a:r>
            <a:r>
              <a:rPr lang="en-US">
                <a:ea typeface="MS PGothic" charset="0"/>
              </a:rPr>
              <a:t>Language families with at least 10 million speakers according to </a:t>
            </a:r>
            <a:r>
              <a:rPr lang="en-US" i="1">
                <a:ea typeface="MS PGothic" charset="0"/>
              </a:rPr>
              <a:t>Ethnologue </a:t>
            </a:r>
            <a:r>
              <a:rPr lang="en-US">
                <a:ea typeface="MS PGothic" charset="0"/>
              </a:rPr>
              <a:t>are shown as trunks of trees. Some language families are divided into branches and groups. Individual languages that have more than 5 million speakers are shown as leaves. Below ground level, the language tree</a:t>
            </a:r>
            <a:r>
              <a:rPr lang="ja-JP" altLang="en-US">
                <a:ea typeface="MS PGothic" charset="0"/>
              </a:rPr>
              <a:t>’</a:t>
            </a:r>
            <a:r>
              <a:rPr lang="en-US">
                <a:ea typeface="MS PGothic" charset="0"/>
              </a:rPr>
              <a:t>s </a:t>
            </a:r>
            <a:r>
              <a:rPr lang="ja-JP" altLang="en-US">
                <a:ea typeface="MS PGothic" charset="0"/>
              </a:rPr>
              <a:t>“</a:t>
            </a:r>
            <a:r>
              <a:rPr lang="en-US">
                <a:ea typeface="MS PGothic" charset="0"/>
              </a:rPr>
              <a:t>roots</a:t>
            </a:r>
            <a:r>
              <a:rPr lang="ja-JP" altLang="en-US">
                <a:ea typeface="MS PGothic" charset="0"/>
              </a:rPr>
              <a:t>”</a:t>
            </a:r>
            <a:r>
              <a:rPr lang="en-US">
                <a:ea typeface="MS PGothic" charset="0"/>
              </a:rPr>
              <a:t> are shown, but these are speculative because they predated recorded history.</a:t>
            </a:r>
          </a:p>
          <a:p>
            <a:endParaRPr lang="en-US">
              <a:ea typeface="MS PGothic" charset="0"/>
            </a:endParaRPr>
          </a:p>
          <a:p>
            <a:r>
              <a:rPr lang="en-US" b="1">
                <a:ea typeface="MS PGothic" charset="0"/>
              </a:rPr>
              <a:t>FIGURE 5-4 SHARE OF EACH LANGUAGE FAMILY </a:t>
            </a:r>
            <a:r>
              <a:rPr lang="en-US">
                <a:ea typeface="MS PGothic" charset="0"/>
              </a:rPr>
              <a:t>The chart shows the percentage of people who speak a language from each major family.</a:t>
            </a:r>
          </a:p>
          <a:p>
            <a:endParaRPr lang="en-US">
              <a:ea typeface="MS PGothic" charset="0"/>
            </a:endParaRPr>
          </a:p>
          <a:p>
            <a:endParaRPr lang="en-US">
              <a:ea typeface="MS PGothic" charset="0"/>
            </a:endParaRPr>
          </a:p>
        </p:txBody>
      </p:sp>
      <p:sp>
        <p:nvSpPr>
          <p:cNvPr id="7475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D2D80C9-6E3B-C543-BECB-243329FA5CB9}" type="slidenum">
              <a:rPr lang="en-US" sz="1200"/>
              <a:pPr/>
              <a:t>5</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marL="171450" indent="-171450">
              <a:buFontTx/>
              <a:buChar char="•"/>
            </a:pPr>
            <a:endParaRPr lang="en-US">
              <a:ea typeface="MS PGothic" charset="0"/>
            </a:endParaRPr>
          </a:p>
        </p:txBody>
      </p:sp>
      <p:sp>
        <p:nvSpPr>
          <p:cNvPr id="11162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1AE6021-50FB-4D46-BE09-A66215A01F2B}" type="slidenum">
              <a:rPr lang="en-US" sz="1200"/>
              <a:pPr/>
              <a:t>41</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a:ea typeface="MS PGothic" charset="0"/>
              </a:rPr>
              <a:t>FIGURE 5-50 LANGUAGES OF ONLINE SPEAKERS </a:t>
            </a:r>
            <a:r>
              <a:rPr lang="en-US">
                <a:ea typeface="MS PGothic" charset="0"/>
              </a:rPr>
              <a:t>English remains the most widely used language on the Internet, but Chinese is growing more rapidly.</a:t>
            </a:r>
          </a:p>
        </p:txBody>
      </p:sp>
      <p:sp>
        <p:nvSpPr>
          <p:cNvPr id="11264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18CFE23-9610-9B48-AF0B-5AA0D0E3DC61}" type="slidenum">
              <a:rPr lang="en-US" sz="1200"/>
              <a:pPr/>
              <a:t>42</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1450" indent="-171450">
              <a:buFontTx/>
              <a:buChar char="•"/>
            </a:pPr>
            <a:r>
              <a:rPr lang="en-US">
                <a:ea typeface="MS PGothic" charset="0"/>
              </a:rPr>
              <a:t>Unlike most exmaples of expansion diffusion, English has been a bottom-to-top approach with percolated from common usage rather than brought by the elite.</a:t>
            </a:r>
          </a:p>
        </p:txBody>
      </p:sp>
      <p:sp>
        <p:nvSpPr>
          <p:cNvPr id="11366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5346805-F1A4-7D45-A10E-87C73138858B}" type="slidenum">
              <a:rPr lang="en-US" sz="1200"/>
              <a:pPr/>
              <a:t>43</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a:ea typeface="MS PGothic" charset="0"/>
              </a:rPr>
              <a:t>FIGURE 5-46 SPANGLISH </a:t>
            </a:r>
            <a:r>
              <a:rPr lang="en-US">
                <a:ea typeface="MS PGothic" charset="0"/>
              </a:rPr>
              <a:t>A restaurant in Santa Ana, California, mixes Spanish and English.</a:t>
            </a:r>
          </a:p>
        </p:txBody>
      </p:sp>
      <p:sp>
        <p:nvSpPr>
          <p:cNvPr id="11469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ABA197F-CF4F-9740-BE87-5B8DA24CDE35}" type="slidenum">
              <a:rPr lang="en-US" sz="1200"/>
              <a:pPr/>
              <a:t>44</a:t>
            </a:fld>
            <a:endParaRPr 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1571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6BC511D-C48E-5847-A856-C5EB64AC0BAB}" type="slidenum">
              <a:rPr lang="en-US" sz="1200"/>
              <a:pPr/>
              <a:t>45</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a:ea typeface="MS PGothic" charset="0"/>
              </a:rPr>
              <a:t>FIGURE 5-48 SPANISH SPEAKERS IN THE UNITED STATES </a:t>
            </a:r>
            <a:r>
              <a:rPr lang="en-US">
                <a:ea typeface="MS PGothic" charset="0"/>
              </a:rPr>
              <a:t>The largest percentages of Spanish speakers are in the Southwest and in Florida.</a:t>
            </a:r>
          </a:p>
        </p:txBody>
      </p:sp>
      <p:sp>
        <p:nvSpPr>
          <p:cNvPr id="11674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2D9DF7B-E13C-234B-BEB4-08D5DC1B329D}" type="slidenum">
              <a:rPr lang="en-US" sz="1200"/>
              <a:pPr/>
              <a:t>46</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1776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B888B1F-E688-3641-BCE0-3EAD7FADEF63}" type="slidenum">
              <a:rPr lang="en-US" sz="1200"/>
              <a:pPr/>
              <a:t>47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1450" indent="-171450">
              <a:buFontTx/>
              <a:buChar char="•"/>
            </a:pPr>
            <a:r>
              <a:rPr lang="en-US">
                <a:ea typeface="MS PGothic" charset="0"/>
              </a:rPr>
              <a:t>Mandarin is one of six official languages in the U.N.</a:t>
            </a:r>
          </a:p>
        </p:txBody>
      </p:sp>
      <p:sp>
        <p:nvSpPr>
          <p:cNvPr id="7578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2C5084C-A586-524D-AF40-3F86D7E4667F}" type="slidenum">
              <a:rPr lang="en-US" sz="1200"/>
              <a:pPr/>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a:ea typeface="MS PGothic" charset="0"/>
              </a:rPr>
              <a:t>FIGURE 5-5 DISTRIBUTION OF LANGUAGE FAMILIES </a:t>
            </a:r>
            <a:r>
              <a:rPr lang="en-US">
                <a:ea typeface="MS PGothic" charset="0"/>
              </a:rPr>
              <a:t>Most language can be classified into one of a handful of language families.</a:t>
            </a:r>
          </a:p>
        </p:txBody>
      </p:sp>
      <p:sp>
        <p:nvSpPr>
          <p:cNvPr id="7680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E438CC5-6473-A644-BA3F-59DDE555D9DA}" type="slidenum">
              <a:rPr lang="en-US" sz="1200"/>
              <a:pPr/>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marL="171450" indent="-171450">
              <a:buFontTx/>
              <a:buChar char="•"/>
            </a:pPr>
            <a:endParaRPr lang="en-US">
              <a:ea typeface="MS PGothic" charset="0"/>
            </a:endParaRPr>
          </a:p>
        </p:txBody>
      </p:sp>
      <p:sp>
        <p:nvSpPr>
          <p:cNvPr id="7782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53856D8-9100-F34C-A971-34CE83801C24}" type="slidenum">
              <a:rPr lang="en-US" sz="1200"/>
              <a:pPr/>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marL="171450" indent="-171450">
              <a:buFontTx/>
              <a:buChar char="•"/>
            </a:pPr>
            <a:endParaRPr lang="en-US">
              <a:ea typeface="MS PGothic" charset="0"/>
            </a:endParaRPr>
          </a:p>
        </p:txBody>
      </p:sp>
      <p:sp>
        <p:nvSpPr>
          <p:cNvPr id="7885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62E31DD-D54C-B94B-ABAB-1F50FEF497B8}" type="slidenum">
              <a:rPr lang="en-US" sz="1200"/>
              <a:pP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marL="171450" indent="-171450">
              <a:buFontTx/>
              <a:buChar char="•"/>
            </a:pPr>
            <a:endParaRPr lang="en-US">
              <a:ea typeface="MS PGothic" charset="0"/>
            </a:endParaRPr>
          </a:p>
        </p:txBody>
      </p:sp>
      <p:sp>
        <p:nvSpPr>
          <p:cNvPr id="7987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79E58FD-3ABE-5D42-9242-61DB8A523519}"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1EB1DDA-F43F-ED4E-AB0A-165BE05FC58E}" type="datetimeFigureOut">
              <a:rPr lang="en-US" smtClean="0"/>
              <a:t>10/20/15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92CC17D-71C1-DE42-BB08-7F91BD53FFD3}"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EB1DDA-F43F-ED4E-AB0A-165BE05FC58E}"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CC17D-71C1-DE42-BB08-7F91BD53FFD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92CC17D-71C1-DE42-BB08-7F91BD53FFD3}"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EB1DDA-F43F-ED4E-AB0A-165BE05FC58E}"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1EB1DDA-F43F-ED4E-AB0A-165BE05FC58E}"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92CC17D-71C1-DE42-BB08-7F91BD53FFD3}"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1EB1DDA-F43F-ED4E-AB0A-165BE05FC58E}" type="datetimeFigureOut">
              <a:rPr lang="en-US" smtClean="0"/>
              <a:t>10/20/15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92CC17D-71C1-DE42-BB08-7F91BD53FFD3}"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1EB1DDA-F43F-ED4E-AB0A-165BE05FC58E}" type="datetimeFigureOut">
              <a:rPr lang="en-US" smtClean="0"/>
              <a:t>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CC17D-71C1-DE42-BB08-7F91BD53FFD3}"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1EB1DDA-F43F-ED4E-AB0A-165BE05FC58E}" type="datetimeFigureOut">
              <a:rPr lang="en-US" smtClean="0"/>
              <a:t>10/20/15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92CC17D-71C1-DE42-BB08-7F91BD53FFD3}"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1EB1DDA-F43F-ED4E-AB0A-165BE05FC58E}" type="datetimeFigureOut">
              <a:rPr lang="en-US" smtClean="0"/>
              <a:t>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92CC17D-71C1-DE42-BB08-7F91BD53FF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1EB1DDA-F43F-ED4E-AB0A-165BE05FC58E}" type="datetimeFigureOut">
              <a:rPr lang="en-US" smtClean="0"/>
              <a:t>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92CC17D-71C1-DE42-BB08-7F91BD53FF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92CC17D-71C1-DE42-BB08-7F91BD53FFD3}"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1EB1DDA-F43F-ED4E-AB0A-165BE05FC58E}" type="datetimeFigureOut">
              <a:rPr lang="en-US" smtClean="0"/>
              <a:t>10/20/15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92CC17D-71C1-DE42-BB08-7F91BD53FFD3}"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1EB1DDA-F43F-ED4E-AB0A-165BE05FC58E}" type="datetimeFigureOut">
              <a:rPr lang="en-US" smtClean="0"/>
              <a:t>10/20/15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1EB1DDA-F43F-ED4E-AB0A-165BE05FC58E}" type="datetimeFigureOut">
              <a:rPr lang="en-US" smtClean="0"/>
              <a:t>10/20/15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92CC17D-71C1-DE42-BB08-7F91BD53FFD3}"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1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2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5400" b="1" dirty="0" smtClean="0"/>
              <a:t>Languages</a:t>
            </a:r>
            <a:endParaRPr lang="en-US" sz="5400" b="1" dirty="0"/>
          </a:p>
        </p:txBody>
      </p:sp>
      <p:sp>
        <p:nvSpPr>
          <p:cNvPr id="2" name="Title 1"/>
          <p:cNvSpPr>
            <a:spLocks noGrp="1"/>
          </p:cNvSpPr>
          <p:nvPr>
            <p:ph type="ctrTitle"/>
          </p:nvPr>
        </p:nvSpPr>
        <p:spPr/>
        <p:txBody>
          <a:bodyPr/>
          <a:lstStyle/>
          <a:p>
            <a:r>
              <a:rPr lang="en-US" dirty="0" smtClean="0"/>
              <a:t>Unit 3</a:t>
            </a:r>
            <a:br>
              <a:rPr lang="en-US" dirty="0" smtClean="0"/>
            </a:br>
            <a:r>
              <a:rPr lang="en-US" dirty="0" smtClean="0"/>
              <a:t>Chapter 5</a:t>
            </a:r>
            <a:endParaRPr lang="en-US" dirty="0"/>
          </a:p>
        </p:txBody>
      </p:sp>
    </p:spTree>
    <p:extLst>
      <p:ext uri="{BB962C8B-B14F-4D97-AF65-F5344CB8AC3E}">
        <p14:creationId xmlns:p14="http://schemas.microsoft.com/office/powerpoint/2010/main" val="24956884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3"/>
            <a:ext cx="9144000" cy="888145"/>
          </a:xfrm>
        </p:spPr>
        <p:txBody>
          <a:bodyPr>
            <a:normAutofit/>
          </a:bodyPr>
          <a:lstStyle/>
          <a:p>
            <a:pPr>
              <a:defRPr/>
            </a:pPr>
            <a:r>
              <a:rPr lang="en-US" dirty="0" smtClean="0">
                <a:ea typeface="+mj-ea"/>
              </a:rPr>
              <a:t>Where Are Languages Distributed?</a:t>
            </a:r>
            <a:endParaRPr lang="en-US" dirty="0">
              <a:ea typeface="+mj-ea"/>
            </a:endParaRPr>
          </a:p>
        </p:txBody>
      </p:sp>
      <p:sp>
        <p:nvSpPr>
          <p:cNvPr id="3" name="Content Placeholder 2"/>
          <p:cNvSpPr>
            <a:spLocks noGrp="1"/>
          </p:cNvSpPr>
          <p:nvPr>
            <p:ph sz="quarter" idx="1"/>
          </p:nvPr>
        </p:nvSpPr>
        <p:spPr>
          <a:xfrm>
            <a:off x="365125" y="1602154"/>
            <a:ext cx="8229600" cy="4495434"/>
          </a:xfrm>
        </p:spPr>
        <p:txBody>
          <a:bodyPr>
            <a:normAutofit/>
          </a:bodyPr>
          <a:lstStyle/>
          <a:p>
            <a:pPr>
              <a:defRPr/>
            </a:pPr>
            <a:r>
              <a:rPr lang="en-US" dirty="0" smtClean="0">
                <a:ea typeface="+mn-ea"/>
                <a:cs typeface="ＭＳ Ｐゴシック" charset="0"/>
              </a:rPr>
              <a:t>African Language Families</a:t>
            </a:r>
          </a:p>
          <a:p>
            <a:pPr lvl="1">
              <a:defRPr/>
            </a:pPr>
            <a:r>
              <a:rPr lang="en-US" dirty="0" smtClean="0">
                <a:ea typeface="+mn-ea"/>
              </a:rPr>
              <a:t>More than 1,000 distinct languages have been documented.</a:t>
            </a:r>
          </a:p>
          <a:p>
            <a:pPr lvl="2">
              <a:defRPr/>
            </a:pPr>
            <a:r>
              <a:rPr lang="en-US" dirty="0" smtClean="0">
                <a:ea typeface="+mn-ea"/>
              </a:rPr>
              <a:t>Several thousand dialects recognized.</a:t>
            </a:r>
          </a:p>
          <a:p>
            <a:pPr lvl="2">
              <a:defRPr/>
            </a:pPr>
            <a:r>
              <a:rPr lang="en-US" dirty="0" smtClean="0">
                <a:ea typeface="+mn-ea"/>
              </a:rPr>
              <a:t>Most lack a written tradition.</a:t>
            </a:r>
          </a:p>
          <a:p>
            <a:pPr lvl="1">
              <a:defRPr/>
            </a:pPr>
            <a:r>
              <a:rPr lang="en-US" dirty="0" smtClean="0">
                <a:ea typeface="+mn-ea"/>
              </a:rPr>
              <a:t>Niger-Congo</a:t>
            </a:r>
          </a:p>
          <a:p>
            <a:pPr lvl="2">
              <a:defRPr/>
            </a:pPr>
            <a:r>
              <a:rPr lang="en-US" dirty="0" smtClean="0">
                <a:ea typeface="+mn-ea"/>
              </a:rPr>
              <a:t>Swahili </a:t>
            </a:r>
          </a:p>
          <a:p>
            <a:pPr lvl="3">
              <a:defRPr/>
            </a:pPr>
            <a:r>
              <a:rPr lang="en-US" dirty="0">
                <a:ea typeface="+mn-ea"/>
              </a:rPr>
              <a:t>F</a:t>
            </a:r>
            <a:r>
              <a:rPr lang="en-US" dirty="0" smtClean="0">
                <a:ea typeface="+mn-ea"/>
              </a:rPr>
              <a:t>irst language of 800,000 people</a:t>
            </a:r>
          </a:p>
          <a:p>
            <a:pPr lvl="3">
              <a:defRPr/>
            </a:pPr>
            <a:r>
              <a:rPr lang="en-US" dirty="0" smtClean="0">
                <a:ea typeface="+mn-ea"/>
              </a:rPr>
              <a:t>Official language of Tanzania</a:t>
            </a:r>
          </a:p>
          <a:p>
            <a:pPr lvl="3">
              <a:defRPr/>
            </a:pPr>
            <a:r>
              <a:rPr lang="en-US" dirty="0" smtClean="0">
                <a:ea typeface="+mn-ea"/>
              </a:rPr>
              <a:t>Spoken by 30 million Africans</a:t>
            </a:r>
          </a:p>
          <a:p>
            <a:pPr lvl="4">
              <a:defRPr/>
            </a:pPr>
            <a:r>
              <a:rPr lang="en-US" dirty="0" smtClean="0">
                <a:ea typeface="+mn-ea"/>
              </a:rPr>
              <a:t>Language used to speak with outsiders from different villages</a:t>
            </a:r>
          </a:p>
          <a:p>
            <a:pPr lvl="2">
              <a:defRPr/>
            </a:pPr>
            <a:endParaRPr lang="en-US" dirty="0" smtClean="0">
              <a:ea typeface="+mn-ea"/>
            </a:endParaRPr>
          </a:p>
          <a:p>
            <a:pPr lvl="1">
              <a:defRPr/>
            </a:pPr>
            <a:endParaRPr lang="en-US" dirty="0" smtClean="0">
              <a:ea typeface="+mn-ea"/>
            </a:endParaRPr>
          </a:p>
          <a:p>
            <a:pPr lvl="1">
              <a:defRPr/>
            </a:pPr>
            <a:endParaRPr lang="en-US" dirty="0" smtClean="0">
              <a:ea typeface="+mn-ea"/>
            </a:endParaRPr>
          </a:p>
          <a:p>
            <a:pPr lvl="1">
              <a:defRPr/>
            </a:pPr>
            <a:endParaRPr lang="en-US" dirty="0">
              <a:ea typeface="+mn-ea"/>
            </a:endParaRPr>
          </a:p>
        </p:txBody>
      </p:sp>
    </p:spTree>
    <p:extLst>
      <p:ext uri="{BB962C8B-B14F-4D97-AF65-F5344CB8AC3E}">
        <p14:creationId xmlns:p14="http://schemas.microsoft.com/office/powerpoint/2010/main" val="1762004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integrafs1\NMS_Samples\65_Pearson\02. Deliverables\RUBENSTEIN_IRDVD_11e\Approved_JPEGs\copyright-removed-jpeg\Chapter05\B_JPEG_Images\Labeled_Images\TCL_11e_Figure_05_08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776288"/>
            <a:ext cx="4826000"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6205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9692"/>
          </a:xfrm>
        </p:spPr>
        <p:txBody>
          <a:bodyPr/>
          <a:lstStyle/>
          <a:p>
            <a:pPr>
              <a:defRPr/>
            </a:pPr>
            <a:r>
              <a:rPr lang="en-US" sz="3100" dirty="0" smtClean="0">
                <a:ea typeface="+mj-ea"/>
              </a:rPr>
              <a:t>Why Is English Related to Other Languages?</a:t>
            </a:r>
            <a:endParaRPr lang="en-US" sz="3100" dirty="0">
              <a:ea typeface="+mj-ea"/>
            </a:endParaRPr>
          </a:p>
        </p:txBody>
      </p:sp>
      <p:sp>
        <p:nvSpPr>
          <p:cNvPr id="29699" name="Content Placeholder 2"/>
          <p:cNvSpPr>
            <a:spLocks noGrp="1"/>
          </p:cNvSpPr>
          <p:nvPr>
            <p:ph sz="quarter" idx="1"/>
          </p:nvPr>
        </p:nvSpPr>
        <p:spPr>
          <a:xfrm>
            <a:off x="365125" y="1641230"/>
            <a:ext cx="8229600" cy="4456357"/>
          </a:xfrm>
        </p:spPr>
        <p:txBody>
          <a:bodyPr/>
          <a:lstStyle/>
          <a:p>
            <a:r>
              <a:rPr lang="en-US" dirty="0">
                <a:latin typeface="Arial" charset="0"/>
                <a:ea typeface="MS PGothic" charset="0"/>
              </a:rPr>
              <a:t>Distribution of Indo-European Branches</a:t>
            </a:r>
          </a:p>
          <a:p>
            <a:pPr lvl="1"/>
            <a:r>
              <a:rPr lang="en-US" dirty="0">
                <a:latin typeface="Arial" charset="0"/>
                <a:ea typeface="MS PGothic" charset="0"/>
              </a:rPr>
              <a:t>Four most widely spoken branches</a:t>
            </a:r>
          </a:p>
          <a:p>
            <a:pPr marL="1371600" lvl="2" indent="-457200">
              <a:buFontTx/>
              <a:buAutoNum type="arabicPeriod"/>
            </a:pPr>
            <a:r>
              <a:rPr lang="en-US" dirty="0">
                <a:latin typeface="Arial" charset="0"/>
                <a:ea typeface="MS PGothic" charset="0"/>
              </a:rPr>
              <a:t>Germanic branch</a:t>
            </a:r>
          </a:p>
          <a:p>
            <a:pPr lvl="3"/>
            <a:r>
              <a:rPr lang="en-US" dirty="0">
                <a:latin typeface="Arial" charset="0"/>
                <a:ea typeface="MS PGothic" charset="0"/>
              </a:rPr>
              <a:t>Spoken primarily in northwestern Europe and North America</a:t>
            </a:r>
          </a:p>
          <a:p>
            <a:pPr lvl="3"/>
            <a:r>
              <a:rPr lang="en-US" dirty="0">
                <a:latin typeface="Arial" charset="0"/>
                <a:ea typeface="MS PGothic" charset="0"/>
              </a:rPr>
              <a:t>Divides into High and Low Germanic subgroups</a:t>
            </a:r>
          </a:p>
          <a:p>
            <a:pPr lvl="4"/>
            <a:r>
              <a:rPr lang="en-US" dirty="0">
                <a:latin typeface="Arial" charset="0"/>
                <a:ea typeface="MS PGothic" charset="0"/>
              </a:rPr>
              <a:t>English is classified in the Low Germanic group</a:t>
            </a:r>
          </a:p>
          <a:p>
            <a:pPr marL="1371600" lvl="2" indent="-457200">
              <a:buFontTx/>
              <a:buAutoNum type="arabicPeriod"/>
            </a:pPr>
            <a:r>
              <a:rPr lang="en-US" dirty="0">
                <a:latin typeface="Arial" charset="0"/>
                <a:ea typeface="MS PGothic" charset="0"/>
              </a:rPr>
              <a:t>Indo-Iranian branch</a:t>
            </a:r>
          </a:p>
          <a:p>
            <a:pPr lvl="3"/>
            <a:r>
              <a:rPr lang="en-US" dirty="0">
                <a:latin typeface="Arial" charset="0"/>
                <a:ea typeface="MS PGothic" charset="0"/>
              </a:rPr>
              <a:t>Spoken primarily in South Asia</a:t>
            </a:r>
          </a:p>
          <a:p>
            <a:pPr lvl="3"/>
            <a:r>
              <a:rPr lang="en-US" dirty="0">
                <a:latin typeface="Arial" charset="0"/>
                <a:ea typeface="MS PGothic" charset="0"/>
              </a:rPr>
              <a:t>Most speakers of the language branch</a:t>
            </a:r>
          </a:p>
          <a:p>
            <a:pPr lvl="3"/>
            <a:r>
              <a:rPr lang="en-US" dirty="0">
                <a:latin typeface="Arial" charset="0"/>
                <a:ea typeface="MS PGothic" charset="0"/>
              </a:rPr>
              <a:t>Subdivided into eastern group (Indic) and western group (Iranian)</a:t>
            </a:r>
          </a:p>
        </p:txBody>
      </p:sp>
    </p:spTree>
    <p:extLst>
      <p:ext uri="{BB962C8B-B14F-4D97-AF65-F5344CB8AC3E}">
        <p14:creationId xmlns:p14="http://schemas.microsoft.com/office/powerpoint/2010/main" val="25335644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4413" y="914400"/>
            <a:ext cx="71151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3024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7100" y="914400"/>
            <a:ext cx="474980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7125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8769"/>
          </a:xfrm>
        </p:spPr>
        <p:txBody>
          <a:bodyPr/>
          <a:lstStyle/>
          <a:p>
            <a:pPr>
              <a:defRPr/>
            </a:pPr>
            <a:r>
              <a:rPr lang="en-US" sz="3100" dirty="0" smtClean="0">
                <a:ea typeface="+mj-ea"/>
              </a:rPr>
              <a:t>Why Is English Related to Other Languages?</a:t>
            </a:r>
            <a:endParaRPr lang="en-US" sz="3100" dirty="0">
              <a:ea typeface="+mj-ea"/>
            </a:endParaRPr>
          </a:p>
        </p:txBody>
      </p:sp>
      <p:sp>
        <p:nvSpPr>
          <p:cNvPr id="32771" name="Content Placeholder 2"/>
          <p:cNvSpPr>
            <a:spLocks noGrp="1"/>
          </p:cNvSpPr>
          <p:nvPr>
            <p:ph sz="quarter" idx="1"/>
          </p:nvPr>
        </p:nvSpPr>
        <p:spPr>
          <a:xfrm>
            <a:off x="365125" y="1660768"/>
            <a:ext cx="8229600" cy="4436819"/>
          </a:xfrm>
        </p:spPr>
        <p:txBody>
          <a:bodyPr/>
          <a:lstStyle/>
          <a:p>
            <a:r>
              <a:rPr lang="en-US" dirty="0">
                <a:latin typeface="Arial" charset="0"/>
                <a:ea typeface="MS PGothic" charset="0"/>
              </a:rPr>
              <a:t>Distribution of Indo-European Branches</a:t>
            </a:r>
          </a:p>
          <a:p>
            <a:pPr lvl="1"/>
            <a:r>
              <a:rPr lang="en-US" dirty="0">
                <a:latin typeface="Arial" charset="0"/>
                <a:ea typeface="MS PGothic" charset="0"/>
              </a:rPr>
              <a:t>Four most widely spoken branches</a:t>
            </a:r>
          </a:p>
          <a:p>
            <a:pPr marL="1371600" lvl="2" indent="-457200">
              <a:buFontTx/>
              <a:buAutoNum type="arabicPeriod" startAt="3"/>
            </a:pPr>
            <a:r>
              <a:rPr lang="en-US" dirty="0">
                <a:latin typeface="Arial" charset="0"/>
                <a:ea typeface="MS PGothic" charset="0"/>
              </a:rPr>
              <a:t>Balto-Slavic branch</a:t>
            </a:r>
          </a:p>
          <a:p>
            <a:pPr lvl="3"/>
            <a:r>
              <a:rPr lang="en-US" dirty="0">
                <a:latin typeface="Arial" charset="0"/>
                <a:ea typeface="MS PGothic" charset="0"/>
              </a:rPr>
              <a:t>Spoken primarily in Eastern Europe</a:t>
            </a:r>
          </a:p>
          <a:p>
            <a:pPr lvl="3"/>
            <a:r>
              <a:rPr lang="en-US" dirty="0">
                <a:latin typeface="Arial" charset="0"/>
                <a:ea typeface="MS PGothic" charset="0"/>
              </a:rPr>
              <a:t>Divided into… </a:t>
            </a:r>
          </a:p>
          <a:p>
            <a:pPr lvl="4"/>
            <a:r>
              <a:rPr lang="en-US" i="1" dirty="0">
                <a:latin typeface="Arial" charset="0"/>
                <a:ea typeface="MS PGothic" charset="0"/>
              </a:rPr>
              <a:t>East Slavic and Baltic Groups</a:t>
            </a:r>
            <a:r>
              <a:rPr lang="en-US" dirty="0">
                <a:latin typeface="Arial" charset="0"/>
                <a:ea typeface="MS PGothic" charset="0"/>
              </a:rPr>
              <a:t>: most widely used language is Russian followed by Ukrainian and </a:t>
            </a:r>
            <a:r>
              <a:rPr lang="en-US" dirty="0" err="1">
                <a:latin typeface="Arial" charset="0"/>
                <a:ea typeface="MS PGothic" charset="0"/>
              </a:rPr>
              <a:t>Belarusan</a:t>
            </a:r>
            <a:r>
              <a:rPr lang="en-US" dirty="0">
                <a:latin typeface="Arial" charset="0"/>
                <a:ea typeface="MS PGothic" charset="0"/>
              </a:rPr>
              <a:t>. </a:t>
            </a:r>
          </a:p>
          <a:p>
            <a:pPr lvl="4"/>
            <a:r>
              <a:rPr lang="en-US" i="1" dirty="0">
                <a:latin typeface="Arial" charset="0"/>
                <a:ea typeface="MS PGothic" charset="0"/>
              </a:rPr>
              <a:t>West and South Slavic Groups: </a:t>
            </a:r>
            <a:r>
              <a:rPr lang="en-US" dirty="0">
                <a:latin typeface="Arial" charset="0"/>
                <a:ea typeface="MS PGothic" charset="0"/>
              </a:rPr>
              <a:t>most spoken west Slavic language is Polish followed by Czech and Slovak, while the most widely spoken south language is Serbo-Croatian.</a:t>
            </a:r>
            <a:endParaRPr lang="en-US" i="1" dirty="0">
              <a:latin typeface="Arial" charset="0"/>
              <a:ea typeface="MS PGothic" charset="0"/>
            </a:endParaRPr>
          </a:p>
          <a:p>
            <a:pPr marL="1371600" lvl="2" indent="-457200">
              <a:buFontTx/>
              <a:buNone/>
            </a:pPr>
            <a:endParaRPr lang="en-US" dirty="0">
              <a:latin typeface="Arial" charset="0"/>
              <a:ea typeface="MS PGothic" charset="0"/>
            </a:endParaRPr>
          </a:p>
          <a:p>
            <a:pPr lvl="1"/>
            <a:endParaRPr lang="en-US" dirty="0">
              <a:latin typeface="Arial" charset="0"/>
              <a:ea typeface="MS PGothic" charset="0"/>
            </a:endParaRPr>
          </a:p>
          <a:p>
            <a:pPr lvl="1"/>
            <a:endParaRPr lang="en-US" dirty="0">
              <a:latin typeface="Arial" charset="0"/>
              <a:ea typeface="MS PGothic" charset="0"/>
            </a:endParaRPr>
          </a:p>
          <a:p>
            <a:pPr lvl="1"/>
            <a:endParaRPr lang="en-US" dirty="0">
              <a:latin typeface="Arial" charset="0"/>
              <a:ea typeface="MS PGothic" charset="0"/>
            </a:endParaRPr>
          </a:p>
        </p:txBody>
      </p:sp>
    </p:spTree>
    <p:extLst>
      <p:ext uri="{BB962C8B-B14F-4D97-AF65-F5344CB8AC3E}">
        <p14:creationId xmlns:p14="http://schemas.microsoft.com/office/powerpoint/2010/main" val="29187980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6462"/>
          </a:xfrm>
        </p:spPr>
        <p:txBody>
          <a:bodyPr/>
          <a:lstStyle/>
          <a:p>
            <a:pPr>
              <a:defRPr/>
            </a:pPr>
            <a:r>
              <a:rPr lang="en-US" sz="3100" dirty="0" smtClean="0">
                <a:ea typeface="+mj-ea"/>
              </a:rPr>
              <a:t>Why Is English Related to Other Languages?</a:t>
            </a:r>
            <a:endParaRPr lang="en-US" sz="3100" dirty="0">
              <a:ea typeface="+mj-ea"/>
            </a:endParaRPr>
          </a:p>
        </p:txBody>
      </p:sp>
      <p:sp>
        <p:nvSpPr>
          <p:cNvPr id="33795" name="Content Placeholder 2"/>
          <p:cNvSpPr>
            <a:spLocks noGrp="1"/>
          </p:cNvSpPr>
          <p:nvPr>
            <p:ph sz="quarter" idx="1"/>
          </p:nvPr>
        </p:nvSpPr>
        <p:spPr>
          <a:xfrm>
            <a:off x="365125" y="2032000"/>
            <a:ext cx="8229600" cy="4065588"/>
          </a:xfrm>
        </p:spPr>
        <p:txBody>
          <a:bodyPr/>
          <a:lstStyle/>
          <a:p>
            <a:r>
              <a:rPr lang="en-US" dirty="0">
                <a:latin typeface="Arial" charset="0"/>
                <a:ea typeface="MS PGothic" charset="0"/>
              </a:rPr>
              <a:t>Distribution of Indo-European Branches</a:t>
            </a:r>
          </a:p>
          <a:p>
            <a:pPr lvl="1"/>
            <a:r>
              <a:rPr lang="en-US" dirty="0">
                <a:latin typeface="Arial" charset="0"/>
                <a:ea typeface="MS PGothic" charset="0"/>
              </a:rPr>
              <a:t>Four most widely spoken branches</a:t>
            </a:r>
          </a:p>
          <a:p>
            <a:pPr marL="1371600" lvl="2" indent="-457200">
              <a:buFontTx/>
              <a:buAutoNum type="arabicPeriod" startAt="4"/>
            </a:pPr>
            <a:r>
              <a:rPr lang="en-US" dirty="0">
                <a:latin typeface="Arial" charset="0"/>
                <a:ea typeface="MS PGothic" charset="0"/>
              </a:rPr>
              <a:t>Romance branch</a:t>
            </a:r>
          </a:p>
          <a:p>
            <a:pPr lvl="3"/>
            <a:r>
              <a:rPr lang="en-US" dirty="0">
                <a:latin typeface="Arial" charset="0"/>
                <a:ea typeface="MS PGothic" charset="0"/>
              </a:rPr>
              <a:t>Spoken primarily in southwestern Europe and Latin America</a:t>
            </a:r>
          </a:p>
          <a:p>
            <a:pPr lvl="3"/>
            <a:r>
              <a:rPr lang="en-US" dirty="0">
                <a:latin typeface="Arial" charset="0"/>
                <a:ea typeface="MS PGothic" charset="0"/>
              </a:rPr>
              <a:t>Most widely used are Spanish, Portuguese, French, and Italian.</a:t>
            </a:r>
          </a:p>
          <a:p>
            <a:pPr lvl="4"/>
            <a:r>
              <a:rPr lang="en-US" dirty="0">
                <a:latin typeface="Arial" charset="0"/>
                <a:ea typeface="MS PGothic" charset="0"/>
              </a:rPr>
              <a:t>Regions where spoken languages tend to correspond to the political boundaries of Spain, Portugal, France, and Italy</a:t>
            </a:r>
          </a:p>
          <a:p>
            <a:pPr lvl="3"/>
            <a:endParaRPr lang="en-US" dirty="0">
              <a:latin typeface="Arial" charset="0"/>
              <a:ea typeface="MS PGothic" charset="0"/>
            </a:endParaRPr>
          </a:p>
          <a:p>
            <a:pPr marL="1371600" lvl="2" indent="-457200"/>
            <a:endParaRPr lang="en-US" dirty="0">
              <a:latin typeface="Arial" charset="0"/>
              <a:ea typeface="MS PGothic" charset="0"/>
            </a:endParaRPr>
          </a:p>
          <a:p>
            <a:pPr lvl="1"/>
            <a:endParaRPr lang="en-US" dirty="0">
              <a:latin typeface="Arial" charset="0"/>
              <a:ea typeface="MS PGothic" charset="0"/>
            </a:endParaRPr>
          </a:p>
          <a:p>
            <a:pPr lvl="1"/>
            <a:endParaRPr lang="en-US" dirty="0">
              <a:latin typeface="Arial" charset="0"/>
              <a:ea typeface="MS PGothic" charset="0"/>
            </a:endParaRPr>
          </a:p>
          <a:p>
            <a:pPr lvl="1"/>
            <a:endParaRPr lang="en-US" dirty="0">
              <a:latin typeface="Arial" charset="0"/>
              <a:ea typeface="MS PGothic" charset="0"/>
            </a:endParaRPr>
          </a:p>
        </p:txBody>
      </p:sp>
    </p:spTree>
    <p:extLst>
      <p:ext uri="{BB962C8B-B14F-4D97-AF65-F5344CB8AC3E}">
        <p14:creationId xmlns:p14="http://schemas.microsoft.com/office/powerpoint/2010/main" val="8013887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integrafs1\NMS_Samples\65_Pearson\02. Deliverables\RUBENSTEIN_IRDVD_11e\Approved_JPEGs\copyright-removed-jpeg\Chapter05\B_JPEG_Images\Labeled_Images\TCL_11e_Figure_05_13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738" y="1123950"/>
            <a:ext cx="699452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1851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8769"/>
          </a:xfrm>
        </p:spPr>
        <p:txBody>
          <a:bodyPr/>
          <a:lstStyle/>
          <a:p>
            <a:pPr>
              <a:defRPr/>
            </a:pPr>
            <a:r>
              <a:rPr lang="en-US" sz="3100" dirty="0" smtClean="0">
                <a:ea typeface="+mj-ea"/>
              </a:rPr>
              <a:t>Why Is English Related to Other Languages?</a:t>
            </a:r>
            <a:endParaRPr lang="en-US" sz="3100" dirty="0">
              <a:ea typeface="+mj-ea"/>
            </a:endParaRPr>
          </a:p>
        </p:txBody>
      </p:sp>
      <p:sp>
        <p:nvSpPr>
          <p:cNvPr id="35843" name="Content Placeholder 2"/>
          <p:cNvSpPr>
            <a:spLocks noGrp="1"/>
          </p:cNvSpPr>
          <p:nvPr>
            <p:ph sz="quarter" idx="1"/>
          </p:nvPr>
        </p:nvSpPr>
        <p:spPr>
          <a:xfrm>
            <a:off x="365125" y="1699846"/>
            <a:ext cx="8229600" cy="4700954"/>
          </a:xfrm>
        </p:spPr>
        <p:txBody>
          <a:bodyPr>
            <a:normAutofit/>
          </a:bodyPr>
          <a:lstStyle/>
          <a:p>
            <a:r>
              <a:rPr lang="en-US" dirty="0">
                <a:latin typeface="Arial" charset="0"/>
                <a:ea typeface="MS PGothic" charset="0"/>
              </a:rPr>
              <a:t>Origin and Diffusion of Language Families</a:t>
            </a:r>
          </a:p>
          <a:p>
            <a:pPr lvl="1"/>
            <a:r>
              <a:rPr lang="en-US" dirty="0">
                <a:latin typeface="Arial" charset="0"/>
                <a:ea typeface="MS PGothic" charset="0"/>
              </a:rPr>
              <a:t>Modern English has evolved primarily from the language spoken by three Germanic tribes invading the British Isles.</a:t>
            </a:r>
          </a:p>
          <a:p>
            <a:pPr marL="1371600" lvl="2" indent="-457200">
              <a:buFontTx/>
              <a:buAutoNum type="arabicPeriod"/>
            </a:pPr>
            <a:r>
              <a:rPr lang="en-US" dirty="0">
                <a:latin typeface="Arial" charset="0"/>
                <a:ea typeface="MS PGothic" charset="0"/>
              </a:rPr>
              <a:t>Angles- from southern Denmark</a:t>
            </a:r>
          </a:p>
          <a:p>
            <a:pPr marL="1371600" lvl="2" indent="-457200">
              <a:buFontTx/>
              <a:buAutoNum type="arabicPeriod"/>
            </a:pPr>
            <a:r>
              <a:rPr lang="en-US" dirty="0">
                <a:latin typeface="Arial" charset="0"/>
                <a:ea typeface="MS PGothic" charset="0"/>
              </a:rPr>
              <a:t>Jutes- from northern Denmark</a:t>
            </a:r>
          </a:p>
          <a:p>
            <a:pPr marL="1371600" lvl="2" indent="-457200">
              <a:buFontTx/>
              <a:buAutoNum type="arabicPeriod"/>
            </a:pPr>
            <a:r>
              <a:rPr lang="en-US" dirty="0">
                <a:latin typeface="Arial" charset="0"/>
                <a:ea typeface="MS PGothic" charset="0"/>
              </a:rPr>
              <a:t>Saxons- from northwestern Germany</a:t>
            </a:r>
          </a:p>
          <a:p>
            <a:pPr lvl="1"/>
            <a:r>
              <a:rPr lang="en-US" dirty="0">
                <a:latin typeface="Arial" charset="0"/>
                <a:ea typeface="MS PGothic" charset="0"/>
              </a:rPr>
              <a:t>Over time, others invaded England and their languages influenced the basic English.</a:t>
            </a:r>
          </a:p>
          <a:p>
            <a:pPr marL="1371600" lvl="2" indent="-457200"/>
            <a:r>
              <a:rPr lang="en-US" dirty="0">
                <a:latin typeface="Arial" charset="0"/>
                <a:ea typeface="MS PGothic" charset="0"/>
              </a:rPr>
              <a:t>Vikings from present-day Norway</a:t>
            </a:r>
          </a:p>
          <a:p>
            <a:pPr marL="1371600" lvl="2" indent="-457200"/>
            <a:r>
              <a:rPr lang="en-US" dirty="0">
                <a:latin typeface="Arial" charset="0"/>
                <a:ea typeface="MS PGothic" charset="0"/>
              </a:rPr>
              <a:t>Normans from present-day Normandy in France spoke French.</a:t>
            </a:r>
          </a:p>
          <a:p>
            <a:pPr lvl="3"/>
            <a:endParaRPr lang="en-US" dirty="0">
              <a:latin typeface="Arial" charset="0"/>
              <a:ea typeface="MS PGothic" charset="0"/>
            </a:endParaRPr>
          </a:p>
          <a:p>
            <a:pPr marL="1371600" lvl="2" indent="-457200"/>
            <a:endParaRPr lang="en-US" dirty="0">
              <a:latin typeface="Arial" charset="0"/>
              <a:ea typeface="MS PGothic" charset="0"/>
            </a:endParaRPr>
          </a:p>
          <a:p>
            <a:pPr lvl="1"/>
            <a:endParaRPr lang="en-US" dirty="0">
              <a:latin typeface="Arial" charset="0"/>
              <a:ea typeface="MS PGothic" charset="0"/>
            </a:endParaRPr>
          </a:p>
          <a:p>
            <a:pPr lvl="1"/>
            <a:endParaRPr lang="en-US" dirty="0">
              <a:latin typeface="Arial" charset="0"/>
              <a:ea typeface="MS PGothic" charset="0"/>
            </a:endParaRPr>
          </a:p>
          <a:p>
            <a:pPr lvl="1"/>
            <a:endParaRPr lang="en-US" dirty="0">
              <a:latin typeface="Arial" charset="0"/>
              <a:ea typeface="MS PGothic" charset="0"/>
            </a:endParaRPr>
          </a:p>
        </p:txBody>
      </p:sp>
    </p:spTree>
    <p:extLst>
      <p:ext uri="{BB962C8B-B14F-4D97-AF65-F5344CB8AC3E}">
        <p14:creationId xmlns:p14="http://schemas.microsoft.com/office/powerpoint/2010/main" val="20700349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integrafs1\NMS_Samples\65_Pearson\02. Deliverables\RUBENSTEIN_IRDVD_11e\Approved_JPEGs\copyright-removed-jpeg\Chapter05\B_JPEG_Images\Labeled_Images\TCL_11e_Figure_05_15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938" y="831850"/>
            <a:ext cx="5826125"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9364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846"/>
            <a:ext cx="9144000" cy="762000"/>
          </a:xfrm>
        </p:spPr>
        <p:txBody>
          <a:bodyPr>
            <a:normAutofit/>
          </a:bodyPr>
          <a:lstStyle/>
          <a:p>
            <a:pPr>
              <a:defRPr/>
            </a:pPr>
            <a:r>
              <a:rPr lang="en-US" dirty="0" smtClean="0">
                <a:ea typeface="+mj-ea"/>
              </a:rPr>
              <a:t>Where Are Languages Distributed?</a:t>
            </a:r>
            <a:endParaRPr lang="en-US" dirty="0">
              <a:ea typeface="+mj-ea"/>
            </a:endParaRPr>
          </a:p>
        </p:txBody>
      </p:sp>
      <p:sp>
        <p:nvSpPr>
          <p:cNvPr id="3" name="Content Placeholder 2"/>
          <p:cNvSpPr>
            <a:spLocks noGrp="1"/>
          </p:cNvSpPr>
          <p:nvPr>
            <p:ph sz="quarter" idx="1"/>
          </p:nvPr>
        </p:nvSpPr>
        <p:spPr>
          <a:xfrm>
            <a:off x="365125" y="1680308"/>
            <a:ext cx="8229600" cy="4417280"/>
          </a:xfrm>
        </p:spPr>
        <p:txBody>
          <a:bodyPr>
            <a:normAutofit/>
          </a:bodyPr>
          <a:lstStyle/>
          <a:p>
            <a:r>
              <a:rPr lang="en-US" i="1" dirty="0">
                <a:latin typeface="Arial" charset="0"/>
                <a:ea typeface="MS PGothic" charset="0"/>
              </a:rPr>
              <a:t>Language </a:t>
            </a:r>
            <a:r>
              <a:rPr lang="en-US" dirty="0">
                <a:latin typeface="Arial" charset="0"/>
                <a:ea typeface="MS PGothic" charset="0"/>
              </a:rPr>
              <a:t>is a system of communication through speech, a collection of sounds that a group of people understands to have the same meaning.</a:t>
            </a:r>
          </a:p>
          <a:p>
            <a:r>
              <a:rPr lang="en-US" i="1" dirty="0">
                <a:latin typeface="Arial" charset="0"/>
                <a:ea typeface="MS PGothic" charset="0"/>
              </a:rPr>
              <a:t>Literary tradition </a:t>
            </a:r>
            <a:r>
              <a:rPr lang="en-US" dirty="0">
                <a:latin typeface="Arial" charset="0"/>
                <a:ea typeface="MS PGothic" charset="0"/>
              </a:rPr>
              <a:t>refers to a system of written communication.</a:t>
            </a:r>
          </a:p>
          <a:p>
            <a:r>
              <a:rPr lang="en-US" dirty="0">
                <a:latin typeface="Arial" charset="0"/>
                <a:ea typeface="MS PGothic" charset="0"/>
              </a:rPr>
              <a:t>Many countries designate at least one </a:t>
            </a:r>
            <a:r>
              <a:rPr lang="en-US" i="1" dirty="0">
                <a:latin typeface="Arial" charset="0"/>
                <a:ea typeface="MS PGothic" charset="0"/>
              </a:rPr>
              <a:t>official language </a:t>
            </a:r>
            <a:r>
              <a:rPr lang="en-US" dirty="0">
                <a:latin typeface="Arial" charset="0"/>
                <a:ea typeface="MS PGothic" charset="0"/>
              </a:rPr>
              <a:t>to be used for official documents and public objects—e.g., road signs and money.</a:t>
            </a:r>
          </a:p>
        </p:txBody>
      </p:sp>
    </p:spTree>
    <p:extLst>
      <p:ext uri="{BB962C8B-B14F-4D97-AF65-F5344CB8AC3E}">
        <p14:creationId xmlns:p14="http://schemas.microsoft.com/office/powerpoint/2010/main" val="16723896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8769"/>
          </a:xfrm>
        </p:spPr>
        <p:txBody>
          <a:bodyPr/>
          <a:lstStyle/>
          <a:p>
            <a:pPr>
              <a:defRPr/>
            </a:pPr>
            <a:r>
              <a:rPr lang="en-US" sz="3100" dirty="0" smtClean="0">
                <a:ea typeface="+mj-ea"/>
              </a:rPr>
              <a:t>Why Is English Related to Other Languages?</a:t>
            </a:r>
            <a:endParaRPr lang="en-US" sz="3100" dirty="0">
              <a:ea typeface="+mj-ea"/>
            </a:endParaRPr>
          </a:p>
        </p:txBody>
      </p:sp>
      <p:sp>
        <p:nvSpPr>
          <p:cNvPr id="3" name="Content Placeholder 2"/>
          <p:cNvSpPr>
            <a:spLocks noGrp="1"/>
          </p:cNvSpPr>
          <p:nvPr>
            <p:ph sz="quarter" idx="1"/>
          </p:nvPr>
        </p:nvSpPr>
        <p:spPr>
          <a:xfrm>
            <a:off x="365125" y="1973384"/>
            <a:ext cx="8229600" cy="4124203"/>
          </a:xfrm>
        </p:spPr>
        <p:txBody>
          <a:bodyPr/>
          <a:lstStyle/>
          <a:p>
            <a:r>
              <a:rPr lang="en-US" dirty="0">
                <a:latin typeface="Arial" charset="0"/>
                <a:ea typeface="MS PGothic" charset="0"/>
              </a:rPr>
              <a:t>Origin and Diffusion of Language Families</a:t>
            </a:r>
          </a:p>
          <a:p>
            <a:pPr lvl="1"/>
            <a:r>
              <a:rPr lang="en-US" dirty="0">
                <a:latin typeface="Arial" charset="0"/>
                <a:ea typeface="MS PGothic" charset="0"/>
              </a:rPr>
              <a:t>English diffuses across the world.</a:t>
            </a:r>
          </a:p>
          <a:p>
            <a:pPr lvl="2"/>
            <a:r>
              <a:rPr lang="en-US" dirty="0">
                <a:latin typeface="Arial" charset="0"/>
                <a:ea typeface="MS PGothic" charset="0"/>
              </a:rPr>
              <a:t>English language migrated with the people of England when they established colonies over four centuries.</a:t>
            </a:r>
          </a:p>
          <a:p>
            <a:pPr lvl="3"/>
            <a:r>
              <a:rPr lang="en-US" dirty="0">
                <a:latin typeface="Arial" charset="0"/>
                <a:ea typeface="MS PGothic" charset="0"/>
              </a:rPr>
              <a:t>English is an official language in most former British colonies.</a:t>
            </a:r>
          </a:p>
          <a:p>
            <a:pPr lvl="2"/>
            <a:r>
              <a:rPr lang="en-US" dirty="0">
                <a:latin typeface="Arial" charset="0"/>
                <a:ea typeface="MS PGothic" charset="0"/>
              </a:rPr>
              <a:t>Diffusion to North America</a:t>
            </a:r>
          </a:p>
          <a:p>
            <a:pPr lvl="3"/>
            <a:r>
              <a:rPr lang="en-US" dirty="0">
                <a:latin typeface="Arial" charset="0"/>
                <a:ea typeface="MS PGothic" charset="0"/>
              </a:rPr>
              <a:t>First successful colony was Jamestown, VA, in 1607.</a:t>
            </a:r>
          </a:p>
          <a:p>
            <a:pPr lvl="3"/>
            <a:r>
              <a:rPr lang="en-US" dirty="0">
                <a:latin typeface="Arial" charset="0"/>
                <a:ea typeface="MS PGothic" charset="0"/>
              </a:rPr>
              <a:t>Defeat of France by England secured English as the dominant language in North America.</a:t>
            </a:r>
          </a:p>
          <a:p>
            <a:pPr lvl="3"/>
            <a:r>
              <a:rPr lang="en-US" dirty="0">
                <a:latin typeface="Arial" charset="0"/>
                <a:ea typeface="MS PGothic" charset="0"/>
              </a:rPr>
              <a:t>United States responsible for diffusing English to several places—e.g., Philippines. </a:t>
            </a:r>
          </a:p>
          <a:p>
            <a:pPr lvl="3"/>
            <a:endParaRPr lang="en-US" dirty="0">
              <a:latin typeface="Arial" charset="0"/>
              <a:ea typeface="MS PGothic" charset="0"/>
            </a:endParaRPr>
          </a:p>
          <a:p>
            <a:pPr lvl="2"/>
            <a:endParaRPr lang="en-US" dirty="0">
              <a:latin typeface="Arial" charset="0"/>
              <a:ea typeface="MS PGothic" charset="0"/>
            </a:endParaRPr>
          </a:p>
          <a:p>
            <a:pPr lvl="1"/>
            <a:endParaRPr lang="en-US" dirty="0">
              <a:latin typeface="Arial" charset="0"/>
              <a:ea typeface="MS PGothic" charset="0"/>
            </a:endParaRPr>
          </a:p>
          <a:p>
            <a:pPr lvl="1"/>
            <a:endParaRPr lang="en-US" dirty="0">
              <a:latin typeface="Arial" charset="0"/>
              <a:ea typeface="MS PGothic" charset="0"/>
            </a:endParaRPr>
          </a:p>
          <a:p>
            <a:pPr lvl="1"/>
            <a:endParaRPr lang="en-US" dirty="0">
              <a:latin typeface="Arial" charset="0"/>
              <a:ea typeface="MS PGothic" charset="0"/>
            </a:endParaRPr>
          </a:p>
        </p:txBody>
      </p:sp>
    </p:spTree>
    <p:extLst>
      <p:ext uri="{BB962C8B-B14F-4D97-AF65-F5344CB8AC3E}">
        <p14:creationId xmlns:p14="http://schemas.microsoft.com/office/powerpoint/2010/main" val="17910354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7846"/>
          </a:xfrm>
        </p:spPr>
        <p:txBody>
          <a:bodyPr/>
          <a:lstStyle/>
          <a:p>
            <a:pPr>
              <a:defRPr/>
            </a:pPr>
            <a:r>
              <a:rPr lang="en-US" sz="3100" dirty="0" smtClean="0">
                <a:ea typeface="+mj-ea"/>
              </a:rPr>
              <a:t>Why Is English Related to Other Languages?</a:t>
            </a:r>
            <a:endParaRPr lang="en-US" sz="3100" dirty="0">
              <a:ea typeface="+mj-ea"/>
            </a:endParaRPr>
          </a:p>
        </p:txBody>
      </p:sp>
      <p:sp>
        <p:nvSpPr>
          <p:cNvPr id="38915" name="Content Placeholder 2"/>
          <p:cNvSpPr>
            <a:spLocks noGrp="1"/>
          </p:cNvSpPr>
          <p:nvPr>
            <p:ph sz="quarter" idx="1"/>
          </p:nvPr>
        </p:nvSpPr>
        <p:spPr>
          <a:xfrm>
            <a:off x="365125" y="1563076"/>
            <a:ext cx="8229600" cy="4534511"/>
          </a:xfrm>
        </p:spPr>
        <p:txBody>
          <a:bodyPr/>
          <a:lstStyle/>
          <a:p>
            <a:r>
              <a:rPr lang="en-US" dirty="0">
                <a:latin typeface="Arial" charset="0"/>
                <a:ea typeface="MS PGothic" charset="0"/>
              </a:rPr>
              <a:t>Origin and Diffusion of Language Families</a:t>
            </a:r>
          </a:p>
          <a:p>
            <a:pPr lvl="1"/>
            <a:r>
              <a:rPr lang="en-US" dirty="0">
                <a:latin typeface="Arial" charset="0"/>
                <a:ea typeface="MS PGothic" charset="0"/>
              </a:rPr>
              <a:t>Indo-European</a:t>
            </a:r>
          </a:p>
          <a:p>
            <a:pPr lvl="2"/>
            <a:r>
              <a:rPr lang="en-US" dirty="0">
                <a:latin typeface="Arial" charset="0"/>
                <a:ea typeface="MS PGothic" charset="0"/>
              </a:rPr>
              <a:t>It is theorized that Germanic, Romance, Balto-Slavic, and Indo-Iranian languages all stemmed from a common ancestral language.</a:t>
            </a:r>
          </a:p>
          <a:p>
            <a:pPr lvl="3"/>
            <a:r>
              <a:rPr lang="en-US" dirty="0">
                <a:latin typeface="Arial" charset="0"/>
                <a:ea typeface="MS PGothic" charset="0"/>
              </a:rPr>
              <a:t>Proto-Indo-European</a:t>
            </a:r>
          </a:p>
          <a:p>
            <a:pPr lvl="2"/>
            <a:r>
              <a:rPr lang="en-US" dirty="0">
                <a:latin typeface="Arial" charset="0"/>
                <a:ea typeface="MS PGothic" charset="0"/>
              </a:rPr>
              <a:t>Linguists and anthropologists continue to debate when and where the Proto-Indo-European language originated and how it diffused.</a:t>
            </a:r>
          </a:p>
          <a:p>
            <a:pPr lvl="3"/>
            <a:r>
              <a:rPr lang="en-US" dirty="0">
                <a:latin typeface="Arial" charset="0"/>
                <a:ea typeface="MS PGothic" charset="0"/>
              </a:rPr>
              <a:t>Two Theories</a:t>
            </a:r>
          </a:p>
          <a:p>
            <a:pPr marL="2286000" lvl="4" indent="-457200">
              <a:buFontTx/>
              <a:buAutoNum type="arabicPeriod"/>
            </a:pPr>
            <a:r>
              <a:rPr lang="en-US" dirty="0">
                <a:latin typeface="Arial" charset="0"/>
                <a:ea typeface="MS PGothic" charset="0"/>
              </a:rPr>
              <a:t>Nomadic Warrior Hypothesis</a:t>
            </a:r>
          </a:p>
          <a:p>
            <a:pPr marL="2286000" lvl="4" indent="-457200">
              <a:buFontTx/>
              <a:buAutoNum type="arabicPeriod"/>
            </a:pPr>
            <a:r>
              <a:rPr lang="en-US" dirty="0">
                <a:latin typeface="Arial" charset="0"/>
                <a:ea typeface="MS PGothic" charset="0"/>
              </a:rPr>
              <a:t>Sedentary Farmer Hypothesis</a:t>
            </a:r>
          </a:p>
          <a:p>
            <a:pPr lvl="3"/>
            <a:endParaRPr lang="en-US" dirty="0">
              <a:latin typeface="Arial" charset="0"/>
              <a:ea typeface="MS PGothic" charset="0"/>
            </a:endParaRPr>
          </a:p>
          <a:p>
            <a:pPr lvl="2"/>
            <a:endParaRPr lang="en-US" dirty="0">
              <a:latin typeface="Arial" charset="0"/>
              <a:ea typeface="MS PGothic" charset="0"/>
            </a:endParaRPr>
          </a:p>
          <a:p>
            <a:pPr lvl="1"/>
            <a:endParaRPr lang="en-US" dirty="0">
              <a:latin typeface="Arial" charset="0"/>
              <a:ea typeface="MS PGothic" charset="0"/>
            </a:endParaRPr>
          </a:p>
          <a:p>
            <a:pPr lvl="1"/>
            <a:endParaRPr lang="en-US" dirty="0">
              <a:latin typeface="Arial" charset="0"/>
              <a:ea typeface="MS PGothic" charset="0"/>
            </a:endParaRPr>
          </a:p>
          <a:p>
            <a:pPr lvl="1"/>
            <a:endParaRPr lang="en-US" dirty="0">
              <a:latin typeface="Arial" charset="0"/>
              <a:ea typeface="MS PGothic" charset="0"/>
            </a:endParaRPr>
          </a:p>
        </p:txBody>
      </p:sp>
    </p:spTree>
    <p:extLst>
      <p:ext uri="{BB962C8B-B14F-4D97-AF65-F5344CB8AC3E}">
        <p14:creationId xmlns:p14="http://schemas.microsoft.com/office/powerpoint/2010/main" val="6101500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integrafs1\NMS_Samples\65_Pearson\02. Deliverables\RUBENSTEIN_IRDVD_11e\Approved_JPEGs\copyright-removed-jpeg\Chapter05\B_JPEG_Images\Labeled_Images\TCL_11e_Figure_05_18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914400"/>
            <a:ext cx="7515225"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2561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825" y="1592263"/>
            <a:ext cx="762635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2975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913"/>
          </a:xfrm>
        </p:spPr>
        <p:txBody>
          <a:bodyPr>
            <a:normAutofit fontScale="90000"/>
          </a:bodyPr>
          <a:lstStyle/>
          <a:p>
            <a:pPr>
              <a:defRPr/>
            </a:pPr>
            <a:r>
              <a:rPr lang="en-US" dirty="0" smtClean="0">
                <a:solidFill>
                  <a:schemeClr val="bg1"/>
                </a:solidFill>
                <a:ea typeface="+mj-ea"/>
              </a:rPr>
              <a:t>Why Do </a:t>
            </a:r>
            <a:r>
              <a:rPr lang="en-US" dirty="0" err="1" smtClean="0">
                <a:solidFill>
                  <a:schemeClr val="bg1"/>
                </a:solidFill>
                <a:ea typeface="+mj-ea"/>
              </a:rPr>
              <a:t>IndWhvidual</a:t>
            </a:r>
            <a:r>
              <a:rPr lang="en-US" dirty="0" smtClean="0">
                <a:solidFill>
                  <a:schemeClr val="bg1"/>
                </a:solidFill>
                <a:ea typeface="+mj-ea"/>
              </a:rPr>
              <a:t> Languages Vary </a:t>
            </a:r>
            <a:r>
              <a:rPr lang="en-US" dirty="0" err="1" smtClean="0">
                <a:solidFill>
                  <a:schemeClr val="bg1"/>
                </a:solidFill>
                <a:ea typeface="+mj-ea"/>
              </a:rPr>
              <a:t>amonPlaces</a:t>
            </a:r>
            <a:r>
              <a:rPr lang="en-US" dirty="0" smtClean="0">
                <a:solidFill>
                  <a:schemeClr val="bg1"/>
                </a:solidFill>
                <a:ea typeface="+mj-ea"/>
              </a:rPr>
              <a:t>?</a:t>
            </a:r>
            <a:endParaRPr lang="en-US" dirty="0">
              <a:solidFill>
                <a:schemeClr val="bg1"/>
              </a:solidFill>
              <a:ea typeface="+mj-ea"/>
            </a:endParaRPr>
          </a:p>
        </p:txBody>
      </p:sp>
      <p:sp>
        <p:nvSpPr>
          <p:cNvPr id="3" name="Content Placeholder 2"/>
          <p:cNvSpPr>
            <a:spLocks noGrp="1"/>
          </p:cNvSpPr>
          <p:nvPr>
            <p:ph idx="4294967295"/>
          </p:nvPr>
        </p:nvSpPr>
        <p:spPr>
          <a:xfrm>
            <a:off x="742461" y="1543538"/>
            <a:ext cx="7834923" cy="4704862"/>
          </a:xfrm>
        </p:spPr>
        <p:txBody>
          <a:bodyPr/>
          <a:lstStyle/>
          <a:p>
            <a:pPr>
              <a:defRPr/>
            </a:pPr>
            <a:r>
              <a:rPr lang="en-US" dirty="0" smtClean="0">
                <a:ea typeface="+mn-ea"/>
                <a:cs typeface="ＭＳ Ｐゴシック" charset="0"/>
              </a:rPr>
              <a:t>Dialects of English</a:t>
            </a:r>
          </a:p>
          <a:p>
            <a:pPr lvl="1">
              <a:defRPr/>
            </a:pPr>
            <a:r>
              <a:rPr lang="en-US" dirty="0" smtClean="0">
                <a:ea typeface="+mn-ea"/>
              </a:rPr>
              <a:t>A </a:t>
            </a:r>
            <a:r>
              <a:rPr lang="en-US" i="1" dirty="0" smtClean="0">
                <a:ea typeface="+mn-ea"/>
              </a:rPr>
              <a:t>dialect</a:t>
            </a:r>
            <a:r>
              <a:rPr lang="en-US" dirty="0" smtClean="0">
                <a:ea typeface="+mn-ea"/>
              </a:rPr>
              <a:t> is a regional variation of a language distinguished by distinctive vocabulary, spelling, and pronunciation.</a:t>
            </a:r>
          </a:p>
          <a:p>
            <a:pPr lvl="1">
              <a:defRPr/>
            </a:pPr>
            <a:r>
              <a:rPr lang="en-US" dirty="0" smtClean="0">
                <a:ea typeface="+mn-ea"/>
              </a:rPr>
              <a:t>Boundaries of where regional words are used can be mapped; such a word usage boundary is known as an </a:t>
            </a:r>
            <a:r>
              <a:rPr lang="en-US" i="1" dirty="0" smtClean="0">
                <a:ea typeface="+mn-ea"/>
              </a:rPr>
              <a:t>isogloss</a:t>
            </a:r>
            <a:r>
              <a:rPr lang="en-US" dirty="0" smtClean="0">
                <a:ea typeface="+mn-ea"/>
              </a:rPr>
              <a:t>.</a:t>
            </a:r>
          </a:p>
          <a:p>
            <a:pPr lvl="1">
              <a:defRPr/>
            </a:pPr>
            <a:r>
              <a:rPr lang="en-US" dirty="0" smtClean="0">
                <a:ea typeface="+mn-ea"/>
              </a:rPr>
              <a:t>Large number of speakers and widespread distribution in the </a:t>
            </a:r>
            <a:r>
              <a:rPr lang="en-US" dirty="0"/>
              <a:t>United States</a:t>
            </a:r>
            <a:r>
              <a:rPr lang="en-US" dirty="0" smtClean="0">
                <a:ea typeface="+mn-ea"/>
              </a:rPr>
              <a:t> has contributed to the existence of a large number of English dialects.</a:t>
            </a:r>
          </a:p>
          <a:p>
            <a:pPr lvl="1">
              <a:defRPr/>
            </a:pPr>
            <a:endParaRPr lang="en-US" dirty="0" smtClean="0">
              <a:ea typeface="+mn-ea"/>
            </a:endParaRPr>
          </a:p>
          <a:p>
            <a:pPr lvl="1">
              <a:defRPr/>
            </a:pPr>
            <a:endParaRPr lang="en-US" dirty="0" smtClean="0">
              <a:ea typeface="+mn-ea"/>
            </a:endParaRPr>
          </a:p>
          <a:p>
            <a:pPr lvl="1">
              <a:defRPr/>
            </a:pPr>
            <a:endParaRPr lang="en-US" dirty="0">
              <a:ea typeface="+mn-ea"/>
            </a:endParaRPr>
          </a:p>
        </p:txBody>
      </p:sp>
    </p:spTree>
    <p:extLst>
      <p:ext uri="{BB962C8B-B14F-4D97-AF65-F5344CB8AC3E}">
        <p14:creationId xmlns:p14="http://schemas.microsoft.com/office/powerpoint/2010/main" val="31927617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913"/>
          </a:xfrm>
        </p:spPr>
        <p:txBody>
          <a:bodyPr>
            <a:normAutofit fontScale="90000"/>
          </a:bodyPr>
          <a:lstStyle/>
          <a:p>
            <a:pPr>
              <a:defRPr/>
            </a:pPr>
            <a:r>
              <a:rPr lang="en-US" dirty="0" smtClean="0">
                <a:solidFill>
                  <a:schemeClr val="bg1"/>
                </a:solidFill>
                <a:ea typeface="+mj-ea"/>
              </a:rPr>
              <a:t>Why Do Individual Languages Vary among Places?</a:t>
            </a:r>
            <a:endParaRPr lang="en-US" dirty="0">
              <a:solidFill>
                <a:schemeClr val="bg1"/>
              </a:solidFill>
              <a:ea typeface="+mj-ea"/>
            </a:endParaRPr>
          </a:p>
        </p:txBody>
      </p:sp>
      <p:sp>
        <p:nvSpPr>
          <p:cNvPr id="43011" name="Content Placeholder 2"/>
          <p:cNvSpPr>
            <a:spLocks noGrp="1"/>
          </p:cNvSpPr>
          <p:nvPr>
            <p:ph idx="4294967295"/>
          </p:nvPr>
        </p:nvSpPr>
        <p:spPr>
          <a:xfrm>
            <a:off x="586154" y="1563077"/>
            <a:ext cx="7643446" cy="4685323"/>
          </a:xfrm>
        </p:spPr>
        <p:txBody>
          <a:bodyPr>
            <a:normAutofit/>
          </a:bodyPr>
          <a:lstStyle/>
          <a:p>
            <a:r>
              <a:rPr lang="en-US" dirty="0">
                <a:latin typeface="Arial" charset="0"/>
                <a:ea typeface="MS PGothic" charset="0"/>
              </a:rPr>
              <a:t>Dialects in the United States</a:t>
            </a:r>
          </a:p>
          <a:p>
            <a:pPr lvl="1"/>
            <a:r>
              <a:rPr lang="en-US" dirty="0">
                <a:latin typeface="Arial" charset="0"/>
                <a:ea typeface="MS PGothic" charset="0"/>
              </a:rPr>
              <a:t>The 13 original colonies can be grouped into three dialect regions.</a:t>
            </a:r>
          </a:p>
          <a:p>
            <a:pPr marL="1371600" lvl="2" indent="-457200">
              <a:buFontTx/>
              <a:buAutoNum type="arabicPeriod"/>
            </a:pPr>
            <a:r>
              <a:rPr lang="en-US" dirty="0">
                <a:latin typeface="Arial" charset="0"/>
                <a:ea typeface="MS PGothic" charset="0"/>
              </a:rPr>
              <a:t>New England</a:t>
            </a:r>
          </a:p>
          <a:p>
            <a:pPr lvl="3"/>
            <a:r>
              <a:rPr lang="en-US" dirty="0">
                <a:latin typeface="Arial" charset="0"/>
                <a:ea typeface="MS PGothic" charset="0"/>
              </a:rPr>
              <a:t>Inhabited by settlers from England</a:t>
            </a:r>
          </a:p>
          <a:p>
            <a:pPr marL="1371600" lvl="2" indent="-457200">
              <a:buFontTx/>
              <a:buAutoNum type="arabicPeriod"/>
            </a:pPr>
            <a:r>
              <a:rPr lang="en-US" dirty="0">
                <a:latin typeface="Arial" charset="0"/>
                <a:ea typeface="MS PGothic" charset="0"/>
              </a:rPr>
              <a:t>Southeastern</a:t>
            </a:r>
          </a:p>
          <a:p>
            <a:pPr lvl="3"/>
            <a:r>
              <a:rPr lang="en-US" dirty="0">
                <a:latin typeface="Arial" charset="0"/>
                <a:ea typeface="MS PGothic" charset="0"/>
              </a:rPr>
              <a:t>About ½ came from southeastern England, while the others represented a diversity of social-class backgrounds.</a:t>
            </a:r>
          </a:p>
          <a:p>
            <a:pPr marL="1371600" lvl="2" indent="-457200">
              <a:buFontTx/>
              <a:buAutoNum type="arabicPeriod"/>
            </a:pPr>
            <a:r>
              <a:rPr lang="en-US" dirty="0">
                <a:latin typeface="Arial" charset="0"/>
                <a:ea typeface="MS PGothic" charset="0"/>
              </a:rPr>
              <a:t>Midlands</a:t>
            </a:r>
          </a:p>
          <a:p>
            <a:pPr lvl="3"/>
            <a:r>
              <a:rPr lang="en-US" dirty="0">
                <a:latin typeface="Arial" charset="0"/>
                <a:ea typeface="MS PGothic" charset="0"/>
              </a:rPr>
              <a:t>Most diverse group—e.g., Quakers from north of England, Scots and Irish, German, Dutch, and Swedish migrants.</a:t>
            </a:r>
          </a:p>
          <a:p>
            <a:pPr lvl="1"/>
            <a:endParaRPr lang="en-US" dirty="0">
              <a:latin typeface="Arial" charset="0"/>
              <a:ea typeface="MS PGothic" charset="0"/>
            </a:endParaRPr>
          </a:p>
          <a:p>
            <a:pPr lvl="1"/>
            <a:endParaRPr lang="en-US" dirty="0">
              <a:latin typeface="Arial" charset="0"/>
              <a:ea typeface="MS PGothic" charset="0"/>
            </a:endParaRPr>
          </a:p>
        </p:txBody>
      </p:sp>
    </p:spTree>
    <p:extLst>
      <p:ext uri="{BB962C8B-B14F-4D97-AF65-F5344CB8AC3E}">
        <p14:creationId xmlns:p14="http://schemas.microsoft.com/office/powerpoint/2010/main" val="35920599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913"/>
          </a:xfrm>
        </p:spPr>
        <p:txBody>
          <a:bodyPr>
            <a:normAutofit fontScale="90000"/>
          </a:bodyPr>
          <a:lstStyle/>
          <a:p>
            <a:pPr>
              <a:defRPr/>
            </a:pPr>
            <a:r>
              <a:rPr lang="en-US" dirty="0" smtClean="0">
                <a:solidFill>
                  <a:schemeClr val="bg1"/>
                </a:solidFill>
                <a:ea typeface="+mj-ea"/>
              </a:rPr>
              <a:t>Why Do Individual Languages Vary among Places?</a:t>
            </a:r>
            <a:endParaRPr lang="en-US" dirty="0">
              <a:solidFill>
                <a:schemeClr val="bg1"/>
              </a:solidFill>
              <a:ea typeface="+mj-ea"/>
            </a:endParaRPr>
          </a:p>
        </p:txBody>
      </p:sp>
      <p:sp>
        <p:nvSpPr>
          <p:cNvPr id="3" name="Content Placeholder 2"/>
          <p:cNvSpPr>
            <a:spLocks noGrp="1"/>
          </p:cNvSpPr>
          <p:nvPr>
            <p:ph idx="4294967295"/>
          </p:nvPr>
        </p:nvSpPr>
        <p:spPr>
          <a:xfrm>
            <a:off x="664308" y="1602154"/>
            <a:ext cx="7565292" cy="4646246"/>
          </a:xfrm>
        </p:spPr>
        <p:txBody>
          <a:bodyPr/>
          <a:lstStyle/>
          <a:p>
            <a:pPr>
              <a:defRPr/>
            </a:pPr>
            <a:r>
              <a:rPr lang="en-US" dirty="0" smtClean="0">
                <a:ea typeface="+mn-ea"/>
                <a:cs typeface="ＭＳ Ｐゴシック" charset="0"/>
              </a:rPr>
              <a:t>Current Dialect Differences in the East</a:t>
            </a:r>
          </a:p>
          <a:p>
            <a:pPr lvl="1">
              <a:defRPr/>
            </a:pPr>
            <a:r>
              <a:rPr lang="en-US" dirty="0" smtClean="0">
                <a:ea typeface="+mn-ea"/>
              </a:rPr>
              <a:t>Some English words are specific to a dialect.</a:t>
            </a:r>
          </a:p>
          <a:p>
            <a:pPr lvl="2">
              <a:defRPr/>
            </a:pPr>
            <a:r>
              <a:rPr lang="en-US" dirty="0" smtClean="0">
                <a:ea typeface="+mn-ea"/>
              </a:rPr>
              <a:t>Rural </a:t>
            </a:r>
            <a:r>
              <a:rPr lang="en-US" dirty="0"/>
              <a:t>l</a:t>
            </a:r>
            <a:r>
              <a:rPr lang="en-US" dirty="0" smtClean="0">
                <a:ea typeface="+mn-ea"/>
              </a:rPr>
              <a:t>ife</a:t>
            </a:r>
          </a:p>
          <a:p>
            <a:pPr lvl="2">
              <a:defRPr/>
            </a:pPr>
            <a:r>
              <a:rPr lang="en-US" dirty="0" smtClean="0">
                <a:ea typeface="+mn-ea"/>
              </a:rPr>
              <a:t>Food</a:t>
            </a:r>
          </a:p>
          <a:p>
            <a:pPr lvl="2">
              <a:defRPr/>
            </a:pPr>
            <a:r>
              <a:rPr lang="en-US" dirty="0" smtClean="0">
                <a:ea typeface="+mn-ea"/>
              </a:rPr>
              <a:t>Objects from daily activities</a:t>
            </a:r>
          </a:p>
          <a:p>
            <a:pPr lvl="1">
              <a:defRPr/>
            </a:pPr>
            <a:r>
              <a:rPr lang="en-US" dirty="0" smtClean="0">
                <a:ea typeface="+mn-ea"/>
              </a:rPr>
              <a:t>Language differences tend to be greatest in rural areas because of limited interaction with people from other dialect regions.</a:t>
            </a:r>
          </a:p>
          <a:p>
            <a:pPr lvl="1">
              <a:defRPr/>
            </a:pPr>
            <a:r>
              <a:rPr lang="en-US" dirty="0" smtClean="0">
                <a:ea typeface="+mn-ea"/>
              </a:rPr>
              <a:t>Mass media has reduced the number of regionally distinctive words.</a:t>
            </a:r>
          </a:p>
          <a:p>
            <a:pPr lvl="1">
              <a:defRPr/>
            </a:pPr>
            <a:endParaRPr lang="en-US" dirty="0" smtClean="0">
              <a:ea typeface="+mn-ea"/>
            </a:endParaRPr>
          </a:p>
          <a:p>
            <a:pPr lvl="1">
              <a:defRPr/>
            </a:pPr>
            <a:endParaRPr lang="en-US" dirty="0">
              <a:ea typeface="+mn-ea"/>
            </a:endParaRPr>
          </a:p>
        </p:txBody>
      </p:sp>
    </p:spTree>
    <p:extLst>
      <p:ext uri="{BB962C8B-B14F-4D97-AF65-F5344CB8AC3E}">
        <p14:creationId xmlns:p14="http://schemas.microsoft.com/office/powerpoint/2010/main" val="38106035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9538" y="1130300"/>
            <a:ext cx="6384925"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8194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9050" y="804863"/>
            <a:ext cx="40259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2580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1285875"/>
            <a:ext cx="7023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6228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3"/>
            <a:ext cx="9144000" cy="1024914"/>
          </a:xfrm>
        </p:spPr>
        <p:txBody>
          <a:bodyPr>
            <a:normAutofit/>
          </a:bodyPr>
          <a:lstStyle/>
          <a:p>
            <a:pPr>
              <a:defRPr/>
            </a:pPr>
            <a:r>
              <a:rPr lang="en-US" dirty="0" smtClean="0">
                <a:ea typeface="+mj-ea"/>
              </a:rPr>
              <a:t>Where Are Languages Distributed?</a:t>
            </a:r>
            <a:endParaRPr lang="en-US" dirty="0">
              <a:ea typeface="+mj-ea"/>
            </a:endParaRPr>
          </a:p>
        </p:txBody>
      </p:sp>
      <p:sp>
        <p:nvSpPr>
          <p:cNvPr id="20483" name="Content Placeholder 2"/>
          <p:cNvSpPr>
            <a:spLocks noGrp="1"/>
          </p:cNvSpPr>
          <p:nvPr>
            <p:ph sz="quarter" idx="1"/>
          </p:nvPr>
        </p:nvSpPr>
        <p:spPr>
          <a:xfrm>
            <a:off x="365125" y="1758462"/>
            <a:ext cx="8229600" cy="4339126"/>
          </a:xfrm>
        </p:spPr>
        <p:txBody>
          <a:bodyPr/>
          <a:lstStyle/>
          <a:p>
            <a:r>
              <a:rPr lang="en-US" dirty="0">
                <a:latin typeface="Arial" charset="0"/>
                <a:ea typeface="MS PGothic" charset="0"/>
              </a:rPr>
              <a:t>World’s languages organized into:</a:t>
            </a:r>
          </a:p>
          <a:p>
            <a:pPr lvl="1"/>
            <a:r>
              <a:rPr lang="en-US" dirty="0">
                <a:latin typeface="Arial" charset="0"/>
                <a:ea typeface="MS PGothic" charset="0"/>
              </a:rPr>
              <a:t>Language Families: collection of languages related through a common ancestral language</a:t>
            </a:r>
          </a:p>
          <a:p>
            <a:pPr lvl="1"/>
            <a:r>
              <a:rPr lang="en-US" dirty="0">
                <a:latin typeface="Arial" charset="0"/>
                <a:ea typeface="MS PGothic" charset="0"/>
              </a:rPr>
              <a:t>Language Branches: collection of languages within a family related through a common ancestral language. Differences are not as significant or as old as between families.</a:t>
            </a:r>
          </a:p>
          <a:p>
            <a:pPr lvl="1"/>
            <a:r>
              <a:rPr lang="en-US" dirty="0">
                <a:latin typeface="Arial" charset="0"/>
                <a:ea typeface="MS PGothic" charset="0"/>
              </a:rPr>
              <a:t>Language Groups: collection of languages within a branch that share a common origin in the relatively recent past and display similar grammar and vocabulary.</a:t>
            </a:r>
          </a:p>
        </p:txBody>
      </p:sp>
    </p:spTree>
    <p:extLst>
      <p:ext uri="{BB962C8B-B14F-4D97-AF65-F5344CB8AC3E}">
        <p14:creationId xmlns:p14="http://schemas.microsoft.com/office/powerpoint/2010/main" val="369976722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913"/>
          </a:xfrm>
        </p:spPr>
        <p:txBody>
          <a:bodyPr>
            <a:normAutofit fontScale="90000"/>
          </a:bodyPr>
          <a:lstStyle/>
          <a:p>
            <a:pPr>
              <a:defRPr/>
            </a:pPr>
            <a:r>
              <a:rPr lang="en-US" dirty="0" smtClean="0">
                <a:solidFill>
                  <a:schemeClr val="bg1"/>
                </a:solidFill>
                <a:ea typeface="+mj-ea"/>
              </a:rPr>
              <a:t>Why Do Individual Languages Vary among Places?</a:t>
            </a:r>
            <a:endParaRPr lang="en-US" dirty="0">
              <a:solidFill>
                <a:schemeClr val="bg1"/>
              </a:solidFill>
              <a:ea typeface="+mj-ea"/>
            </a:endParaRPr>
          </a:p>
        </p:txBody>
      </p:sp>
      <p:sp>
        <p:nvSpPr>
          <p:cNvPr id="48131" name="Content Placeholder 2"/>
          <p:cNvSpPr>
            <a:spLocks noGrp="1"/>
          </p:cNvSpPr>
          <p:nvPr>
            <p:ph idx="4294967295"/>
          </p:nvPr>
        </p:nvSpPr>
        <p:spPr>
          <a:xfrm>
            <a:off x="605692" y="1817077"/>
            <a:ext cx="7623908" cy="4298461"/>
          </a:xfrm>
        </p:spPr>
        <p:txBody>
          <a:bodyPr/>
          <a:lstStyle/>
          <a:p>
            <a:r>
              <a:rPr lang="en-US" dirty="0">
                <a:latin typeface="Arial" charset="0"/>
                <a:ea typeface="MS PGothic" charset="0"/>
              </a:rPr>
              <a:t>Dialects in the United Kingdom</a:t>
            </a:r>
          </a:p>
          <a:p>
            <a:pPr lvl="1"/>
            <a:r>
              <a:rPr lang="en-US" dirty="0">
                <a:latin typeface="Arial" charset="0"/>
                <a:ea typeface="MS PGothic" charset="0"/>
              </a:rPr>
              <a:t>Languages with multiple dialects may recognize one as the </a:t>
            </a:r>
            <a:r>
              <a:rPr lang="en-US" i="1" dirty="0">
                <a:latin typeface="Arial" charset="0"/>
                <a:ea typeface="MS PGothic" charset="0"/>
              </a:rPr>
              <a:t>standard language</a:t>
            </a:r>
            <a:r>
              <a:rPr lang="en-US" dirty="0">
                <a:latin typeface="Arial" charset="0"/>
                <a:ea typeface="MS PGothic" charset="0"/>
              </a:rPr>
              <a:t> that is widely recognized as the most acceptable for government, business, education, and mass communication.</a:t>
            </a:r>
          </a:p>
          <a:p>
            <a:pPr lvl="2"/>
            <a:r>
              <a:rPr lang="en-US" dirty="0">
                <a:latin typeface="Arial" charset="0"/>
                <a:ea typeface="MS PGothic" charset="0"/>
              </a:rPr>
              <a:t>Ex. England’s is known as </a:t>
            </a:r>
            <a:r>
              <a:rPr lang="en-US" i="1" dirty="0">
                <a:latin typeface="Arial" charset="0"/>
                <a:ea typeface="MS PGothic" charset="0"/>
              </a:rPr>
              <a:t>British Received Pronunciation (BRP).</a:t>
            </a:r>
            <a:endParaRPr lang="en-US" dirty="0">
              <a:latin typeface="Arial" charset="0"/>
              <a:ea typeface="MS PGothic" charset="0"/>
            </a:endParaRPr>
          </a:p>
          <a:p>
            <a:pPr lvl="1"/>
            <a:endParaRPr lang="en-US" dirty="0">
              <a:latin typeface="Arial" charset="0"/>
              <a:ea typeface="MS PGothic" charset="0"/>
            </a:endParaRPr>
          </a:p>
          <a:p>
            <a:pPr lvl="1"/>
            <a:endParaRPr lang="en-US" dirty="0">
              <a:latin typeface="Arial" charset="0"/>
              <a:ea typeface="MS PGothic" charset="0"/>
            </a:endParaRPr>
          </a:p>
        </p:txBody>
      </p:sp>
    </p:spTree>
    <p:extLst>
      <p:ext uri="{BB962C8B-B14F-4D97-AF65-F5344CB8AC3E}">
        <p14:creationId xmlns:p14="http://schemas.microsoft.com/office/powerpoint/2010/main" val="24255642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913"/>
          </a:xfrm>
        </p:spPr>
        <p:txBody>
          <a:bodyPr>
            <a:normAutofit fontScale="90000"/>
          </a:bodyPr>
          <a:lstStyle/>
          <a:p>
            <a:pPr>
              <a:defRPr/>
            </a:pPr>
            <a:r>
              <a:rPr lang="en-US" dirty="0" smtClean="0">
                <a:solidFill>
                  <a:schemeClr val="bg1"/>
                </a:solidFill>
                <a:ea typeface="+mj-ea"/>
              </a:rPr>
              <a:t>Why Do Individual Languages Vary among Places?</a:t>
            </a:r>
            <a:endParaRPr lang="en-US" dirty="0">
              <a:solidFill>
                <a:schemeClr val="bg1"/>
              </a:solidFill>
              <a:ea typeface="+mj-ea"/>
            </a:endParaRPr>
          </a:p>
        </p:txBody>
      </p:sp>
      <p:sp>
        <p:nvSpPr>
          <p:cNvPr id="49155" name="Content Placeholder 2"/>
          <p:cNvSpPr>
            <a:spLocks noGrp="1"/>
          </p:cNvSpPr>
          <p:nvPr>
            <p:ph idx="4294967295"/>
          </p:nvPr>
        </p:nvSpPr>
        <p:spPr>
          <a:xfrm>
            <a:off x="293078" y="1582614"/>
            <a:ext cx="8557846" cy="4970585"/>
          </a:xfrm>
        </p:spPr>
        <p:txBody>
          <a:bodyPr>
            <a:normAutofit lnSpcReduction="10000"/>
          </a:bodyPr>
          <a:lstStyle/>
          <a:p>
            <a:r>
              <a:rPr lang="en-US" sz="3000" dirty="0">
                <a:latin typeface="Arial" charset="0"/>
                <a:ea typeface="MS PGothic" charset="0"/>
              </a:rPr>
              <a:t>British and American English Dialects</a:t>
            </a:r>
          </a:p>
          <a:p>
            <a:pPr lvl="1"/>
            <a:r>
              <a:rPr lang="en-US" sz="2700" dirty="0">
                <a:latin typeface="Arial" charset="0"/>
                <a:ea typeface="MS PGothic" charset="0"/>
              </a:rPr>
              <a:t>English language is noticeably different than English spoken in England in three ways.</a:t>
            </a:r>
          </a:p>
          <a:p>
            <a:pPr marL="1371600" lvl="2" indent="-457200">
              <a:buFontTx/>
              <a:buAutoNum type="arabicPeriod"/>
            </a:pPr>
            <a:r>
              <a:rPr lang="en-US" dirty="0">
                <a:latin typeface="Arial" charset="0"/>
                <a:ea typeface="MS PGothic" charset="0"/>
              </a:rPr>
              <a:t>Vocabulary</a:t>
            </a:r>
          </a:p>
          <a:p>
            <a:pPr lvl="3"/>
            <a:r>
              <a:rPr lang="en-US" sz="1800" dirty="0">
                <a:latin typeface="Arial" charset="0"/>
                <a:ea typeface="MS PGothic" charset="0"/>
              </a:rPr>
              <a:t>Settlers in America encountered many new objects and experiences not present in England.</a:t>
            </a:r>
          </a:p>
          <a:p>
            <a:pPr lvl="3"/>
            <a:r>
              <a:rPr lang="en-US" sz="1800" dirty="0">
                <a:latin typeface="Arial" charset="0"/>
                <a:ea typeface="MS PGothic" charset="0"/>
              </a:rPr>
              <a:t>Climate and geography differ significantly between England and America.</a:t>
            </a:r>
          </a:p>
          <a:p>
            <a:pPr marL="1371600" lvl="2" indent="-457200">
              <a:buFontTx/>
              <a:buAutoNum type="arabicPeriod"/>
            </a:pPr>
            <a:r>
              <a:rPr lang="en-US" dirty="0">
                <a:latin typeface="Arial" charset="0"/>
                <a:ea typeface="MS PGothic" charset="0"/>
              </a:rPr>
              <a:t>Spelling</a:t>
            </a:r>
          </a:p>
          <a:p>
            <a:pPr lvl="3"/>
            <a:r>
              <a:rPr lang="en-US" sz="1800" dirty="0">
                <a:latin typeface="Arial" charset="0"/>
                <a:ea typeface="MS PGothic" charset="0"/>
              </a:rPr>
              <a:t>Noah Webster sought to make English used in America distinct from England to reduce cultural dependence by changing spellings of words in his dictionary.</a:t>
            </a:r>
          </a:p>
          <a:p>
            <a:pPr marL="1371600" lvl="2" indent="-457200">
              <a:buFontTx/>
              <a:buAutoNum type="arabicPeriod"/>
            </a:pPr>
            <a:r>
              <a:rPr lang="en-US" dirty="0">
                <a:latin typeface="Arial" charset="0"/>
                <a:ea typeface="MS PGothic" charset="0"/>
              </a:rPr>
              <a:t>Pronunciation</a:t>
            </a:r>
          </a:p>
          <a:p>
            <a:pPr lvl="3"/>
            <a:r>
              <a:rPr lang="en-US" sz="1800" dirty="0">
                <a:latin typeface="Arial" charset="0"/>
                <a:ea typeface="MS PGothic" charset="0"/>
              </a:rPr>
              <a:t>Chief cause was limited interaction between speakers of varying dialects.</a:t>
            </a:r>
          </a:p>
          <a:p>
            <a:pPr lvl="1"/>
            <a:endParaRPr lang="en-US" dirty="0">
              <a:latin typeface="Arial" charset="0"/>
              <a:ea typeface="MS PGothic" charset="0"/>
            </a:endParaRPr>
          </a:p>
          <a:p>
            <a:pPr lvl="1"/>
            <a:endParaRPr lang="en-US" dirty="0">
              <a:latin typeface="Arial" charset="0"/>
              <a:ea typeface="MS PGothic" charset="0"/>
            </a:endParaRPr>
          </a:p>
        </p:txBody>
      </p:sp>
    </p:spTree>
    <p:extLst>
      <p:ext uri="{BB962C8B-B14F-4D97-AF65-F5344CB8AC3E}">
        <p14:creationId xmlns:p14="http://schemas.microsoft.com/office/powerpoint/2010/main" val="230507408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913"/>
          </a:xfrm>
        </p:spPr>
        <p:txBody>
          <a:bodyPr>
            <a:normAutofit fontScale="90000"/>
          </a:bodyPr>
          <a:lstStyle/>
          <a:p>
            <a:pPr>
              <a:defRPr/>
            </a:pPr>
            <a:r>
              <a:rPr lang="en-US" dirty="0" smtClean="0">
                <a:solidFill>
                  <a:schemeClr val="bg1"/>
                </a:solidFill>
                <a:ea typeface="+mj-ea"/>
              </a:rPr>
              <a:t>Why Do Individual Languages Vary among Places?</a:t>
            </a:r>
            <a:endParaRPr lang="en-US" dirty="0">
              <a:solidFill>
                <a:schemeClr val="bg1"/>
              </a:solidFill>
              <a:ea typeface="+mj-ea"/>
            </a:endParaRPr>
          </a:p>
        </p:txBody>
      </p:sp>
      <p:sp>
        <p:nvSpPr>
          <p:cNvPr id="3" name="Content Placeholder 2"/>
          <p:cNvSpPr>
            <a:spLocks noGrp="1"/>
          </p:cNvSpPr>
          <p:nvPr>
            <p:ph idx="4294967295"/>
          </p:nvPr>
        </p:nvSpPr>
        <p:spPr>
          <a:xfrm>
            <a:off x="508000" y="1465384"/>
            <a:ext cx="7874000" cy="4935415"/>
          </a:xfrm>
        </p:spPr>
        <p:txBody>
          <a:bodyPr/>
          <a:lstStyle/>
          <a:p>
            <a:pPr>
              <a:defRPr/>
            </a:pPr>
            <a:r>
              <a:rPr lang="en-US" dirty="0" smtClean="0">
                <a:ea typeface="+mn-ea"/>
                <a:cs typeface="ＭＳ Ｐゴシック" charset="0"/>
              </a:rPr>
              <a:t>Distinguishing between Languages and Dialects</a:t>
            </a:r>
          </a:p>
          <a:p>
            <a:pPr lvl="1">
              <a:defRPr/>
            </a:pPr>
            <a:r>
              <a:rPr lang="en-US" dirty="0" smtClean="0">
                <a:ea typeface="+mn-ea"/>
              </a:rPr>
              <a:t>Dialect or language</a:t>
            </a:r>
          </a:p>
          <a:p>
            <a:pPr lvl="2">
              <a:defRPr/>
            </a:pPr>
            <a:r>
              <a:rPr lang="en-US" dirty="0" smtClean="0">
                <a:ea typeface="+mn-ea"/>
              </a:rPr>
              <a:t>Increasingly difficult to determine whether two languages are distinct or whether they are dialects of the same language.</a:t>
            </a:r>
          </a:p>
          <a:p>
            <a:pPr lvl="2">
              <a:defRPr/>
            </a:pPr>
            <a:r>
              <a:rPr lang="en-US" dirty="0" smtClean="0">
                <a:ea typeface="+mn-ea"/>
              </a:rPr>
              <a:t>Several languages in Italy that have been traditionally classified as dialects of Italian are now viewed by </a:t>
            </a:r>
            <a:r>
              <a:rPr lang="en-US" i="1" dirty="0" err="1" smtClean="0">
                <a:ea typeface="+mn-ea"/>
              </a:rPr>
              <a:t>Ethnologue</a:t>
            </a:r>
            <a:r>
              <a:rPr lang="en-US" dirty="0" smtClean="0">
                <a:ea typeface="+mn-ea"/>
              </a:rPr>
              <a:t> as distinct enough to merit consideration as a new language.</a:t>
            </a:r>
          </a:p>
          <a:p>
            <a:pPr lvl="3">
              <a:defRPr/>
            </a:pPr>
            <a:r>
              <a:rPr lang="en-US" dirty="0" smtClean="0">
                <a:ea typeface="+mn-ea"/>
              </a:rPr>
              <a:t>Examples include </a:t>
            </a:r>
            <a:r>
              <a:rPr lang="en-US" dirty="0" err="1" smtClean="0">
                <a:ea typeface="+mn-ea"/>
              </a:rPr>
              <a:t>Emiliano-Romagnolo</a:t>
            </a:r>
            <a:r>
              <a:rPr lang="en-US" dirty="0" smtClean="0">
                <a:ea typeface="+mn-ea"/>
              </a:rPr>
              <a:t>, Liguri, Lombard, and Sicilian.</a:t>
            </a:r>
          </a:p>
          <a:p>
            <a:pPr lvl="1">
              <a:defRPr/>
            </a:pPr>
            <a:endParaRPr lang="en-US" dirty="0" smtClean="0">
              <a:ea typeface="+mn-ea"/>
            </a:endParaRPr>
          </a:p>
          <a:p>
            <a:pPr lvl="1">
              <a:defRPr/>
            </a:pPr>
            <a:endParaRPr lang="en-US" dirty="0">
              <a:ea typeface="+mn-ea"/>
            </a:endParaRPr>
          </a:p>
        </p:txBody>
      </p:sp>
    </p:spTree>
    <p:extLst>
      <p:ext uri="{BB962C8B-B14F-4D97-AF65-F5344CB8AC3E}">
        <p14:creationId xmlns:p14="http://schemas.microsoft.com/office/powerpoint/2010/main" val="5651577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8308"/>
          </a:xfrm>
        </p:spPr>
        <p:txBody>
          <a:bodyPr>
            <a:normAutofit/>
          </a:bodyPr>
          <a:lstStyle/>
          <a:p>
            <a:pPr>
              <a:defRPr/>
            </a:pPr>
            <a:r>
              <a:rPr lang="en-US" dirty="0" smtClean="0">
                <a:ea typeface="+mj-ea"/>
              </a:rPr>
              <a:t>Why Do People Preserve Local Languages?</a:t>
            </a:r>
            <a:endParaRPr lang="en-US" dirty="0">
              <a:ea typeface="+mj-ea"/>
            </a:endParaRPr>
          </a:p>
        </p:txBody>
      </p:sp>
      <p:sp>
        <p:nvSpPr>
          <p:cNvPr id="51203" name="Content Placeholder 2"/>
          <p:cNvSpPr>
            <a:spLocks noGrp="1"/>
          </p:cNvSpPr>
          <p:nvPr>
            <p:ph sz="quarter" idx="1"/>
          </p:nvPr>
        </p:nvSpPr>
        <p:spPr>
          <a:xfrm>
            <a:off x="381000" y="1817076"/>
            <a:ext cx="8610600" cy="4355123"/>
          </a:xfrm>
        </p:spPr>
        <p:txBody>
          <a:bodyPr/>
          <a:lstStyle/>
          <a:p>
            <a:r>
              <a:rPr lang="en-US" dirty="0">
                <a:latin typeface="Arial" charset="0"/>
                <a:ea typeface="MS PGothic" charset="0"/>
              </a:rPr>
              <a:t>Language Diversity</a:t>
            </a:r>
          </a:p>
          <a:p>
            <a:pPr lvl="1"/>
            <a:r>
              <a:rPr lang="en-US" dirty="0">
                <a:latin typeface="Arial" charset="0"/>
                <a:ea typeface="MS PGothic" charset="0"/>
              </a:rPr>
              <a:t>Difficulties can arise at the boundary between two languages.</a:t>
            </a:r>
          </a:p>
          <a:p>
            <a:pPr lvl="2"/>
            <a:r>
              <a:rPr lang="en-US" dirty="0">
                <a:latin typeface="Arial" charset="0"/>
                <a:ea typeface="MS PGothic" charset="0"/>
              </a:rPr>
              <a:t>Varying degrees of difficulties</a:t>
            </a:r>
          </a:p>
          <a:p>
            <a:pPr lvl="3"/>
            <a:r>
              <a:rPr lang="en-US" dirty="0">
                <a:latin typeface="Arial" charset="0"/>
                <a:ea typeface="MS PGothic" charset="0"/>
              </a:rPr>
              <a:t>Belgium</a:t>
            </a:r>
          </a:p>
          <a:p>
            <a:pPr lvl="4"/>
            <a:r>
              <a:rPr lang="en-US" dirty="0">
                <a:latin typeface="Arial" charset="0"/>
                <a:ea typeface="MS PGothic" charset="0"/>
              </a:rPr>
              <a:t>Southern Belgians (Walloons) speak French.</a:t>
            </a:r>
          </a:p>
          <a:p>
            <a:pPr lvl="4"/>
            <a:r>
              <a:rPr lang="en-US" dirty="0">
                <a:latin typeface="Arial" charset="0"/>
                <a:ea typeface="MS PGothic" charset="0"/>
              </a:rPr>
              <a:t>Northern Belgians (Flemings) speak Flemish.</a:t>
            </a:r>
          </a:p>
          <a:p>
            <a:pPr lvl="4"/>
            <a:r>
              <a:rPr lang="en-US" dirty="0">
                <a:latin typeface="Arial" charset="0"/>
                <a:ea typeface="MS PGothic" charset="0"/>
              </a:rPr>
              <a:t>Pressure from Flemish speakers led to the division of Belgium into two independent regions with each controlling their own cultural affairs, public health, road construction, and urban development.</a:t>
            </a:r>
          </a:p>
          <a:p>
            <a:pPr lvl="3"/>
            <a:r>
              <a:rPr lang="en-US" dirty="0">
                <a:latin typeface="Arial" charset="0"/>
                <a:ea typeface="MS PGothic" charset="0"/>
              </a:rPr>
              <a:t>Switzerland</a:t>
            </a:r>
          </a:p>
          <a:p>
            <a:pPr lvl="4"/>
            <a:r>
              <a:rPr lang="en-US" dirty="0">
                <a:latin typeface="Arial" charset="0"/>
                <a:ea typeface="MS PGothic" charset="0"/>
              </a:rPr>
              <a:t>Cont’d on next slide.</a:t>
            </a:r>
          </a:p>
          <a:p>
            <a:pPr lvl="1"/>
            <a:endParaRPr lang="en-US" dirty="0">
              <a:latin typeface="Arial" charset="0"/>
              <a:ea typeface="MS PGothic" charset="0"/>
            </a:endParaRPr>
          </a:p>
          <a:p>
            <a:pPr lvl="1"/>
            <a:endParaRPr lang="en-US" dirty="0">
              <a:latin typeface="Arial" charset="0"/>
              <a:ea typeface="MS PGothic" charset="0"/>
            </a:endParaRPr>
          </a:p>
        </p:txBody>
      </p:sp>
    </p:spTree>
    <p:extLst>
      <p:ext uri="{BB962C8B-B14F-4D97-AF65-F5344CB8AC3E}">
        <p14:creationId xmlns:p14="http://schemas.microsoft.com/office/powerpoint/2010/main" val="229867372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integrafs1\NMS_Samples\65_Pearson\02. Deliverables\RUBENSTEIN_IRDVD_11e\Approved_JPEGs\copyright-removed-jpeg\Chapter05\B_JPEG_Images\Labeled_Images\TCL_11e_Figure_05_27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1074738"/>
            <a:ext cx="5083175" cy="52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81863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7846"/>
          </a:xfrm>
        </p:spPr>
        <p:txBody>
          <a:bodyPr>
            <a:normAutofit/>
          </a:bodyPr>
          <a:lstStyle/>
          <a:p>
            <a:pPr>
              <a:defRPr/>
            </a:pPr>
            <a:r>
              <a:rPr lang="en-US" dirty="0" smtClean="0">
                <a:ea typeface="+mj-ea"/>
              </a:rPr>
              <a:t>Why Do People Preserve Local Languages?</a:t>
            </a:r>
            <a:endParaRPr lang="en-US" dirty="0">
              <a:ea typeface="+mj-ea"/>
            </a:endParaRPr>
          </a:p>
        </p:txBody>
      </p:sp>
      <p:sp>
        <p:nvSpPr>
          <p:cNvPr id="3" name="Content Placeholder 2"/>
          <p:cNvSpPr>
            <a:spLocks noGrp="1"/>
          </p:cNvSpPr>
          <p:nvPr>
            <p:ph sz="quarter" idx="1"/>
          </p:nvPr>
        </p:nvSpPr>
        <p:spPr>
          <a:xfrm>
            <a:off x="381000" y="1738922"/>
            <a:ext cx="8610600" cy="4509477"/>
          </a:xfrm>
        </p:spPr>
        <p:txBody>
          <a:bodyPr/>
          <a:lstStyle/>
          <a:p>
            <a:r>
              <a:rPr lang="en-US" dirty="0">
                <a:latin typeface="Arial" charset="0"/>
                <a:ea typeface="MS PGothic" charset="0"/>
              </a:rPr>
              <a:t>Language Diversity</a:t>
            </a:r>
          </a:p>
          <a:p>
            <a:pPr lvl="1"/>
            <a:r>
              <a:rPr lang="en-US" dirty="0">
                <a:latin typeface="Arial" charset="0"/>
                <a:ea typeface="MS PGothic" charset="0"/>
              </a:rPr>
              <a:t>Difficulties can arise at the boundary between two languages.</a:t>
            </a:r>
          </a:p>
          <a:p>
            <a:pPr lvl="2"/>
            <a:r>
              <a:rPr lang="en-US" dirty="0">
                <a:latin typeface="Arial" charset="0"/>
                <a:ea typeface="MS PGothic" charset="0"/>
              </a:rPr>
              <a:t>Varying degrees of difficulties</a:t>
            </a:r>
          </a:p>
          <a:p>
            <a:pPr lvl="3"/>
            <a:r>
              <a:rPr lang="en-US" dirty="0">
                <a:latin typeface="Arial" charset="0"/>
                <a:ea typeface="MS PGothic" charset="0"/>
              </a:rPr>
              <a:t>Switzerland</a:t>
            </a:r>
          </a:p>
          <a:p>
            <a:pPr lvl="4"/>
            <a:r>
              <a:rPr lang="en-US" dirty="0">
                <a:latin typeface="Arial" charset="0"/>
                <a:ea typeface="MS PGothic" charset="0"/>
              </a:rPr>
              <a:t>Peacefully exists with multiple languages.</a:t>
            </a:r>
          </a:p>
          <a:p>
            <a:pPr lvl="4"/>
            <a:r>
              <a:rPr lang="en-US" dirty="0">
                <a:latin typeface="Arial" charset="0"/>
                <a:ea typeface="MS PGothic" charset="0"/>
              </a:rPr>
              <a:t>Switzerland attributes success to decentralized government, in which local authorities hold most of the power, and decisions are frequently made on a local level by voter referenda. </a:t>
            </a:r>
          </a:p>
          <a:p>
            <a:pPr lvl="4"/>
            <a:r>
              <a:rPr lang="en-US" dirty="0">
                <a:latin typeface="Arial" charset="0"/>
                <a:ea typeface="MS PGothic" charset="0"/>
              </a:rPr>
              <a:t>Four official languages—German (65%), French (18%), Italian (10%), and Romansh (1%)</a:t>
            </a:r>
          </a:p>
          <a:p>
            <a:pPr lvl="1"/>
            <a:endParaRPr lang="en-US" dirty="0">
              <a:latin typeface="Arial" charset="0"/>
              <a:ea typeface="MS PGothic" charset="0"/>
            </a:endParaRPr>
          </a:p>
          <a:p>
            <a:pPr lvl="1"/>
            <a:endParaRPr lang="en-US" dirty="0">
              <a:latin typeface="Arial" charset="0"/>
              <a:ea typeface="MS PGothic" charset="0"/>
            </a:endParaRPr>
          </a:p>
        </p:txBody>
      </p:sp>
    </p:spTree>
    <p:extLst>
      <p:ext uri="{BB962C8B-B14F-4D97-AF65-F5344CB8AC3E}">
        <p14:creationId xmlns:p14="http://schemas.microsoft.com/office/powerpoint/2010/main" val="2689278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integrafs1\NMS_Samples\65_Pearson\02. Deliverables\RUBENSTEIN_IRDVD_11e\Approved_JPEGs\copyright-removed-jpeg\Chapter05\B_JPEG_Images\Labeled_Images\TCL_11e_Figure_05_29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90600"/>
            <a:ext cx="4191000"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91428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9231"/>
          </a:xfrm>
        </p:spPr>
        <p:txBody>
          <a:bodyPr>
            <a:normAutofit/>
          </a:bodyPr>
          <a:lstStyle/>
          <a:p>
            <a:pPr>
              <a:defRPr/>
            </a:pPr>
            <a:r>
              <a:rPr lang="en-US" dirty="0" smtClean="0">
                <a:ea typeface="+mj-ea"/>
              </a:rPr>
              <a:t>Why Do People Preserve Local Languages?</a:t>
            </a:r>
            <a:endParaRPr lang="en-US" dirty="0">
              <a:ea typeface="+mj-ea"/>
            </a:endParaRPr>
          </a:p>
        </p:txBody>
      </p:sp>
      <p:sp>
        <p:nvSpPr>
          <p:cNvPr id="3" name="Content Placeholder 2"/>
          <p:cNvSpPr>
            <a:spLocks noGrp="1"/>
          </p:cNvSpPr>
          <p:nvPr>
            <p:ph sz="quarter" idx="1"/>
          </p:nvPr>
        </p:nvSpPr>
        <p:spPr>
          <a:xfrm>
            <a:off x="381000" y="1641230"/>
            <a:ext cx="8610600" cy="4988169"/>
          </a:xfrm>
        </p:spPr>
        <p:txBody>
          <a:bodyPr/>
          <a:lstStyle/>
          <a:p>
            <a:pPr>
              <a:defRPr/>
            </a:pPr>
            <a:r>
              <a:rPr lang="en-US" sz="3000" dirty="0" smtClean="0">
                <a:ea typeface="+mn-ea"/>
                <a:cs typeface="ＭＳ Ｐゴシック" charset="0"/>
              </a:rPr>
              <a:t>Isolated Languages</a:t>
            </a:r>
          </a:p>
          <a:p>
            <a:pPr lvl="1">
              <a:defRPr/>
            </a:pPr>
            <a:r>
              <a:rPr lang="en-US" sz="2700" dirty="0" smtClean="0">
                <a:ea typeface="+mn-ea"/>
              </a:rPr>
              <a:t>An </a:t>
            </a:r>
            <a:r>
              <a:rPr lang="en-US" sz="2700" i="1" dirty="0" smtClean="0">
                <a:ea typeface="+mn-ea"/>
              </a:rPr>
              <a:t>isolated language</a:t>
            </a:r>
            <a:r>
              <a:rPr lang="en-US" sz="2700" dirty="0" smtClean="0">
                <a:ea typeface="+mn-ea"/>
              </a:rPr>
              <a:t> is one unrelated to any other and therefore not attached to any language family.</a:t>
            </a:r>
          </a:p>
          <a:p>
            <a:pPr lvl="2">
              <a:defRPr/>
            </a:pPr>
            <a:r>
              <a:rPr lang="en-US" dirty="0" smtClean="0">
                <a:ea typeface="+mn-ea"/>
              </a:rPr>
              <a:t>Arise from lack of interaction with speakers of other languages.</a:t>
            </a:r>
          </a:p>
          <a:p>
            <a:pPr lvl="2">
              <a:defRPr/>
            </a:pPr>
            <a:r>
              <a:rPr lang="en-US" dirty="0" smtClean="0">
                <a:ea typeface="+mn-ea"/>
              </a:rPr>
              <a:t>Ex. Basque in Europe</a:t>
            </a:r>
          </a:p>
          <a:p>
            <a:pPr lvl="3">
              <a:defRPr/>
            </a:pPr>
            <a:r>
              <a:rPr lang="en-US" sz="1800" dirty="0" smtClean="0">
                <a:ea typeface="+mn-ea"/>
              </a:rPr>
              <a:t>Only language currently spoken that survives since the period before the arrival of Indo-European speakers.</a:t>
            </a:r>
          </a:p>
          <a:p>
            <a:pPr lvl="3">
              <a:defRPr/>
            </a:pPr>
            <a:r>
              <a:rPr lang="en-US" sz="1800" dirty="0" smtClean="0">
                <a:ea typeface="+mn-ea"/>
              </a:rPr>
              <a:t>First language of 666,000 people in the Pyrenees Mountains of northern Spain and southwestern France.</a:t>
            </a:r>
          </a:p>
          <a:p>
            <a:pPr lvl="4">
              <a:defRPr/>
            </a:pPr>
            <a:r>
              <a:rPr lang="en-US" sz="1800" dirty="0" smtClean="0">
                <a:ea typeface="+mn-ea"/>
              </a:rPr>
              <a:t>Mountain chain serving as a natural barrier to diffusion helped them preserve their language.</a:t>
            </a:r>
          </a:p>
          <a:p>
            <a:pPr lvl="2">
              <a:defRPr/>
            </a:pPr>
            <a:r>
              <a:rPr lang="en-US" dirty="0" smtClean="0">
                <a:ea typeface="+mn-ea"/>
              </a:rPr>
              <a:t>Ex. Icelandic</a:t>
            </a:r>
          </a:p>
          <a:p>
            <a:pPr lvl="3">
              <a:defRPr/>
            </a:pPr>
            <a:r>
              <a:rPr lang="en-US" sz="1800" dirty="0" smtClean="0">
                <a:ea typeface="+mn-ea"/>
              </a:rPr>
              <a:t>Language has changed less than any other Germanic language.</a:t>
            </a:r>
          </a:p>
          <a:p>
            <a:pPr lvl="3">
              <a:defRPr/>
            </a:pPr>
            <a:endParaRPr lang="en-US" dirty="0" smtClean="0">
              <a:ea typeface="+mn-ea"/>
            </a:endParaRPr>
          </a:p>
          <a:p>
            <a:pPr lvl="1">
              <a:defRPr/>
            </a:pPr>
            <a:endParaRPr lang="en-US" dirty="0" smtClean="0">
              <a:ea typeface="+mn-ea"/>
            </a:endParaRPr>
          </a:p>
          <a:p>
            <a:pPr lvl="1">
              <a:defRPr/>
            </a:pPr>
            <a:endParaRPr lang="en-US" dirty="0">
              <a:ea typeface="+mn-ea"/>
            </a:endParaRPr>
          </a:p>
        </p:txBody>
      </p:sp>
    </p:spTree>
    <p:extLst>
      <p:ext uri="{BB962C8B-B14F-4D97-AF65-F5344CB8AC3E}">
        <p14:creationId xmlns:p14="http://schemas.microsoft.com/office/powerpoint/2010/main" val="116110622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0154"/>
          </a:xfrm>
        </p:spPr>
        <p:txBody>
          <a:bodyPr>
            <a:normAutofit/>
          </a:bodyPr>
          <a:lstStyle/>
          <a:p>
            <a:pPr>
              <a:defRPr/>
            </a:pPr>
            <a:r>
              <a:rPr lang="en-US" dirty="0" smtClean="0">
                <a:ea typeface="+mj-ea"/>
              </a:rPr>
              <a:t>Why Do People Preserve Local Languages?</a:t>
            </a:r>
            <a:endParaRPr lang="en-US" dirty="0">
              <a:ea typeface="+mj-ea"/>
            </a:endParaRPr>
          </a:p>
        </p:txBody>
      </p:sp>
      <p:sp>
        <p:nvSpPr>
          <p:cNvPr id="3" name="Content Placeholder 2"/>
          <p:cNvSpPr>
            <a:spLocks noGrp="1"/>
          </p:cNvSpPr>
          <p:nvPr>
            <p:ph sz="quarter" idx="1"/>
          </p:nvPr>
        </p:nvSpPr>
        <p:spPr>
          <a:xfrm>
            <a:off x="381000" y="1621692"/>
            <a:ext cx="8610600" cy="4702908"/>
          </a:xfrm>
        </p:spPr>
        <p:txBody>
          <a:bodyPr/>
          <a:lstStyle/>
          <a:p>
            <a:pPr>
              <a:defRPr/>
            </a:pPr>
            <a:r>
              <a:rPr lang="en-US" dirty="0" smtClean="0">
                <a:ea typeface="+mn-ea"/>
                <a:cs typeface="ＭＳ Ｐゴシック" charset="0"/>
              </a:rPr>
              <a:t>Extinct and Revived Languages</a:t>
            </a:r>
          </a:p>
          <a:p>
            <a:pPr lvl="1">
              <a:defRPr/>
            </a:pPr>
            <a:r>
              <a:rPr lang="en-US" dirty="0" smtClean="0">
                <a:ea typeface="+mn-ea"/>
              </a:rPr>
              <a:t>An </a:t>
            </a:r>
            <a:r>
              <a:rPr lang="en-US" i="1" dirty="0" smtClean="0">
                <a:ea typeface="+mn-ea"/>
              </a:rPr>
              <a:t>extinct language </a:t>
            </a:r>
            <a:r>
              <a:rPr lang="en-US" dirty="0" smtClean="0">
                <a:ea typeface="+mn-ea"/>
              </a:rPr>
              <a:t>is one that is no longer spoken or read in daily activities by anyone in the world.</a:t>
            </a:r>
          </a:p>
          <a:p>
            <a:pPr lvl="2">
              <a:defRPr/>
            </a:pPr>
            <a:r>
              <a:rPr lang="en-US" dirty="0" smtClean="0">
                <a:ea typeface="+mn-ea"/>
              </a:rPr>
              <a:t>Presently, 473 languages nearly extinct</a:t>
            </a:r>
          </a:p>
          <a:p>
            <a:pPr lvl="3">
              <a:defRPr/>
            </a:pPr>
            <a:r>
              <a:rPr lang="en-US" dirty="0" smtClean="0">
                <a:ea typeface="+mn-ea"/>
              </a:rPr>
              <a:t>46 in Africa</a:t>
            </a:r>
          </a:p>
          <a:p>
            <a:pPr lvl="3">
              <a:defRPr/>
            </a:pPr>
            <a:r>
              <a:rPr lang="en-US" dirty="0" smtClean="0">
                <a:ea typeface="+mn-ea"/>
              </a:rPr>
              <a:t>182 in Americas</a:t>
            </a:r>
          </a:p>
          <a:p>
            <a:pPr lvl="3">
              <a:defRPr/>
            </a:pPr>
            <a:r>
              <a:rPr lang="en-US" dirty="0" smtClean="0">
                <a:ea typeface="+mn-ea"/>
              </a:rPr>
              <a:t>84 in Asia</a:t>
            </a:r>
          </a:p>
          <a:p>
            <a:pPr lvl="3">
              <a:defRPr/>
            </a:pPr>
            <a:r>
              <a:rPr lang="en-US" dirty="0" smtClean="0">
                <a:ea typeface="+mn-ea"/>
              </a:rPr>
              <a:t>9 in Europe</a:t>
            </a:r>
          </a:p>
          <a:p>
            <a:pPr lvl="3">
              <a:defRPr/>
            </a:pPr>
            <a:r>
              <a:rPr lang="en-US" dirty="0" smtClean="0">
                <a:ea typeface="+mn-ea"/>
              </a:rPr>
              <a:t>152 in Pacific </a:t>
            </a:r>
          </a:p>
          <a:p>
            <a:pPr lvl="2">
              <a:defRPr/>
            </a:pPr>
            <a:r>
              <a:rPr lang="en-US" dirty="0" smtClean="0">
                <a:ea typeface="+mn-ea"/>
              </a:rPr>
              <a:t>Ex. Native Americans</a:t>
            </a:r>
          </a:p>
          <a:p>
            <a:pPr lvl="3">
              <a:defRPr/>
            </a:pPr>
            <a:r>
              <a:rPr lang="en-US" dirty="0" smtClean="0">
                <a:ea typeface="+mn-ea"/>
              </a:rPr>
              <a:t>74 languages extinct in the </a:t>
            </a:r>
            <a:r>
              <a:rPr lang="en-US" dirty="0"/>
              <a:t>United States</a:t>
            </a:r>
            <a:r>
              <a:rPr lang="en-US" dirty="0" smtClean="0">
                <a:ea typeface="+mn-ea"/>
              </a:rPr>
              <a:t> that were once spoken by Native Americans. </a:t>
            </a:r>
          </a:p>
          <a:p>
            <a:pPr lvl="3">
              <a:defRPr/>
            </a:pPr>
            <a:endParaRPr lang="en-US" dirty="0" smtClean="0">
              <a:ea typeface="+mn-ea"/>
            </a:endParaRPr>
          </a:p>
          <a:p>
            <a:pPr lvl="1">
              <a:defRPr/>
            </a:pPr>
            <a:endParaRPr lang="en-US" dirty="0" smtClean="0">
              <a:ea typeface="+mn-ea"/>
            </a:endParaRPr>
          </a:p>
          <a:p>
            <a:pPr lvl="1">
              <a:defRPr/>
            </a:pPr>
            <a:endParaRPr lang="en-US" dirty="0">
              <a:ea typeface="+mn-ea"/>
            </a:endParaRPr>
          </a:p>
        </p:txBody>
      </p:sp>
    </p:spTree>
    <p:extLst>
      <p:ext uri="{BB962C8B-B14F-4D97-AF65-F5344CB8AC3E}">
        <p14:creationId xmlns:p14="http://schemas.microsoft.com/office/powerpoint/2010/main" val="340620548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20615"/>
          </a:xfrm>
        </p:spPr>
        <p:txBody>
          <a:bodyPr>
            <a:normAutofit/>
          </a:bodyPr>
          <a:lstStyle/>
          <a:p>
            <a:pPr>
              <a:defRPr/>
            </a:pPr>
            <a:r>
              <a:rPr lang="en-US" dirty="0" smtClean="0">
                <a:ea typeface="+mj-ea"/>
              </a:rPr>
              <a:t>Why Do People Preserve Local Languages?</a:t>
            </a:r>
            <a:endParaRPr lang="en-US" dirty="0">
              <a:ea typeface="+mj-ea"/>
            </a:endParaRPr>
          </a:p>
        </p:txBody>
      </p:sp>
      <p:sp>
        <p:nvSpPr>
          <p:cNvPr id="3" name="Content Placeholder 2"/>
          <p:cNvSpPr>
            <a:spLocks noGrp="1"/>
          </p:cNvSpPr>
          <p:nvPr>
            <p:ph sz="quarter" idx="1"/>
          </p:nvPr>
        </p:nvSpPr>
        <p:spPr>
          <a:xfrm>
            <a:off x="381000" y="1524000"/>
            <a:ext cx="8458200" cy="5105400"/>
          </a:xfrm>
        </p:spPr>
        <p:txBody>
          <a:bodyPr/>
          <a:lstStyle/>
          <a:p>
            <a:pPr>
              <a:defRPr/>
            </a:pPr>
            <a:r>
              <a:rPr lang="en-US" dirty="0" smtClean="0">
                <a:ea typeface="+mn-ea"/>
                <a:cs typeface="ＭＳ Ｐゴシック" charset="0"/>
              </a:rPr>
              <a:t>Preserving Endangered Languages: Celtic</a:t>
            </a:r>
          </a:p>
          <a:p>
            <a:pPr lvl="1">
              <a:defRPr/>
            </a:pPr>
            <a:r>
              <a:rPr lang="en-US" dirty="0" smtClean="0">
                <a:ea typeface="+mn-ea"/>
              </a:rPr>
              <a:t>Linguists expect hundreds of languages will become extinct during the </a:t>
            </a:r>
            <a:r>
              <a:rPr lang="en-US" dirty="0"/>
              <a:t>twenty-first</a:t>
            </a:r>
            <a:r>
              <a:rPr lang="en-US" dirty="0" smtClean="0">
                <a:ea typeface="+mn-ea"/>
              </a:rPr>
              <a:t> century.</a:t>
            </a:r>
          </a:p>
          <a:p>
            <a:pPr lvl="2">
              <a:defRPr/>
            </a:pPr>
            <a:r>
              <a:rPr lang="en-US" dirty="0" smtClean="0">
                <a:ea typeface="+mn-ea"/>
              </a:rPr>
              <a:t>Only about 300 languages are said to be safe from extinction.</a:t>
            </a:r>
          </a:p>
          <a:p>
            <a:pPr lvl="1">
              <a:defRPr/>
            </a:pPr>
            <a:r>
              <a:rPr lang="en-US" dirty="0" smtClean="0">
                <a:ea typeface="+mn-ea"/>
              </a:rPr>
              <a:t>Celtic Language</a:t>
            </a:r>
          </a:p>
          <a:p>
            <a:pPr lvl="2">
              <a:defRPr/>
            </a:pPr>
            <a:r>
              <a:rPr lang="en-US" dirty="0" smtClean="0">
                <a:ea typeface="+mn-ea"/>
              </a:rPr>
              <a:t>Significant to English speakers because of its primacy in the British Isles.</a:t>
            </a:r>
          </a:p>
          <a:p>
            <a:pPr lvl="2">
              <a:defRPr/>
            </a:pPr>
            <a:r>
              <a:rPr lang="en-US" dirty="0" smtClean="0">
                <a:ea typeface="+mn-ea"/>
              </a:rPr>
              <a:t>Survives only in remote parts of Scotland, Wales, and Ireland, and on the Brittany peninsula of France.</a:t>
            </a:r>
          </a:p>
          <a:p>
            <a:pPr lvl="2">
              <a:defRPr/>
            </a:pPr>
            <a:r>
              <a:rPr lang="en-US" dirty="0" smtClean="0">
                <a:ea typeface="+mn-ea"/>
              </a:rPr>
              <a:t>Celtic speakers must work hard to preserve their language in face of diffusion by others who have greater political and economic strength.</a:t>
            </a:r>
          </a:p>
          <a:p>
            <a:pPr lvl="3">
              <a:defRPr/>
            </a:pPr>
            <a:endParaRPr lang="en-US" dirty="0" smtClean="0">
              <a:ea typeface="+mn-ea"/>
            </a:endParaRPr>
          </a:p>
          <a:p>
            <a:pPr lvl="1">
              <a:defRPr/>
            </a:pPr>
            <a:endParaRPr lang="en-US" dirty="0" smtClean="0">
              <a:ea typeface="+mn-ea"/>
            </a:endParaRPr>
          </a:p>
          <a:p>
            <a:pPr lvl="1">
              <a:defRPr/>
            </a:pPr>
            <a:endParaRPr lang="en-US" dirty="0">
              <a:ea typeface="+mn-ea"/>
            </a:endParaRPr>
          </a:p>
        </p:txBody>
      </p:sp>
    </p:spTree>
    <p:extLst>
      <p:ext uri="{BB962C8B-B14F-4D97-AF65-F5344CB8AC3E}">
        <p14:creationId xmlns:p14="http://schemas.microsoft.com/office/powerpoint/2010/main" val="27109269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3"/>
            <a:ext cx="9144000" cy="1005375"/>
          </a:xfrm>
        </p:spPr>
        <p:txBody>
          <a:bodyPr>
            <a:normAutofit/>
          </a:bodyPr>
          <a:lstStyle/>
          <a:p>
            <a:pPr>
              <a:defRPr/>
            </a:pPr>
            <a:r>
              <a:rPr lang="en-US" dirty="0" smtClean="0">
                <a:ea typeface="+mj-ea"/>
              </a:rPr>
              <a:t>Where Are Languages Distributed?</a:t>
            </a:r>
            <a:endParaRPr lang="en-US" dirty="0">
              <a:ea typeface="+mj-ea"/>
            </a:endParaRPr>
          </a:p>
        </p:txBody>
      </p:sp>
      <p:sp>
        <p:nvSpPr>
          <p:cNvPr id="21507" name="Content Placeholder 2"/>
          <p:cNvSpPr>
            <a:spLocks noGrp="1"/>
          </p:cNvSpPr>
          <p:nvPr>
            <p:ph sz="quarter" idx="1"/>
          </p:nvPr>
        </p:nvSpPr>
        <p:spPr>
          <a:xfrm>
            <a:off x="365125" y="1836614"/>
            <a:ext cx="8229600" cy="4260973"/>
          </a:xfrm>
        </p:spPr>
        <p:txBody>
          <a:bodyPr/>
          <a:lstStyle/>
          <a:p>
            <a:r>
              <a:rPr lang="en-US" dirty="0">
                <a:latin typeface="Arial" charset="0"/>
                <a:ea typeface="MS PGothic" charset="0"/>
              </a:rPr>
              <a:t>Classification of Languages</a:t>
            </a:r>
          </a:p>
          <a:p>
            <a:pPr lvl="1"/>
            <a:r>
              <a:rPr lang="en-US" dirty="0">
                <a:latin typeface="Arial" charset="0"/>
                <a:ea typeface="MS PGothic" charset="0"/>
              </a:rPr>
              <a:t>2/3 of the world’s population speak a language that belongs to the Indo-European or Sino-Tibetan language family.</a:t>
            </a:r>
          </a:p>
          <a:p>
            <a:pPr lvl="1"/>
            <a:r>
              <a:rPr lang="en-US" dirty="0">
                <a:latin typeface="Arial" charset="0"/>
                <a:ea typeface="MS PGothic" charset="0"/>
              </a:rPr>
              <a:t>2 to 6 percent of the world’s population speak a language that fits into one of seven other language families.</a:t>
            </a:r>
          </a:p>
          <a:p>
            <a:pPr lvl="1"/>
            <a:r>
              <a:rPr lang="en-US" dirty="0">
                <a:latin typeface="Arial" charset="0"/>
                <a:ea typeface="MS PGothic" charset="0"/>
              </a:rPr>
              <a:t>Remainder of population speaks a language belonging to one of 100 smaller families. </a:t>
            </a:r>
          </a:p>
        </p:txBody>
      </p:sp>
    </p:spTree>
    <p:extLst>
      <p:ext uri="{BB962C8B-B14F-4D97-AF65-F5344CB8AC3E}">
        <p14:creationId xmlns:p14="http://schemas.microsoft.com/office/powerpoint/2010/main" val="225095781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7846"/>
          </a:xfrm>
        </p:spPr>
        <p:txBody>
          <a:bodyPr>
            <a:normAutofit/>
          </a:bodyPr>
          <a:lstStyle/>
          <a:p>
            <a:pPr>
              <a:defRPr/>
            </a:pPr>
            <a:r>
              <a:rPr lang="en-US" dirty="0" smtClean="0">
                <a:ea typeface="+mj-ea"/>
              </a:rPr>
              <a:t>Why Do People Preserve Local Languages?</a:t>
            </a:r>
            <a:endParaRPr lang="en-US" dirty="0">
              <a:ea typeface="+mj-ea"/>
            </a:endParaRPr>
          </a:p>
        </p:txBody>
      </p:sp>
      <p:sp>
        <p:nvSpPr>
          <p:cNvPr id="58371" name="Content Placeholder 2"/>
          <p:cNvSpPr>
            <a:spLocks noGrp="1"/>
          </p:cNvSpPr>
          <p:nvPr>
            <p:ph sz="quarter" idx="1"/>
          </p:nvPr>
        </p:nvSpPr>
        <p:spPr>
          <a:xfrm>
            <a:off x="381000" y="1563077"/>
            <a:ext cx="8610600" cy="5066322"/>
          </a:xfrm>
        </p:spPr>
        <p:txBody>
          <a:bodyPr/>
          <a:lstStyle/>
          <a:p>
            <a:r>
              <a:rPr lang="en-US" dirty="0">
                <a:latin typeface="Arial" charset="0"/>
                <a:ea typeface="MS PGothic" charset="0"/>
              </a:rPr>
              <a:t>Global Dominance of English</a:t>
            </a:r>
          </a:p>
          <a:p>
            <a:pPr lvl="1"/>
            <a:r>
              <a:rPr lang="en-US" dirty="0">
                <a:latin typeface="Arial" charset="0"/>
                <a:ea typeface="MS PGothic" charset="0"/>
              </a:rPr>
              <a:t>A </a:t>
            </a:r>
            <a:r>
              <a:rPr lang="en-US" i="1" dirty="0">
                <a:latin typeface="Arial" charset="0"/>
                <a:ea typeface="MS PGothic" charset="0"/>
              </a:rPr>
              <a:t>lingua franca</a:t>
            </a:r>
            <a:r>
              <a:rPr lang="en-US" dirty="0">
                <a:latin typeface="Arial" charset="0"/>
                <a:ea typeface="MS PGothic" charset="0"/>
              </a:rPr>
              <a:t> is a language of international communication.</a:t>
            </a:r>
          </a:p>
          <a:p>
            <a:pPr lvl="2"/>
            <a:r>
              <a:rPr lang="en-US" dirty="0">
                <a:latin typeface="Arial" charset="0"/>
                <a:ea typeface="MS PGothic" charset="0"/>
              </a:rPr>
              <a:t>Ex. English</a:t>
            </a:r>
          </a:p>
          <a:p>
            <a:pPr lvl="3"/>
            <a:r>
              <a:rPr lang="en-US" dirty="0">
                <a:latin typeface="Arial" charset="0"/>
                <a:ea typeface="MS PGothic" charset="0"/>
              </a:rPr>
              <a:t>First language of 328 million people</a:t>
            </a:r>
          </a:p>
          <a:p>
            <a:pPr lvl="3"/>
            <a:r>
              <a:rPr lang="en-US" dirty="0">
                <a:latin typeface="Arial" charset="0"/>
                <a:ea typeface="MS PGothic" charset="0"/>
              </a:rPr>
              <a:t>Spoken fluently by another ½ to 1 billion people.</a:t>
            </a:r>
          </a:p>
          <a:p>
            <a:pPr lvl="3"/>
            <a:r>
              <a:rPr lang="en-US" dirty="0">
                <a:latin typeface="Arial" charset="0"/>
                <a:ea typeface="MS PGothic" charset="0"/>
              </a:rPr>
              <a:t>Official language in 57 countries</a:t>
            </a:r>
          </a:p>
          <a:p>
            <a:pPr lvl="3"/>
            <a:r>
              <a:rPr lang="en-US" dirty="0">
                <a:latin typeface="Arial" charset="0"/>
                <a:ea typeface="MS PGothic" charset="0"/>
              </a:rPr>
              <a:t>People in smaller countries learn English to participate more fully in the global economy and culture.</a:t>
            </a:r>
          </a:p>
          <a:p>
            <a:pPr lvl="2"/>
            <a:r>
              <a:rPr lang="en-US" dirty="0">
                <a:latin typeface="Arial" charset="0"/>
                <a:ea typeface="MS PGothic" charset="0"/>
              </a:rPr>
              <a:t>Other Examples</a:t>
            </a:r>
          </a:p>
          <a:p>
            <a:pPr lvl="3"/>
            <a:r>
              <a:rPr lang="en-US" dirty="0">
                <a:latin typeface="Arial" charset="0"/>
                <a:ea typeface="MS PGothic" charset="0"/>
              </a:rPr>
              <a:t>Swahili in East Africa</a:t>
            </a:r>
          </a:p>
          <a:p>
            <a:pPr lvl="3"/>
            <a:r>
              <a:rPr lang="en-US" dirty="0">
                <a:latin typeface="Arial" charset="0"/>
                <a:ea typeface="MS PGothic" charset="0"/>
              </a:rPr>
              <a:t>Hindi in South Asia</a:t>
            </a:r>
          </a:p>
          <a:p>
            <a:pPr lvl="3"/>
            <a:r>
              <a:rPr lang="en-US" dirty="0">
                <a:latin typeface="Arial" charset="0"/>
                <a:ea typeface="MS PGothic" charset="0"/>
              </a:rPr>
              <a:t>Indonesian in Southeast Asia</a:t>
            </a:r>
          </a:p>
          <a:p>
            <a:pPr lvl="3"/>
            <a:r>
              <a:rPr lang="en-US" dirty="0">
                <a:latin typeface="Arial" charset="0"/>
                <a:ea typeface="MS PGothic" charset="0"/>
              </a:rPr>
              <a:t>Russian in former Soviet Union.</a:t>
            </a:r>
          </a:p>
          <a:p>
            <a:pPr lvl="3"/>
            <a:endParaRPr lang="en-US" dirty="0">
              <a:latin typeface="Arial" charset="0"/>
              <a:ea typeface="MS PGothic" charset="0"/>
            </a:endParaRPr>
          </a:p>
          <a:p>
            <a:pPr lvl="1"/>
            <a:endParaRPr lang="en-US" dirty="0">
              <a:latin typeface="Arial" charset="0"/>
              <a:ea typeface="MS PGothic" charset="0"/>
            </a:endParaRPr>
          </a:p>
          <a:p>
            <a:pPr lvl="1"/>
            <a:endParaRPr lang="en-US" dirty="0">
              <a:latin typeface="Arial" charset="0"/>
              <a:ea typeface="MS PGothic" charset="0"/>
            </a:endParaRPr>
          </a:p>
        </p:txBody>
      </p:sp>
    </p:spTree>
    <p:extLst>
      <p:ext uri="{BB962C8B-B14F-4D97-AF65-F5344CB8AC3E}">
        <p14:creationId xmlns:p14="http://schemas.microsoft.com/office/powerpoint/2010/main" val="30149018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79231"/>
          </a:xfrm>
        </p:spPr>
        <p:txBody>
          <a:bodyPr>
            <a:normAutofit/>
          </a:bodyPr>
          <a:lstStyle/>
          <a:p>
            <a:pPr>
              <a:defRPr/>
            </a:pPr>
            <a:r>
              <a:rPr lang="en-US" dirty="0" smtClean="0">
                <a:ea typeface="+mj-ea"/>
              </a:rPr>
              <a:t>Why Do People Preserve Local Languages?</a:t>
            </a:r>
            <a:endParaRPr lang="en-US" dirty="0">
              <a:ea typeface="+mj-ea"/>
            </a:endParaRPr>
          </a:p>
        </p:txBody>
      </p:sp>
      <p:sp>
        <p:nvSpPr>
          <p:cNvPr id="3" name="Content Placeholder 2"/>
          <p:cNvSpPr>
            <a:spLocks noGrp="1"/>
          </p:cNvSpPr>
          <p:nvPr>
            <p:ph sz="quarter" idx="1"/>
          </p:nvPr>
        </p:nvSpPr>
        <p:spPr>
          <a:xfrm>
            <a:off x="381000" y="1582614"/>
            <a:ext cx="8610600" cy="3790463"/>
          </a:xfrm>
        </p:spPr>
        <p:txBody>
          <a:bodyPr/>
          <a:lstStyle/>
          <a:p>
            <a:pPr>
              <a:defRPr/>
            </a:pPr>
            <a:r>
              <a:rPr lang="en-US" dirty="0" smtClean="0">
                <a:ea typeface="+mn-ea"/>
                <a:cs typeface="ＭＳ Ｐゴシック" charset="0"/>
              </a:rPr>
              <a:t>Global Dominance of English</a:t>
            </a:r>
          </a:p>
          <a:p>
            <a:pPr lvl="1">
              <a:defRPr/>
            </a:pPr>
            <a:r>
              <a:rPr lang="en-US" dirty="0" smtClean="0">
                <a:ea typeface="+mn-ea"/>
              </a:rPr>
              <a:t>English on the Internet </a:t>
            </a:r>
          </a:p>
          <a:p>
            <a:pPr lvl="2">
              <a:defRPr/>
            </a:pPr>
            <a:r>
              <a:rPr lang="en-US" dirty="0" smtClean="0">
                <a:ea typeface="+mn-ea"/>
              </a:rPr>
              <a:t>Majority of content on Internet is in English.</a:t>
            </a:r>
          </a:p>
          <a:p>
            <a:pPr lvl="3">
              <a:defRPr/>
            </a:pPr>
            <a:r>
              <a:rPr lang="en-US" dirty="0" smtClean="0">
                <a:ea typeface="+mn-ea"/>
              </a:rPr>
              <a:t>Dominance of content in English is waning.</a:t>
            </a:r>
          </a:p>
          <a:p>
            <a:pPr lvl="4">
              <a:defRPr/>
            </a:pPr>
            <a:r>
              <a:rPr lang="en-US" dirty="0" smtClean="0">
                <a:ea typeface="+mn-ea"/>
              </a:rPr>
              <a:t>Percentage of English-language online users declined from </a:t>
            </a:r>
            <a:r>
              <a:rPr lang="en-US" dirty="0"/>
              <a:t>46 percent</a:t>
            </a:r>
            <a:r>
              <a:rPr lang="en-US" dirty="0" smtClean="0">
                <a:ea typeface="+mn-ea"/>
              </a:rPr>
              <a:t> in 2000 to </a:t>
            </a:r>
            <a:r>
              <a:rPr lang="en-US" dirty="0"/>
              <a:t>27 percent</a:t>
            </a:r>
            <a:r>
              <a:rPr lang="en-US" dirty="0" smtClean="0">
                <a:ea typeface="+mn-ea"/>
              </a:rPr>
              <a:t> in 2010.</a:t>
            </a:r>
          </a:p>
          <a:p>
            <a:pPr lvl="3">
              <a:defRPr/>
            </a:pPr>
            <a:r>
              <a:rPr lang="en-US" dirty="0" smtClean="0">
                <a:ea typeface="+mn-ea"/>
              </a:rPr>
              <a:t>Mandarin will likely replace English as the most-frequently used online language before 2020.</a:t>
            </a:r>
          </a:p>
        </p:txBody>
      </p:sp>
    </p:spTree>
    <p:extLst>
      <p:ext uri="{BB962C8B-B14F-4D97-AF65-F5344CB8AC3E}">
        <p14:creationId xmlns:p14="http://schemas.microsoft.com/office/powerpoint/2010/main" val="160983217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integrafs1\NMS_Samples\65_Pearson\02. Deliverables\RUBENSTEIN_IRDVD_11e\Approved_JPEGs\copyright-removed-jpeg\Chapter05\B_JPEG_Images\Labeled_Images\TCL_11e_Figure_05_50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1331913"/>
            <a:ext cx="774700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63542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7846"/>
          </a:xfrm>
        </p:spPr>
        <p:txBody>
          <a:bodyPr>
            <a:normAutofit/>
          </a:bodyPr>
          <a:lstStyle/>
          <a:p>
            <a:pPr>
              <a:defRPr/>
            </a:pPr>
            <a:r>
              <a:rPr lang="en-US" dirty="0" smtClean="0">
                <a:ea typeface="+mj-ea"/>
              </a:rPr>
              <a:t>Why Do People Preserve Local Languages?</a:t>
            </a:r>
            <a:endParaRPr lang="en-US" dirty="0">
              <a:ea typeface="+mj-ea"/>
            </a:endParaRPr>
          </a:p>
        </p:txBody>
      </p:sp>
      <p:sp>
        <p:nvSpPr>
          <p:cNvPr id="61443" name="Content Placeholder 2"/>
          <p:cNvSpPr>
            <a:spLocks noGrp="1"/>
          </p:cNvSpPr>
          <p:nvPr>
            <p:ph sz="quarter" idx="1"/>
          </p:nvPr>
        </p:nvSpPr>
        <p:spPr>
          <a:xfrm>
            <a:off x="381000" y="1719384"/>
            <a:ext cx="8382000" cy="4884615"/>
          </a:xfrm>
        </p:spPr>
        <p:txBody>
          <a:bodyPr>
            <a:normAutofit/>
          </a:bodyPr>
          <a:lstStyle/>
          <a:p>
            <a:r>
              <a:rPr lang="en-US" dirty="0">
                <a:latin typeface="Arial" charset="0"/>
                <a:ea typeface="MS PGothic" charset="0"/>
              </a:rPr>
              <a:t>Global Dominance of English</a:t>
            </a:r>
          </a:p>
          <a:p>
            <a:pPr lvl="1"/>
            <a:r>
              <a:rPr lang="en-US" dirty="0">
                <a:latin typeface="Arial" charset="0"/>
                <a:ea typeface="MS PGothic" charset="0"/>
              </a:rPr>
              <a:t>Expansion Diffusion of English</a:t>
            </a:r>
          </a:p>
          <a:p>
            <a:pPr lvl="2"/>
            <a:r>
              <a:rPr lang="en-US" dirty="0">
                <a:latin typeface="Arial" charset="0"/>
                <a:ea typeface="MS PGothic" charset="0"/>
              </a:rPr>
              <a:t>Recent growth in the use of English is an example of expansion diffusion—the spread of a trait through the snowballing effect of an idea.</a:t>
            </a:r>
          </a:p>
          <a:p>
            <a:pPr lvl="2"/>
            <a:r>
              <a:rPr lang="en-US" dirty="0">
                <a:latin typeface="Arial" charset="0"/>
                <a:ea typeface="MS PGothic" charset="0"/>
              </a:rPr>
              <a:t>Expansion has occurred in two ways with English.</a:t>
            </a:r>
          </a:p>
          <a:p>
            <a:pPr marL="1828800" lvl="3" indent="-457200">
              <a:buFontTx/>
              <a:buAutoNum type="arabicPeriod"/>
            </a:pPr>
            <a:r>
              <a:rPr lang="en-US" dirty="0">
                <a:latin typeface="Arial" charset="0"/>
                <a:ea typeface="MS PGothic" charset="0"/>
              </a:rPr>
              <a:t>English is changing through diffusion of new vocabulary, spelling, and pronunciation.</a:t>
            </a:r>
          </a:p>
          <a:p>
            <a:pPr marL="1828800" lvl="3" indent="-457200">
              <a:buFontTx/>
              <a:buAutoNum type="arabicPeriod"/>
            </a:pPr>
            <a:r>
              <a:rPr lang="en-US" dirty="0">
                <a:latin typeface="Arial" charset="0"/>
                <a:ea typeface="MS PGothic" charset="0"/>
              </a:rPr>
              <a:t>English words are fusing with other languages. </a:t>
            </a:r>
          </a:p>
          <a:p>
            <a:pPr lvl="4"/>
            <a:r>
              <a:rPr lang="en-US" dirty="0">
                <a:latin typeface="Arial" charset="0"/>
                <a:ea typeface="MS PGothic" charset="0"/>
              </a:rPr>
              <a:t>Ex. Words, such as cowboy, hamburger, jeans, and </a:t>
            </a:r>
            <a:br>
              <a:rPr lang="en-US" dirty="0">
                <a:latin typeface="Arial" charset="0"/>
                <a:ea typeface="MS PGothic" charset="0"/>
              </a:rPr>
            </a:br>
            <a:r>
              <a:rPr lang="en-US" dirty="0">
                <a:latin typeface="Arial" charset="0"/>
                <a:ea typeface="MS PGothic" charset="0"/>
              </a:rPr>
              <a:t>T-shirt were allowed to diffuse into French.</a:t>
            </a:r>
          </a:p>
          <a:p>
            <a:pPr lvl="4"/>
            <a:r>
              <a:rPr lang="en-US" dirty="0">
                <a:latin typeface="Arial" charset="0"/>
                <a:ea typeface="MS PGothic" charset="0"/>
              </a:rPr>
              <a:t>Ex. English words have spurred the creation of English-like words to replace traditional Spanish words, such as </a:t>
            </a:r>
            <a:r>
              <a:rPr lang="en-US" i="1" dirty="0" err="1">
                <a:latin typeface="Arial" charset="0"/>
                <a:ea typeface="MS PGothic" charset="0"/>
              </a:rPr>
              <a:t>parquin</a:t>
            </a:r>
            <a:r>
              <a:rPr lang="en-US" dirty="0">
                <a:latin typeface="Arial" charset="0"/>
                <a:ea typeface="MS PGothic" charset="0"/>
              </a:rPr>
              <a:t> (Spanglish) for </a:t>
            </a:r>
            <a:r>
              <a:rPr lang="en-US" i="1" dirty="0" err="1">
                <a:latin typeface="Arial" charset="0"/>
                <a:ea typeface="MS PGothic" charset="0"/>
              </a:rPr>
              <a:t>estacionamiento</a:t>
            </a:r>
            <a:r>
              <a:rPr lang="en-US" i="1" dirty="0">
                <a:latin typeface="Arial" charset="0"/>
                <a:ea typeface="MS PGothic" charset="0"/>
              </a:rPr>
              <a:t> </a:t>
            </a:r>
            <a:r>
              <a:rPr lang="en-US" dirty="0">
                <a:latin typeface="Arial" charset="0"/>
                <a:ea typeface="MS PGothic" charset="0"/>
              </a:rPr>
              <a:t>(Spanish) </a:t>
            </a:r>
          </a:p>
          <a:p>
            <a:pPr lvl="2"/>
            <a:endParaRPr lang="en-US" dirty="0">
              <a:latin typeface="Arial" charset="0"/>
              <a:ea typeface="MS PGothic" charset="0"/>
            </a:endParaRPr>
          </a:p>
          <a:p>
            <a:pPr lvl="1"/>
            <a:endParaRPr lang="en-US" dirty="0">
              <a:latin typeface="Arial" charset="0"/>
              <a:ea typeface="MS PGothic" charset="0"/>
            </a:endParaRPr>
          </a:p>
          <a:p>
            <a:pPr lvl="1"/>
            <a:endParaRPr lang="en-US" dirty="0">
              <a:latin typeface="Arial" charset="0"/>
              <a:ea typeface="MS PGothic" charset="0"/>
            </a:endParaRPr>
          </a:p>
        </p:txBody>
      </p:sp>
    </p:spTree>
    <p:extLst>
      <p:ext uri="{BB962C8B-B14F-4D97-AF65-F5344CB8AC3E}">
        <p14:creationId xmlns:p14="http://schemas.microsoft.com/office/powerpoint/2010/main" val="311532262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integrafs1\NMS_Samples\65_Pearson\02. Deliverables\RUBENSTEIN_IRDVD_11e\Approved_JPEGs\copyright-removed-jpeg\Chapter05\B_JPEG_Images\Labeled_Images\TCL_11e_Figure_05_46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438" y="1081088"/>
            <a:ext cx="3546475"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48384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98769"/>
          </a:xfrm>
        </p:spPr>
        <p:txBody>
          <a:bodyPr>
            <a:normAutofit/>
          </a:bodyPr>
          <a:lstStyle/>
          <a:p>
            <a:pPr>
              <a:defRPr/>
            </a:pPr>
            <a:r>
              <a:rPr lang="en-US" dirty="0" smtClean="0">
                <a:ea typeface="+mj-ea"/>
              </a:rPr>
              <a:t>Why Do People Preserve Local Languages?</a:t>
            </a:r>
            <a:endParaRPr lang="en-US" dirty="0">
              <a:ea typeface="+mj-ea"/>
            </a:endParaRPr>
          </a:p>
        </p:txBody>
      </p:sp>
      <p:sp>
        <p:nvSpPr>
          <p:cNvPr id="3" name="Content Placeholder 2"/>
          <p:cNvSpPr>
            <a:spLocks noGrp="1"/>
          </p:cNvSpPr>
          <p:nvPr>
            <p:ph sz="quarter" idx="1"/>
          </p:nvPr>
        </p:nvSpPr>
        <p:spPr>
          <a:xfrm>
            <a:off x="381000" y="1641230"/>
            <a:ext cx="8610600" cy="5064369"/>
          </a:xfrm>
        </p:spPr>
        <p:txBody>
          <a:bodyPr/>
          <a:lstStyle/>
          <a:p>
            <a:pPr>
              <a:defRPr/>
            </a:pPr>
            <a:r>
              <a:rPr lang="en-US" sz="3000" dirty="0" smtClean="0">
                <a:ea typeface="+mn-ea"/>
                <a:cs typeface="ＭＳ Ｐゴシック" charset="0"/>
              </a:rPr>
              <a:t>Spanish and French in the United States and Canada</a:t>
            </a:r>
          </a:p>
          <a:p>
            <a:pPr lvl="1">
              <a:defRPr/>
            </a:pPr>
            <a:r>
              <a:rPr lang="en-US" dirty="0" smtClean="0">
                <a:ea typeface="+mn-ea"/>
              </a:rPr>
              <a:t>Spanish</a:t>
            </a:r>
          </a:p>
          <a:p>
            <a:pPr lvl="2">
              <a:defRPr/>
            </a:pPr>
            <a:r>
              <a:rPr lang="en-US" dirty="0" smtClean="0">
                <a:ea typeface="+mn-ea"/>
              </a:rPr>
              <a:t>Increasingly important language in recent years in </a:t>
            </a:r>
            <a:r>
              <a:rPr lang="en-US" dirty="0"/>
              <a:t>United States</a:t>
            </a:r>
            <a:r>
              <a:rPr lang="en-US" dirty="0" smtClean="0">
                <a:ea typeface="+mn-ea"/>
              </a:rPr>
              <a:t> because of large-scale immigration from Latin America.</a:t>
            </a:r>
          </a:p>
          <a:p>
            <a:pPr lvl="3">
              <a:defRPr/>
            </a:pPr>
            <a:r>
              <a:rPr lang="en-US" dirty="0" smtClean="0">
                <a:ea typeface="+mn-ea"/>
              </a:rPr>
              <a:t>Some communities now issue public notices, government documents, and advertisements in Spanish.</a:t>
            </a:r>
          </a:p>
          <a:p>
            <a:pPr lvl="3">
              <a:defRPr/>
            </a:pPr>
            <a:r>
              <a:rPr lang="en-US" dirty="0" smtClean="0">
                <a:ea typeface="+mn-ea"/>
              </a:rPr>
              <a:t>Radio stations and </a:t>
            </a:r>
            <a:r>
              <a:rPr lang="en-US" dirty="0"/>
              <a:t>TV</a:t>
            </a:r>
            <a:r>
              <a:rPr lang="en-US" dirty="0" smtClean="0">
                <a:ea typeface="+mn-ea"/>
              </a:rPr>
              <a:t> now broadcast in Spanish in places where most of the 35 million Spanish speakers live.</a:t>
            </a:r>
          </a:p>
          <a:p>
            <a:pPr lvl="2">
              <a:defRPr/>
            </a:pPr>
            <a:r>
              <a:rPr lang="en-US" dirty="0" smtClean="0">
                <a:ea typeface="+mn-ea"/>
              </a:rPr>
              <a:t>In reaction, 30 states and number of localities have laws making English the official language.</a:t>
            </a:r>
          </a:p>
          <a:p>
            <a:pPr lvl="3">
              <a:defRPr/>
            </a:pPr>
            <a:r>
              <a:rPr lang="en-US" dirty="0" smtClean="0">
                <a:ea typeface="+mn-ea"/>
              </a:rPr>
              <a:t>Some courts have judged these laws to be unconstitutional restrictions on free speech.</a:t>
            </a:r>
          </a:p>
          <a:p>
            <a:pPr lvl="2">
              <a:defRPr/>
            </a:pPr>
            <a:endParaRPr lang="en-US" dirty="0" smtClean="0">
              <a:ea typeface="+mn-ea"/>
            </a:endParaRPr>
          </a:p>
          <a:p>
            <a:pPr lvl="1">
              <a:defRPr/>
            </a:pPr>
            <a:endParaRPr lang="en-US" dirty="0" smtClean="0">
              <a:ea typeface="+mn-ea"/>
            </a:endParaRPr>
          </a:p>
          <a:p>
            <a:pPr lvl="1">
              <a:defRPr/>
            </a:pPr>
            <a:endParaRPr lang="en-US" dirty="0">
              <a:ea typeface="+mn-ea"/>
            </a:endParaRPr>
          </a:p>
        </p:txBody>
      </p:sp>
    </p:spTree>
    <p:extLst>
      <p:ext uri="{BB962C8B-B14F-4D97-AF65-F5344CB8AC3E}">
        <p14:creationId xmlns:p14="http://schemas.microsoft.com/office/powerpoint/2010/main" val="330860416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integrafs1\NMS_Samples\65_Pearson\02. Deliverables\RUBENSTEIN_IRDVD_11e\Approved_JPEGs\copyright-removed-jpeg\Chapter05\B_JPEG_Images\Labeled_Images\TCL_11e_Figure_05_48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650" y="1020763"/>
            <a:ext cx="6856413" cy="538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6773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79231"/>
          </a:xfrm>
        </p:spPr>
        <p:txBody>
          <a:bodyPr>
            <a:normAutofit/>
          </a:bodyPr>
          <a:lstStyle/>
          <a:p>
            <a:pPr>
              <a:defRPr/>
            </a:pPr>
            <a:r>
              <a:rPr lang="en-US" dirty="0" smtClean="0">
                <a:ea typeface="+mj-ea"/>
              </a:rPr>
              <a:t>Why Do People Preserve Local Languages?</a:t>
            </a:r>
            <a:endParaRPr lang="en-US" dirty="0">
              <a:ea typeface="+mj-ea"/>
            </a:endParaRPr>
          </a:p>
        </p:txBody>
      </p:sp>
      <p:sp>
        <p:nvSpPr>
          <p:cNvPr id="65539" name="Content Placeholder 2"/>
          <p:cNvSpPr>
            <a:spLocks noGrp="1"/>
          </p:cNvSpPr>
          <p:nvPr>
            <p:ph sz="quarter" idx="1"/>
          </p:nvPr>
        </p:nvSpPr>
        <p:spPr>
          <a:xfrm>
            <a:off x="381000" y="1817076"/>
            <a:ext cx="8458200" cy="4888523"/>
          </a:xfrm>
        </p:spPr>
        <p:txBody>
          <a:bodyPr/>
          <a:lstStyle/>
          <a:p>
            <a:r>
              <a:rPr lang="en-US" dirty="0">
                <a:latin typeface="Arial" charset="0"/>
                <a:ea typeface="MS PGothic" charset="0"/>
              </a:rPr>
              <a:t>Spanish and French in the United States and Canada</a:t>
            </a:r>
          </a:p>
          <a:p>
            <a:pPr lvl="1"/>
            <a:r>
              <a:rPr lang="en-US" dirty="0">
                <a:latin typeface="Arial" charset="0"/>
                <a:ea typeface="MS PGothic" charset="0"/>
              </a:rPr>
              <a:t>French</a:t>
            </a:r>
          </a:p>
          <a:p>
            <a:pPr lvl="2"/>
            <a:r>
              <a:rPr lang="en-US" dirty="0">
                <a:latin typeface="Arial" charset="0"/>
                <a:ea typeface="MS PGothic" charset="0"/>
              </a:rPr>
              <a:t>Québec government has made the use of French mandatory in many daily activities.</a:t>
            </a:r>
          </a:p>
          <a:p>
            <a:pPr lvl="2"/>
            <a:r>
              <a:rPr lang="en-US" dirty="0">
                <a:latin typeface="Arial" charset="0"/>
                <a:ea typeface="MS PGothic" charset="0"/>
              </a:rPr>
              <a:t>Québec faces challenges integrating a large number of immigrants from Europe, Asia, and Latin America who don’t speak French.</a:t>
            </a:r>
          </a:p>
          <a:p>
            <a:pPr lvl="3"/>
            <a:r>
              <a:rPr lang="en-US" dirty="0">
                <a:latin typeface="Arial" charset="0"/>
                <a:ea typeface="MS PGothic" charset="0"/>
              </a:rPr>
              <a:t>Immigrants prefer to use English as the lingua franca because of its greater global usage.</a:t>
            </a:r>
          </a:p>
          <a:p>
            <a:pPr lvl="2"/>
            <a:endParaRPr lang="en-US" dirty="0">
              <a:latin typeface="Arial" charset="0"/>
              <a:ea typeface="MS PGothic" charset="0"/>
            </a:endParaRPr>
          </a:p>
          <a:p>
            <a:pPr lvl="2"/>
            <a:endParaRPr lang="en-US" dirty="0">
              <a:latin typeface="Arial" charset="0"/>
              <a:ea typeface="MS PGothic" charset="0"/>
            </a:endParaRPr>
          </a:p>
          <a:p>
            <a:pPr lvl="1"/>
            <a:endParaRPr lang="en-US" dirty="0">
              <a:latin typeface="Arial" charset="0"/>
              <a:ea typeface="MS PGothic" charset="0"/>
            </a:endParaRPr>
          </a:p>
          <a:p>
            <a:pPr lvl="1"/>
            <a:endParaRPr lang="en-US" dirty="0">
              <a:latin typeface="Arial" charset="0"/>
              <a:ea typeface="MS PGothic" charset="0"/>
            </a:endParaRPr>
          </a:p>
        </p:txBody>
      </p:sp>
    </p:spTree>
    <p:extLst>
      <p:ext uri="{BB962C8B-B14F-4D97-AF65-F5344CB8AC3E}">
        <p14:creationId xmlns:p14="http://schemas.microsoft.com/office/powerpoint/2010/main" val="26357244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74725"/>
            <a:ext cx="271145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19200"/>
            <a:ext cx="4113213"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62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3"/>
            <a:ext cx="9144000" cy="985837"/>
          </a:xfrm>
        </p:spPr>
        <p:txBody>
          <a:bodyPr>
            <a:normAutofit/>
          </a:bodyPr>
          <a:lstStyle/>
          <a:p>
            <a:pPr>
              <a:defRPr/>
            </a:pPr>
            <a:r>
              <a:rPr lang="en-US" dirty="0" smtClean="0">
                <a:ea typeface="+mj-ea"/>
              </a:rPr>
              <a:t>Where Are Languages Distributed?</a:t>
            </a:r>
            <a:endParaRPr lang="en-US" dirty="0">
              <a:ea typeface="+mj-ea"/>
            </a:endParaRPr>
          </a:p>
        </p:txBody>
      </p:sp>
      <p:sp>
        <p:nvSpPr>
          <p:cNvPr id="23555" name="Content Placeholder 2"/>
          <p:cNvSpPr>
            <a:spLocks noGrp="1"/>
          </p:cNvSpPr>
          <p:nvPr>
            <p:ph sz="quarter" idx="1"/>
          </p:nvPr>
        </p:nvSpPr>
        <p:spPr>
          <a:xfrm>
            <a:off x="365125" y="1719384"/>
            <a:ext cx="8229600" cy="4378203"/>
          </a:xfrm>
        </p:spPr>
        <p:txBody>
          <a:bodyPr/>
          <a:lstStyle/>
          <a:p>
            <a:r>
              <a:rPr lang="en-US" dirty="0">
                <a:latin typeface="Arial" charset="0"/>
                <a:ea typeface="MS PGothic" charset="0"/>
              </a:rPr>
              <a:t>Distribution of Language Families</a:t>
            </a:r>
          </a:p>
          <a:p>
            <a:pPr lvl="1"/>
            <a:r>
              <a:rPr lang="en-US" dirty="0">
                <a:latin typeface="Arial" charset="0"/>
                <a:ea typeface="MS PGothic" charset="0"/>
              </a:rPr>
              <a:t>The two largest language families are…</a:t>
            </a:r>
          </a:p>
          <a:p>
            <a:pPr marL="1371600" lvl="2" indent="-457200">
              <a:buFontTx/>
              <a:buAutoNum type="arabicPeriod"/>
            </a:pPr>
            <a:r>
              <a:rPr lang="en-US" dirty="0">
                <a:latin typeface="Arial" charset="0"/>
                <a:ea typeface="MS PGothic" charset="0"/>
              </a:rPr>
              <a:t>Indo-European</a:t>
            </a:r>
          </a:p>
          <a:p>
            <a:pPr lvl="3"/>
            <a:r>
              <a:rPr lang="en-US" dirty="0">
                <a:latin typeface="Arial" charset="0"/>
                <a:ea typeface="MS PGothic" charset="0"/>
              </a:rPr>
              <a:t>Predominate language family in Europe, South Asia, North America and Latin America.</a:t>
            </a:r>
          </a:p>
          <a:p>
            <a:pPr marL="1371600" lvl="2" indent="-457200">
              <a:buFontTx/>
              <a:buAutoNum type="arabicPeriod"/>
            </a:pPr>
            <a:r>
              <a:rPr lang="en-US" dirty="0">
                <a:latin typeface="Arial" charset="0"/>
                <a:ea typeface="MS PGothic" charset="0"/>
              </a:rPr>
              <a:t>Sino-Tibetan</a:t>
            </a:r>
          </a:p>
          <a:p>
            <a:pPr lvl="3"/>
            <a:r>
              <a:rPr lang="en-US" dirty="0">
                <a:latin typeface="Arial" charset="0"/>
                <a:ea typeface="MS PGothic" charset="0"/>
              </a:rPr>
              <a:t>Encompasses languages spoken in the People’s Republic of China and several smaller countries in Southeast Asia.</a:t>
            </a:r>
          </a:p>
          <a:p>
            <a:pPr lvl="4"/>
            <a:r>
              <a:rPr lang="en-US" dirty="0">
                <a:latin typeface="Arial" charset="0"/>
                <a:ea typeface="MS PGothic" charset="0"/>
              </a:rPr>
              <a:t>No single Chinese language</a:t>
            </a:r>
          </a:p>
          <a:p>
            <a:pPr lvl="4"/>
            <a:r>
              <a:rPr lang="en-US" dirty="0">
                <a:latin typeface="Arial" charset="0"/>
                <a:ea typeface="MS PGothic" charset="0"/>
              </a:rPr>
              <a:t>Mandarin is the most-used language in the world and the official language of both the People’s Republic of China and Taiwan.</a:t>
            </a:r>
          </a:p>
        </p:txBody>
      </p:sp>
    </p:spTree>
    <p:extLst>
      <p:ext uri="{BB962C8B-B14F-4D97-AF65-F5344CB8AC3E}">
        <p14:creationId xmlns:p14="http://schemas.microsoft.com/office/powerpoint/2010/main" val="5082252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0925" y="1639888"/>
            <a:ext cx="704215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30923" y="390769"/>
            <a:ext cx="5198731" cy="253916"/>
          </a:xfrm>
          <a:prstGeom prst="rect">
            <a:avLst/>
          </a:prstGeom>
          <a:noFill/>
        </p:spPr>
        <p:txBody>
          <a:bodyPr wrap="square" rtlCol="0">
            <a:spAutoFit/>
          </a:bodyPr>
          <a:lstStyle/>
          <a:p>
            <a:r>
              <a:rPr lang="en-US" sz="1050" dirty="0"/>
              <a:t>Where Are Languages Distributed?</a:t>
            </a:r>
            <a:endParaRPr lang="en-US" dirty="0"/>
          </a:p>
        </p:txBody>
      </p:sp>
    </p:spTree>
    <p:extLst>
      <p:ext uri="{BB962C8B-B14F-4D97-AF65-F5344CB8AC3E}">
        <p14:creationId xmlns:p14="http://schemas.microsoft.com/office/powerpoint/2010/main" val="27594647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3"/>
            <a:ext cx="9144000" cy="927222"/>
          </a:xfrm>
        </p:spPr>
        <p:txBody>
          <a:bodyPr>
            <a:normAutofit/>
          </a:bodyPr>
          <a:lstStyle/>
          <a:p>
            <a:pPr>
              <a:defRPr/>
            </a:pPr>
            <a:r>
              <a:rPr lang="en-US" dirty="0" smtClean="0">
                <a:ea typeface="+mj-ea"/>
              </a:rPr>
              <a:t>Where Are Languages Distributed?</a:t>
            </a:r>
            <a:endParaRPr lang="en-US" dirty="0">
              <a:ea typeface="+mj-ea"/>
            </a:endParaRPr>
          </a:p>
        </p:txBody>
      </p:sp>
      <p:sp>
        <p:nvSpPr>
          <p:cNvPr id="3" name="Content Placeholder 2"/>
          <p:cNvSpPr>
            <a:spLocks noGrp="1"/>
          </p:cNvSpPr>
          <p:nvPr>
            <p:ph sz="quarter" idx="1"/>
          </p:nvPr>
        </p:nvSpPr>
        <p:spPr>
          <a:xfrm>
            <a:off x="365125" y="1836614"/>
            <a:ext cx="8229600" cy="4260973"/>
          </a:xfrm>
        </p:spPr>
        <p:txBody>
          <a:bodyPr/>
          <a:lstStyle/>
          <a:p>
            <a:pPr>
              <a:defRPr/>
            </a:pPr>
            <a:r>
              <a:rPr lang="en-US" dirty="0" smtClean="0">
                <a:ea typeface="+mn-ea"/>
                <a:cs typeface="ＭＳ Ｐゴシック" charset="0"/>
              </a:rPr>
              <a:t>Other Asian Language Families</a:t>
            </a:r>
          </a:p>
          <a:p>
            <a:pPr lvl="1">
              <a:defRPr/>
            </a:pPr>
            <a:r>
              <a:rPr lang="en-US" dirty="0" smtClean="0">
                <a:ea typeface="+mn-ea"/>
              </a:rPr>
              <a:t>Several other language families spoken by large numbers of people in East and Southeast Asia.</a:t>
            </a:r>
          </a:p>
          <a:p>
            <a:pPr lvl="2">
              <a:defRPr/>
            </a:pPr>
            <a:r>
              <a:rPr lang="en-US" dirty="0" smtClean="0">
                <a:ea typeface="+mn-ea"/>
              </a:rPr>
              <a:t>Isolation on islands and peninsulas contributed to overall independent development.</a:t>
            </a:r>
          </a:p>
          <a:p>
            <a:pPr lvl="3">
              <a:defRPr/>
            </a:pPr>
            <a:r>
              <a:rPr lang="en-US" dirty="0" smtClean="0">
                <a:ea typeface="+mn-ea"/>
              </a:rPr>
              <a:t>Austronesian</a:t>
            </a:r>
          </a:p>
          <a:p>
            <a:pPr lvl="3">
              <a:defRPr/>
            </a:pPr>
            <a:r>
              <a:rPr lang="en-US" dirty="0" smtClean="0">
                <a:ea typeface="+mn-ea"/>
              </a:rPr>
              <a:t>Austro-Asiatic</a:t>
            </a:r>
          </a:p>
          <a:p>
            <a:pPr lvl="3">
              <a:defRPr/>
            </a:pPr>
            <a:r>
              <a:rPr lang="en-US" dirty="0" smtClean="0">
                <a:ea typeface="+mn-ea"/>
              </a:rPr>
              <a:t>Tai Kadai</a:t>
            </a:r>
          </a:p>
          <a:p>
            <a:pPr lvl="3">
              <a:defRPr/>
            </a:pPr>
            <a:r>
              <a:rPr lang="en-US" dirty="0" smtClean="0">
                <a:ea typeface="+mn-ea"/>
              </a:rPr>
              <a:t>Japanese</a:t>
            </a:r>
          </a:p>
          <a:p>
            <a:pPr lvl="3">
              <a:defRPr/>
            </a:pPr>
            <a:r>
              <a:rPr lang="en-US" dirty="0" smtClean="0">
                <a:ea typeface="+mn-ea"/>
              </a:rPr>
              <a:t>Korean</a:t>
            </a:r>
          </a:p>
          <a:p>
            <a:pPr lvl="1">
              <a:defRPr/>
            </a:pPr>
            <a:endParaRPr lang="en-US" dirty="0" smtClean="0">
              <a:ea typeface="+mn-ea"/>
            </a:endParaRPr>
          </a:p>
          <a:p>
            <a:pPr lvl="1">
              <a:defRPr/>
            </a:pPr>
            <a:endParaRPr lang="en-US" dirty="0">
              <a:ea typeface="+mn-ea"/>
            </a:endParaRPr>
          </a:p>
        </p:txBody>
      </p:sp>
    </p:spTree>
    <p:extLst>
      <p:ext uri="{BB962C8B-B14F-4D97-AF65-F5344CB8AC3E}">
        <p14:creationId xmlns:p14="http://schemas.microsoft.com/office/powerpoint/2010/main" val="21630997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3"/>
            <a:ext cx="9144000" cy="927222"/>
          </a:xfrm>
        </p:spPr>
        <p:txBody>
          <a:bodyPr>
            <a:normAutofit/>
          </a:bodyPr>
          <a:lstStyle/>
          <a:p>
            <a:pPr>
              <a:defRPr/>
            </a:pPr>
            <a:r>
              <a:rPr lang="en-US" dirty="0" smtClean="0">
                <a:ea typeface="+mj-ea"/>
              </a:rPr>
              <a:t>Where Are Languages Distributed?</a:t>
            </a:r>
            <a:endParaRPr lang="en-US" dirty="0">
              <a:ea typeface="+mj-ea"/>
            </a:endParaRPr>
          </a:p>
        </p:txBody>
      </p:sp>
      <p:sp>
        <p:nvSpPr>
          <p:cNvPr id="26627" name="Content Placeholder 2"/>
          <p:cNvSpPr>
            <a:spLocks noGrp="1"/>
          </p:cNvSpPr>
          <p:nvPr>
            <p:ph sz="quarter" idx="1"/>
          </p:nvPr>
        </p:nvSpPr>
        <p:spPr>
          <a:xfrm>
            <a:off x="365125" y="1602154"/>
            <a:ext cx="8229600" cy="4798646"/>
          </a:xfrm>
        </p:spPr>
        <p:txBody>
          <a:bodyPr>
            <a:normAutofit lnSpcReduction="10000"/>
          </a:bodyPr>
          <a:lstStyle/>
          <a:p>
            <a:r>
              <a:rPr lang="en-US" dirty="0">
                <a:latin typeface="Arial" charset="0"/>
                <a:ea typeface="MS PGothic" charset="0"/>
              </a:rPr>
              <a:t>Languages of Southwest Asia and North Africa and Central Asia</a:t>
            </a:r>
          </a:p>
          <a:p>
            <a:pPr lvl="1"/>
            <a:r>
              <a:rPr lang="en-US" dirty="0">
                <a:latin typeface="Arial" charset="0"/>
                <a:ea typeface="MS PGothic" charset="0"/>
              </a:rPr>
              <a:t>Two largest language families are… </a:t>
            </a:r>
          </a:p>
          <a:p>
            <a:pPr marL="1371600" lvl="2" indent="-514350">
              <a:buFontTx/>
              <a:buAutoNum type="arabicPeriod"/>
            </a:pPr>
            <a:r>
              <a:rPr lang="en-US" dirty="0">
                <a:latin typeface="Arial" charset="0"/>
                <a:ea typeface="MS PGothic" charset="0"/>
              </a:rPr>
              <a:t>Afro-Asiatic</a:t>
            </a:r>
          </a:p>
          <a:p>
            <a:pPr marL="1828800" lvl="3" indent="-514350"/>
            <a:r>
              <a:rPr lang="en-US" dirty="0">
                <a:latin typeface="Arial" charset="0"/>
                <a:ea typeface="MS PGothic" charset="0"/>
              </a:rPr>
              <a:t>Arabic is major language.</a:t>
            </a:r>
          </a:p>
          <a:p>
            <a:pPr marL="2286000" lvl="4" indent="-514350"/>
            <a:r>
              <a:rPr lang="en-US" dirty="0">
                <a:latin typeface="Arial" charset="0"/>
                <a:ea typeface="MS PGothic" charset="0"/>
              </a:rPr>
              <a:t>Official language in 24 countries of S.W. Asia and North Africa</a:t>
            </a:r>
          </a:p>
          <a:p>
            <a:pPr marL="2286000" lvl="4" indent="-514350"/>
            <a:r>
              <a:rPr lang="en-US" dirty="0">
                <a:latin typeface="Arial" charset="0"/>
                <a:ea typeface="MS PGothic" charset="0"/>
              </a:rPr>
              <a:t>One of the six official languages in U.N. </a:t>
            </a:r>
          </a:p>
          <a:p>
            <a:pPr marL="1371600" lvl="2" indent="-514350">
              <a:buFontTx/>
              <a:buAutoNum type="arabicPeriod"/>
            </a:pPr>
            <a:r>
              <a:rPr lang="en-US" dirty="0">
                <a:latin typeface="Arial" charset="0"/>
                <a:ea typeface="MS PGothic" charset="0"/>
              </a:rPr>
              <a:t>Altaic</a:t>
            </a:r>
          </a:p>
          <a:p>
            <a:pPr marL="1828800" lvl="3" indent="-514350"/>
            <a:r>
              <a:rPr lang="en-US" dirty="0">
                <a:latin typeface="Arial" charset="0"/>
                <a:ea typeface="MS PGothic" charset="0"/>
              </a:rPr>
              <a:t>Altaic language with most speakers is Turkish.</a:t>
            </a:r>
          </a:p>
          <a:p>
            <a:pPr marL="1828800" lvl="3" indent="-514350"/>
            <a:r>
              <a:rPr lang="en-US" dirty="0">
                <a:latin typeface="Arial" charset="0"/>
                <a:ea typeface="MS PGothic" charset="0"/>
              </a:rPr>
              <a:t>Altaic language became official language of several countries that gained independence when Soviet Union broke up—e.g., Azerbaijan, Kazakhstan, and Turkmenistan.</a:t>
            </a:r>
          </a:p>
          <a:p>
            <a:pPr lvl="1"/>
            <a:endParaRPr lang="en-US" dirty="0">
              <a:latin typeface="Arial" charset="0"/>
              <a:ea typeface="MS PGothic" charset="0"/>
            </a:endParaRPr>
          </a:p>
          <a:p>
            <a:pPr lvl="1"/>
            <a:endParaRPr lang="en-US" dirty="0">
              <a:latin typeface="Arial" charset="0"/>
              <a:ea typeface="MS PGothic" charset="0"/>
            </a:endParaRPr>
          </a:p>
          <a:p>
            <a:pPr lvl="1"/>
            <a:endParaRPr lang="en-US" dirty="0">
              <a:latin typeface="Arial" charset="0"/>
              <a:ea typeface="MS PGothic" charset="0"/>
            </a:endParaRPr>
          </a:p>
        </p:txBody>
      </p:sp>
    </p:spTree>
    <p:extLst>
      <p:ext uri="{BB962C8B-B14F-4D97-AF65-F5344CB8AC3E}">
        <p14:creationId xmlns:p14="http://schemas.microsoft.com/office/powerpoint/2010/main" val="303583613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27</TotalTime>
  <Words>3214</Words>
  <Application>Microsoft Macintosh PowerPoint</Application>
  <PresentationFormat>On-screen Show (4:3)</PresentationFormat>
  <Paragraphs>351</Paragraphs>
  <Slides>47</Slides>
  <Notes>46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Civic</vt:lpstr>
      <vt:lpstr>Unit 3 Chapter 5</vt:lpstr>
      <vt:lpstr>Where Are Languages Distributed?</vt:lpstr>
      <vt:lpstr>Where Are Languages Distributed?</vt:lpstr>
      <vt:lpstr>Where Are Languages Distributed?</vt:lpstr>
      <vt:lpstr>PowerPoint Presentation</vt:lpstr>
      <vt:lpstr>Where Are Languages Distributed?</vt:lpstr>
      <vt:lpstr>PowerPoint Presentation</vt:lpstr>
      <vt:lpstr>Where Are Languages Distributed?</vt:lpstr>
      <vt:lpstr>Where Are Languages Distributed?</vt:lpstr>
      <vt:lpstr>Where Are Languages Distributed?</vt:lpstr>
      <vt:lpstr>PowerPoint Presentation</vt:lpstr>
      <vt:lpstr>Why Is English Related to Other Languages?</vt:lpstr>
      <vt:lpstr>PowerPoint Presentation</vt:lpstr>
      <vt:lpstr>PowerPoint Presentation</vt:lpstr>
      <vt:lpstr>Why Is English Related to Other Languages?</vt:lpstr>
      <vt:lpstr>Why Is English Related to Other Languages?</vt:lpstr>
      <vt:lpstr>PowerPoint Presentation</vt:lpstr>
      <vt:lpstr>Why Is English Related to Other Languages?</vt:lpstr>
      <vt:lpstr>PowerPoint Presentation</vt:lpstr>
      <vt:lpstr>Why Is English Related to Other Languages?</vt:lpstr>
      <vt:lpstr>Why Is English Related to Other Languages?</vt:lpstr>
      <vt:lpstr>PowerPoint Presentation</vt:lpstr>
      <vt:lpstr>PowerPoint Presentation</vt:lpstr>
      <vt:lpstr>Why Do IndWhvidual Languages Vary amonPlaces?</vt:lpstr>
      <vt:lpstr>Why Do Individual Languages Vary among Places?</vt:lpstr>
      <vt:lpstr>Why Do Individual Languages Vary among Places?</vt:lpstr>
      <vt:lpstr>PowerPoint Presentation</vt:lpstr>
      <vt:lpstr>PowerPoint Presentation</vt:lpstr>
      <vt:lpstr>PowerPoint Presentation</vt:lpstr>
      <vt:lpstr>Why Do Individual Languages Vary among Places?</vt:lpstr>
      <vt:lpstr>Why Do Individual Languages Vary among Places?</vt:lpstr>
      <vt:lpstr>Why Do Individual Languages Vary among Places?</vt:lpstr>
      <vt:lpstr>Why Do People Preserve Local Languages?</vt:lpstr>
      <vt:lpstr>PowerPoint Presentation</vt:lpstr>
      <vt:lpstr>Why Do People Preserve Local Languages?</vt:lpstr>
      <vt:lpstr>PowerPoint Presentation</vt:lpstr>
      <vt:lpstr>Why Do People Preserve Local Languages?</vt:lpstr>
      <vt:lpstr>Why Do People Preserve Local Languages?</vt:lpstr>
      <vt:lpstr>Why Do People Preserve Local Languages?</vt:lpstr>
      <vt:lpstr>Why Do People Preserve Local Languages?</vt:lpstr>
      <vt:lpstr>Why Do People Preserve Local Languages?</vt:lpstr>
      <vt:lpstr>PowerPoint Presentation</vt:lpstr>
      <vt:lpstr>Why Do People Preserve Local Languages?</vt:lpstr>
      <vt:lpstr>PowerPoint Presentation</vt:lpstr>
      <vt:lpstr>Why Do People Preserve Local Languages?</vt:lpstr>
      <vt:lpstr>PowerPoint Presentation</vt:lpstr>
      <vt:lpstr>Why Do People Preserve Local Languages?</vt:lpstr>
    </vt:vector>
  </TitlesOfParts>
  <Company>LEUSD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Chapter 5</dc:title>
  <dc:creator>Chris Jones</dc:creator>
  <cp:lastModifiedBy>Chris Jones</cp:lastModifiedBy>
  <cp:revision>6</cp:revision>
  <dcterms:created xsi:type="dcterms:W3CDTF">2015-10-20T20:20:53Z</dcterms:created>
  <dcterms:modified xsi:type="dcterms:W3CDTF">2015-10-20T20:51:01Z</dcterms:modified>
</cp:coreProperties>
</file>