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p:restoredTop sz="95091"/>
  </p:normalViewPr>
  <p:slideViewPr>
    <p:cSldViewPr snapToGrid="0" snapToObjects="1">
      <p:cViewPr varScale="1">
        <p:scale>
          <a:sx n="89" d="100"/>
          <a:sy n="89" d="100"/>
        </p:scale>
        <p:origin x="2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0B301-6DAB-6640-9C22-3B81873FADB8}" type="datetimeFigureOut">
              <a:rPr lang="en-US" smtClean="0"/>
              <a:t>10/29/15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D6B1D-75B5-494A-8CBE-BB5F305D342B}" type="slidenum">
              <a:rPr lang="en-US" smtClean="0"/>
              <a:t>‹#›</a:t>
            </a:fld>
            <a:endParaRPr lang="en-US"/>
          </a:p>
        </p:txBody>
      </p:sp>
    </p:spTree>
    <p:extLst>
      <p:ext uri="{BB962C8B-B14F-4D97-AF65-F5344CB8AC3E}">
        <p14:creationId xmlns:p14="http://schemas.microsoft.com/office/powerpoint/2010/main" val="70783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buFontTx/>
              <a:buChar char="•"/>
              <a:defRPr/>
            </a:pPr>
            <a:r>
              <a:rPr lang="en-US" smtClean="0">
                <a:latin typeface="Arial" pitchFamily="34" charset="0"/>
              </a:rPr>
              <a:t>16% of world</a:t>
            </a:r>
            <a:r>
              <a:rPr lang="en-US" altLang="en-US" smtClean="0">
                <a:latin typeface="Arial" pitchFamily="34" charset="0"/>
              </a:rPr>
              <a:t>’</a:t>
            </a:r>
            <a:r>
              <a:rPr lang="en-US" smtClean="0">
                <a:latin typeface="Arial" pitchFamily="34" charset="0"/>
              </a:rPr>
              <a:t>s population are </a:t>
            </a:r>
            <a:r>
              <a:rPr lang="en-US" i="1" smtClean="0">
                <a:latin typeface="Arial" pitchFamily="34" charset="0"/>
              </a:rPr>
              <a:t>atheists</a:t>
            </a:r>
            <a:r>
              <a:rPr lang="en-US" smtClean="0">
                <a:latin typeface="Arial" pitchFamily="34" charset="0"/>
              </a:rPr>
              <a:t> or </a:t>
            </a:r>
            <a:r>
              <a:rPr lang="en-US" i="1" smtClean="0">
                <a:latin typeface="Arial" pitchFamily="34" charset="0"/>
              </a:rPr>
              <a:t>agnostics</a:t>
            </a:r>
            <a:r>
              <a:rPr lang="en-US" smtClean="0">
                <a:latin typeface="Arial" pitchFamily="34" charset="0"/>
              </a:rPr>
              <a:t>. </a:t>
            </a:r>
          </a:p>
          <a:p>
            <a:pPr marL="171450" lvl="1" indent="-171450">
              <a:buFontTx/>
              <a:buChar char="•"/>
              <a:defRPr/>
            </a:pPr>
            <a:r>
              <a:rPr lang="en-US" smtClean="0">
                <a:latin typeface="Arial" pitchFamily="34" charset="0"/>
              </a:rPr>
              <a:t>Atheism is the least that God does exist.</a:t>
            </a:r>
          </a:p>
          <a:p>
            <a:pPr marL="171450" lvl="1" indent="-171450">
              <a:buFontTx/>
              <a:buChar char="•"/>
              <a:defRPr/>
            </a:pPr>
            <a:r>
              <a:rPr lang="en-US" smtClean="0">
                <a:latin typeface="Arial" pitchFamily="34" charset="0"/>
              </a:rPr>
              <a:t>Agnosticism is belief that nothing can be known about whether God exists.</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23DC4EB1-FB1C-CB45-ACB4-2C1162620541}" type="slidenum">
              <a:rPr lang="en-US" altLang="en-US" sz="1200"/>
              <a:pPr/>
              <a:t>2</a:t>
            </a:fld>
            <a:endParaRPr lang="en-US" altLang="en-US" sz="1200"/>
          </a:p>
        </p:txBody>
      </p:sp>
    </p:spTree>
    <p:extLst>
      <p:ext uri="{BB962C8B-B14F-4D97-AF65-F5344CB8AC3E}">
        <p14:creationId xmlns:p14="http://schemas.microsoft.com/office/powerpoint/2010/main" val="1732374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defRPr/>
            </a:pPr>
            <a:r>
              <a:rPr lang="en-US" smtClean="0">
                <a:latin typeface="Arial" pitchFamily="34" charset="0"/>
              </a:rPr>
              <a:t>Buddhism, the third of the world</a:t>
            </a:r>
            <a:r>
              <a:rPr lang="en-US" altLang="en-US" smtClean="0">
                <a:latin typeface="Arial" pitchFamily="34" charset="0"/>
              </a:rPr>
              <a:t>’</a:t>
            </a:r>
            <a:r>
              <a:rPr lang="en-US" smtClean="0">
                <a:latin typeface="Arial" pitchFamily="34" charset="0"/>
              </a:rPr>
              <a:t>s major universalizing religions, is cluster primarily in East Asia and Southeast Asia.</a:t>
            </a: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61A8C790-35CA-DA45-AEC5-9CCC997E1F36}" type="slidenum">
              <a:rPr lang="en-US" altLang="en-US" sz="1200"/>
              <a:pPr/>
              <a:t>11</a:t>
            </a:fld>
            <a:endParaRPr lang="en-US" altLang="en-US" sz="1200"/>
          </a:p>
        </p:txBody>
      </p:sp>
    </p:spTree>
    <p:extLst>
      <p:ext uri="{BB962C8B-B14F-4D97-AF65-F5344CB8AC3E}">
        <p14:creationId xmlns:p14="http://schemas.microsoft.com/office/powerpoint/2010/main" val="431724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6-9 DISTRIBUTION OF BUDDHISTS AND SIKHS </a:t>
            </a:r>
            <a:r>
              <a:rPr lang="en-US" dirty="0" smtClean="0"/>
              <a:t>At least 40 percent of the population adheres to Buddhism in East Asia and Southeast Asia. At least 40 percent of the population adheres to Sikhism in northwestern India.</a:t>
            </a:r>
            <a:endParaRPr lang="en-US" dirty="0" smtClean="0">
              <a:latin typeface="Arial" pitchFamily="34"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9F3D64EA-A1F2-5F45-9FAC-9E9801161E91}" type="slidenum">
              <a:rPr lang="en-US" altLang="en-US" sz="1200"/>
              <a:pPr/>
              <a:t>12</a:t>
            </a:fld>
            <a:endParaRPr lang="en-US" altLang="en-US" sz="1200"/>
          </a:p>
        </p:txBody>
      </p:sp>
    </p:spTree>
    <p:extLst>
      <p:ext uri="{BB962C8B-B14F-4D97-AF65-F5344CB8AC3E}">
        <p14:creationId xmlns:p14="http://schemas.microsoft.com/office/powerpoint/2010/main" val="703332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53995E97-DB92-9245-8A37-65C5E8654247}" type="slidenum">
              <a:rPr lang="en-US" altLang="en-US" sz="1200"/>
              <a:pPr/>
              <a:t>13</a:t>
            </a:fld>
            <a:endParaRPr lang="en-US" altLang="en-US" sz="1200"/>
          </a:p>
        </p:txBody>
      </p:sp>
    </p:spTree>
    <p:extLst>
      <p:ext uri="{BB962C8B-B14F-4D97-AF65-F5344CB8AC3E}">
        <p14:creationId xmlns:p14="http://schemas.microsoft.com/office/powerpoint/2010/main" val="944934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6-10 DISTRIBUTION OF HINDUS </a:t>
            </a:r>
            <a:r>
              <a:rPr lang="en-US" dirty="0" smtClean="0"/>
              <a:t>All but 10 percent of the world’s Hindus live in India.</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65DB1D93-A5D6-A24D-9DA2-352778CED95A}" type="slidenum">
              <a:rPr lang="en-US" altLang="en-US" sz="1200"/>
              <a:pPr/>
              <a:t>14</a:t>
            </a:fld>
            <a:endParaRPr lang="en-US" altLang="en-US" sz="1200"/>
          </a:p>
        </p:txBody>
      </p:sp>
    </p:spTree>
    <p:extLst>
      <p:ext uri="{BB962C8B-B14F-4D97-AF65-F5344CB8AC3E}">
        <p14:creationId xmlns:p14="http://schemas.microsoft.com/office/powerpoint/2010/main" val="1590659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A593F353-0441-0941-A8F5-634167A40AAC}" type="slidenum">
              <a:rPr lang="en-US" altLang="en-US" sz="1200"/>
              <a:pPr/>
              <a:t>15</a:t>
            </a:fld>
            <a:endParaRPr lang="en-US" altLang="en-US" sz="1200"/>
          </a:p>
        </p:txBody>
      </p:sp>
    </p:spTree>
    <p:extLst>
      <p:ext uri="{BB962C8B-B14F-4D97-AF65-F5344CB8AC3E}">
        <p14:creationId xmlns:p14="http://schemas.microsoft.com/office/powerpoint/2010/main" val="12864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6-12 DISTRIBUTION OF AFRICAN TRADITIONAL RELIGIONS </a:t>
            </a:r>
            <a:r>
              <a:rPr lang="en-US" dirty="0" smtClean="0"/>
              <a:t>The percentage of animists in sub-Saharan Africa has declined from more than 70 percent in 1900 to around 12 percent in 2010. As recently as 1980, some 200 million Africans—half the population of the region at the time—were classified as animists. Followers of traditional African religions now constitute a clear majority of the population only in Botswana. The rapid decline in animists in Africa has been caused by increases in the numbers of Christians and Muslims.</a:t>
            </a:r>
            <a:endParaRPr lang="en-US" dirty="0" smtClean="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1F623C0A-3319-2C49-B22A-D0CD402A4CCD}" type="slidenum">
              <a:rPr lang="en-US" altLang="en-US" sz="1200"/>
              <a:pPr/>
              <a:t>16</a:t>
            </a:fld>
            <a:endParaRPr lang="en-US" altLang="en-US" sz="1200"/>
          </a:p>
        </p:txBody>
      </p:sp>
    </p:spTree>
    <p:extLst>
      <p:ext uri="{BB962C8B-B14F-4D97-AF65-F5344CB8AC3E}">
        <p14:creationId xmlns:p14="http://schemas.microsoft.com/office/powerpoint/2010/main" val="909407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DD859C0B-DAEA-994D-9F56-2DFF43906148}" type="slidenum">
              <a:rPr lang="en-US" altLang="en-US" sz="1200"/>
              <a:pPr/>
              <a:t>17</a:t>
            </a:fld>
            <a:endParaRPr lang="en-US" altLang="en-US" sz="1200"/>
          </a:p>
        </p:txBody>
      </p:sp>
    </p:spTree>
    <p:extLst>
      <p:ext uri="{BB962C8B-B14F-4D97-AF65-F5344CB8AC3E}">
        <p14:creationId xmlns:p14="http://schemas.microsoft.com/office/powerpoint/2010/main" val="1581053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8FFE1547-8E94-BC4A-B643-D8DE94FD3A9D}" type="slidenum">
              <a:rPr lang="en-US" altLang="en-US" sz="1200"/>
              <a:pPr/>
              <a:t>18</a:t>
            </a:fld>
            <a:endParaRPr lang="en-US" altLang="en-US" sz="1200"/>
          </a:p>
        </p:txBody>
      </p:sp>
    </p:spTree>
    <p:extLst>
      <p:ext uri="{BB962C8B-B14F-4D97-AF65-F5344CB8AC3E}">
        <p14:creationId xmlns:p14="http://schemas.microsoft.com/office/powerpoint/2010/main" val="369752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2FE0B165-AE78-DF43-8A66-298F018EEAE7}" type="slidenum">
              <a:rPr lang="en-US" altLang="en-US" sz="1200"/>
              <a:pPr/>
              <a:t>19</a:t>
            </a:fld>
            <a:endParaRPr lang="en-US" altLang="en-US" sz="1200"/>
          </a:p>
        </p:txBody>
      </p:sp>
    </p:spTree>
    <p:extLst>
      <p:ext uri="{BB962C8B-B14F-4D97-AF65-F5344CB8AC3E}">
        <p14:creationId xmlns:p14="http://schemas.microsoft.com/office/powerpoint/2010/main" val="1211051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EF63D3BA-FB2B-3C47-95FD-437DAE3908C7}" type="slidenum">
              <a:rPr lang="en-US" altLang="en-US" sz="1200"/>
              <a:pPr/>
              <a:t>20</a:t>
            </a:fld>
            <a:endParaRPr lang="en-US" altLang="en-US" sz="1200"/>
          </a:p>
        </p:txBody>
      </p:sp>
    </p:spTree>
    <p:extLst>
      <p:ext uri="{BB962C8B-B14F-4D97-AF65-F5344CB8AC3E}">
        <p14:creationId xmlns:p14="http://schemas.microsoft.com/office/powerpoint/2010/main" val="170389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6-3 WORLD DISTRIBUTION OF RELIGIONS </a:t>
            </a:r>
            <a:r>
              <a:rPr lang="en-US" dirty="0" smtClean="0"/>
              <a:t>The pie charts show the share of major religions in each world region.</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C9ED36CF-D3C5-0F4E-A8E1-180DB53E96DD}" type="slidenum">
              <a:rPr lang="en-US" altLang="en-US" sz="1200"/>
              <a:pPr/>
              <a:t>3</a:t>
            </a:fld>
            <a:endParaRPr lang="en-US" altLang="en-US" sz="1200"/>
          </a:p>
        </p:txBody>
      </p:sp>
    </p:spTree>
    <p:extLst>
      <p:ext uri="{BB962C8B-B14F-4D97-AF65-F5344CB8AC3E}">
        <p14:creationId xmlns:p14="http://schemas.microsoft.com/office/powerpoint/2010/main" val="801850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6-18 DIFFUSION OF UNIVERSALIZING RELIGIONS </a:t>
            </a:r>
            <a:r>
              <a:rPr lang="en-US" dirty="0" smtClean="0"/>
              <a:t>Buddhism’s hearth is in present-day Nepal and northern India, Christianity’s in present-day Israel, and Islam’s in present-day Saudi Arabia. Buddhism diffused primarily east toward East Asia and Southeast Asia, Christianity west toward Europe, and Islam west toward northern Africa and east toward southwestern Asia.</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C9BBDA27-11AB-5149-BFBB-259D834F7F0C}" type="slidenum">
              <a:rPr lang="en-US" altLang="en-US" sz="1200"/>
              <a:pPr/>
              <a:t>21</a:t>
            </a:fld>
            <a:endParaRPr lang="en-US" altLang="en-US" sz="1200"/>
          </a:p>
        </p:txBody>
      </p:sp>
    </p:spTree>
    <p:extLst>
      <p:ext uri="{BB962C8B-B14F-4D97-AF65-F5344CB8AC3E}">
        <p14:creationId xmlns:p14="http://schemas.microsoft.com/office/powerpoint/2010/main" val="774207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ＭＳ Ｐゴシック" charset="0"/>
              </a:rPr>
              <a:t>Further diffusion was achieved by conversion of indigenous populations to Christianity.</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02AF4B5F-DD00-434D-AFB8-FDB52C6FE5C5}" type="slidenum">
              <a:rPr lang="en-US" altLang="en-US" sz="1200"/>
              <a:pPr/>
              <a:t>22</a:t>
            </a:fld>
            <a:endParaRPr lang="en-US" altLang="en-US" sz="1200"/>
          </a:p>
        </p:txBody>
      </p:sp>
    </p:spTree>
    <p:extLst>
      <p:ext uri="{BB962C8B-B14F-4D97-AF65-F5344CB8AC3E}">
        <p14:creationId xmlns:p14="http://schemas.microsoft.com/office/powerpoint/2010/main" val="1208732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6-19 DIFFUSION OF CHRISTIANITY </a:t>
            </a:r>
            <a:r>
              <a:rPr lang="en-US" dirty="0" smtClean="0"/>
              <a:t>Christianity began to diffuse from Palestine through Europe during the time of the Roman Empire and continued after the empire’s collapse. Paul of Tarsus, a disciple of Jesus, traveled especially extensively through the Roman Empire as a missionary.</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7D01D454-B145-424F-8C70-CD11F79558FB}" type="slidenum">
              <a:rPr lang="en-US" altLang="en-US" sz="1200"/>
              <a:pPr/>
              <a:t>23</a:t>
            </a:fld>
            <a:endParaRPr lang="en-US" altLang="en-US" sz="1200"/>
          </a:p>
        </p:txBody>
      </p:sp>
    </p:spTree>
    <p:extLst>
      <p:ext uri="{BB962C8B-B14F-4D97-AF65-F5344CB8AC3E}">
        <p14:creationId xmlns:p14="http://schemas.microsoft.com/office/powerpoint/2010/main" val="2135241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DD4C217B-01D1-1E44-8970-562A3005EFBB}" type="slidenum">
              <a:rPr lang="en-US" altLang="en-US" sz="1200"/>
              <a:pPr/>
              <a:t>24</a:t>
            </a:fld>
            <a:endParaRPr lang="en-US" altLang="en-US" sz="1200"/>
          </a:p>
        </p:txBody>
      </p:sp>
    </p:spTree>
    <p:extLst>
      <p:ext uri="{BB962C8B-B14F-4D97-AF65-F5344CB8AC3E}">
        <p14:creationId xmlns:p14="http://schemas.microsoft.com/office/powerpoint/2010/main" val="1175223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6-20 DIFFUSION OF ISLAM </a:t>
            </a:r>
            <a:r>
              <a:rPr lang="en-US" dirty="0" smtClean="0"/>
              <a:t>Islam diffused rapidly from its point of origin in present-day Saudi Arabia. Within 200 years, Muslims controlled much of Southwest Asia &amp; North Africa and southwestern Europe. Subsequently, Islam became the predominant religion as far east as Indonesia.</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074A3330-CE3A-CC4E-8CBC-4AC040940CCC}" type="slidenum">
              <a:rPr lang="en-US" altLang="en-US" sz="1200"/>
              <a:pPr/>
              <a:t>25</a:t>
            </a:fld>
            <a:endParaRPr lang="en-US" altLang="en-US" sz="1200"/>
          </a:p>
        </p:txBody>
      </p:sp>
    </p:spTree>
    <p:extLst>
      <p:ext uri="{BB962C8B-B14F-4D97-AF65-F5344CB8AC3E}">
        <p14:creationId xmlns:p14="http://schemas.microsoft.com/office/powerpoint/2010/main" val="160222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2BA3AD98-DC75-C843-B214-FD9C5A05889F}" type="slidenum">
              <a:rPr lang="en-US" altLang="en-US" sz="1200"/>
              <a:pPr/>
              <a:t>26</a:t>
            </a:fld>
            <a:endParaRPr lang="en-US" altLang="en-US" sz="1200"/>
          </a:p>
        </p:txBody>
      </p:sp>
    </p:spTree>
    <p:extLst>
      <p:ext uri="{BB962C8B-B14F-4D97-AF65-F5344CB8AC3E}">
        <p14:creationId xmlns:p14="http://schemas.microsoft.com/office/powerpoint/2010/main" val="763678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6-21 DIFFUSION OF BUDDHISM </a:t>
            </a:r>
            <a:r>
              <a:rPr lang="en-US" dirty="0" smtClean="0"/>
              <a:t>Buddhism diffused slowly from its core in northeastern India. Buddhism was not well established in China until 800 years after Buddha’s death.</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4F2E25EA-5F82-0149-9D5E-F847FD0905A5}" type="slidenum">
              <a:rPr lang="en-US" altLang="en-US" sz="1200"/>
              <a:pPr/>
              <a:t>27</a:t>
            </a:fld>
            <a:endParaRPr lang="en-US" altLang="en-US" sz="1200"/>
          </a:p>
        </p:txBody>
      </p:sp>
    </p:spTree>
    <p:extLst>
      <p:ext uri="{BB962C8B-B14F-4D97-AF65-F5344CB8AC3E}">
        <p14:creationId xmlns:p14="http://schemas.microsoft.com/office/powerpoint/2010/main" val="1279883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08A6996E-E065-E445-A683-62A2CE784617}" type="slidenum">
              <a:rPr lang="en-US" altLang="en-US" sz="1200"/>
              <a:pPr/>
              <a:t>28</a:t>
            </a:fld>
            <a:endParaRPr lang="en-US" altLang="en-US" sz="1200"/>
          </a:p>
        </p:txBody>
      </p:sp>
    </p:spTree>
    <p:extLst>
      <p:ext uri="{BB962C8B-B14F-4D97-AF65-F5344CB8AC3E}">
        <p14:creationId xmlns:p14="http://schemas.microsoft.com/office/powerpoint/2010/main" val="130872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6-4 ADHERENTS OF WORLD RELIGIONS </a:t>
            </a:r>
            <a:r>
              <a:rPr lang="en-US" dirty="0" smtClean="0"/>
              <a:t>Nonreligious includes atheists and agnostics.</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EC995579-D741-CD4E-ADDF-67B765F40E91}" type="slidenum">
              <a:rPr lang="en-US" altLang="en-US" sz="1200"/>
              <a:pPr/>
              <a:t>4</a:t>
            </a:fld>
            <a:endParaRPr lang="en-US" altLang="en-US" sz="1200"/>
          </a:p>
        </p:txBody>
      </p:sp>
    </p:spTree>
    <p:extLst>
      <p:ext uri="{BB962C8B-B14F-4D97-AF65-F5344CB8AC3E}">
        <p14:creationId xmlns:p14="http://schemas.microsoft.com/office/powerpoint/2010/main" val="446232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30502189-1772-4A4C-943A-929997B3DAFC}" type="slidenum">
              <a:rPr lang="en-US" altLang="en-US" sz="1200"/>
              <a:pPr/>
              <a:t>5</a:t>
            </a:fld>
            <a:endParaRPr lang="en-US" altLang="en-US" sz="1200"/>
          </a:p>
        </p:txBody>
      </p:sp>
    </p:spTree>
    <p:extLst>
      <p:ext uri="{BB962C8B-B14F-4D97-AF65-F5344CB8AC3E}">
        <p14:creationId xmlns:p14="http://schemas.microsoft.com/office/powerpoint/2010/main" val="198100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dirty="0" smtClean="0">
                <a:ea typeface="ＭＳ Ｐゴシック" charset="0"/>
              </a:rPr>
              <a:t>Division between Roman Catholicism and Protestantism often have sharp boundaries even if the dividing line is in the middle of a country.</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9CA60C18-F721-0545-B7C9-BB25318CF159}" type="slidenum">
              <a:rPr lang="en-US" altLang="en-US" sz="1200"/>
              <a:pPr/>
              <a:t>6</a:t>
            </a:fld>
            <a:endParaRPr lang="en-US" altLang="en-US" sz="1200"/>
          </a:p>
        </p:txBody>
      </p:sp>
    </p:spTree>
    <p:extLst>
      <p:ext uri="{BB962C8B-B14F-4D97-AF65-F5344CB8AC3E}">
        <p14:creationId xmlns:p14="http://schemas.microsoft.com/office/powerpoint/2010/main" val="33522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smtClean="0">
                <a:ea typeface="ＭＳ Ｐゴシック" charset="0"/>
              </a:rPr>
              <a:t>Division </a:t>
            </a:r>
            <a:r>
              <a:rPr lang="en-US" dirty="0" smtClean="0">
                <a:ea typeface="ＭＳ Ｐゴシック" charset="0"/>
              </a:rPr>
              <a:t>between Roman Catholicism and Protestantism often have sharp boundaries even if the dividing line is in the middle of a country.</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54270E13-23A8-F04C-ACFA-BB0658E102A8}" type="slidenum">
              <a:rPr lang="en-US" altLang="en-US" sz="1200"/>
              <a:pPr/>
              <a:t>7</a:t>
            </a:fld>
            <a:endParaRPr lang="en-US" altLang="en-US" sz="1200"/>
          </a:p>
        </p:txBody>
      </p:sp>
    </p:spTree>
    <p:extLst>
      <p:ext uri="{BB962C8B-B14F-4D97-AF65-F5344CB8AC3E}">
        <p14:creationId xmlns:p14="http://schemas.microsoft.com/office/powerpoint/2010/main" val="454795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6-7 DISTRIBUTION OF CHRISTIANS IN THE UNITED STATES </a:t>
            </a:r>
            <a:r>
              <a:rPr lang="en-US" dirty="0" smtClean="0"/>
              <a:t>The shaded areas are U.S. counties in which more than 50 percent of church membership is concentrated in either Roman Catholicism or one Protestant denomination. The distinctive distribution of religious groups within the United States results from patterns of migration, especially from Europe in the nineteenth century and from Latin America in recent years.</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9C480F91-60F2-CC4E-BBE5-C2660C47A887}" type="slidenum">
              <a:rPr lang="en-US" altLang="en-US" sz="1200"/>
              <a:pPr/>
              <a:t>8</a:t>
            </a:fld>
            <a:endParaRPr lang="en-US" altLang="en-US" sz="1200"/>
          </a:p>
        </p:txBody>
      </p:sp>
    </p:spTree>
    <p:extLst>
      <p:ext uri="{BB962C8B-B14F-4D97-AF65-F5344CB8AC3E}">
        <p14:creationId xmlns:p14="http://schemas.microsoft.com/office/powerpoint/2010/main" val="27133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defRPr/>
            </a:pP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F2E3415E-95A8-794A-8367-D4758596CC0A}" type="slidenum">
              <a:rPr lang="en-US" altLang="en-US" sz="1200"/>
              <a:pPr/>
              <a:t>9</a:t>
            </a:fld>
            <a:endParaRPr lang="en-US" altLang="en-US" sz="1200"/>
          </a:p>
        </p:txBody>
      </p:sp>
    </p:spTree>
    <p:extLst>
      <p:ext uri="{BB962C8B-B14F-4D97-AF65-F5344CB8AC3E}">
        <p14:creationId xmlns:p14="http://schemas.microsoft.com/office/powerpoint/2010/main" val="34444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t>FIGURE 6-8 DISTRIBUTION OF MUSLIMS </a:t>
            </a:r>
            <a:r>
              <a:rPr lang="en-US" dirty="0" smtClean="0"/>
              <a:t>At least 80 percent of the population adheres to Islam in Southwest Asia &amp; North Africa and selected countries in Southeast Asia.</a:t>
            </a:r>
            <a:endParaRPr lang="en-US" dirty="0">
              <a:ea typeface="ＭＳ Ｐゴシック" charset="0"/>
            </a:endParaRPr>
          </a:p>
        </p:txBody>
      </p:sp>
      <p:sp>
        <p:nvSpPr>
          <p:cNvPr id="4" name="Slide Number Placeholder 3"/>
          <p:cNvSpPr>
            <a:spLocks noGrp="1"/>
          </p:cNvSpPr>
          <p:nvPr>
            <p:ph type="sldNum" sz="quarter" idx="5"/>
          </p:nvPr>
        </p:nvSpPr>
        <p:spPr>
          <a:noFill/>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D7DF79D4-C4FD-8144-B702-B628BCFB5725}" type="slidenum">
              <a:rPr lang="en-US" altLang="en-US" sz="1200"/>
              <a:pPr/>
              <a:t>10</a:t>
            </a:fld>
            <a:endParaRPr lang="en-US" altLang="en-US" sz="1200"/>
          </a:p>
        </p:txBody>
      </p:sp>
    </p:spTree>
    <p:extLst>
      <p:ext uri="{BB962C8B-B14F-4D97-AF65-F5344CB8AC3E}">
        <p14:creationId xmlns:p14="http://schemas.microsoft.com/office/powerpoint/2010/main" val="1454658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0ACD4-3779-A74B-828B-3E358B55BD99}" type="datetimeFigureOut">
              <a:rPr lang="en-US" smtClean="0"/>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F598-A45B-0D42-A138-46FF2455F418}" type="slidenum">
              <a:rPr lang="en-US" smtClean="0"/>
              <a:t>‹#›</a:t>
            </a:fld>
            <a:endParaRPr lang="en-US"/>
          </a:p>
        </p:txBody>
      </p:sp>
    </p:spTree>
    <p:extLst>
      <p:ext uri="{BB962C8B-B14F-4D97-AF65-F5344CB8AC3E}">
        <p14:creationId xmlns:p14="http://schemas.microsoft.com/office/powerpoint/2010/main" val="178210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0ACD4-3779-A74B-828B-3E358B55BD99}" type="datetimeFigureOut">
              <a:rPr lang="en-US" smtClean="0"/>
              <a:t>10/29/15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EF598-A45B-0D42-A138-46FF2455F418}" type="slidenum">
              <a:rPr lang="en-US" smtClean="0"/>
              <a:t>‹#›</a:t>
            </a:fld>
            <a:endParaRPr lang="en-US"/>
          </a:p>
        </p:txBody>
      </p:sp>
    </p:spTree>
    <p:extLst>
      <p:ext uri="{BB962C8B-B14F-4D97-AF65-F5344CB8AC3E}">
        <p14:creationId xmlns:p14="http://schemas.microsoft.com/office/powerpoint/2010/main" val="874804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0ACD4-3779-A74B-828B-3E358B55BD99}" type="datetimeFigureOut">
              <a:rPr lang="en-US" smtClean="0"/>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F598-A45B-0D42-A138-46FF2455F418}" type="slidenum">
              <a:rPr lang="en-US" smtClean="0"/>
              <a:t>‹#›</a:t>
            </a:fld>
            <a:endParaRPr lang="en-US"/>
          </a:p>
        </p:txBody>
      </p:sp>
    </p:spTree>
    <p:extLst>
      <p:ext uri="{BB962C8B-B14F-4D97-AF65-F5344CB8AC3E}">
        <p14:creationId xmlns:p14="http://schemas.microsoft.com/office/powerpoint/2010/main" val="1170285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0ACD4-3779-A74B-828B-3E358B55BD99}" type="datetimeFigureOut">
              <a:rPr lang="en-US" smtClean="0"/>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F598-A45B-0D42-A138-46FF2455F41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8045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0ACD4-3779-A74B-828B-3E358B55BD99}" type="datetimeFigureOut">
              <a:rPr lang="en-US" smtClean="0"/>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F598-A45B-0D42-A138-46FF2455F418}" type="slidenum">
              <a:rPr lang="en-US" smtClean="0"/>
              <a:t>‹#›</a:t>
            </a:fld>
            <a:endParaRPr lang="en-US"/>
          </a:p>
        </p:txBody>
      </p:sp>
    </p:spTree>
    <p:extLst>
      <p:ext uri="{BB962C8B-B14F-4D97-AF65-F5344CB8AC3E}">
        <p14:creationId xmlns:p14="http://schemas.microsoft.com/office/powerpoint/2010/main" val="961779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0ACD4-3779-A74B-828B-3E358B55BD99}" type="datetimeFigureOut">
              <a:rPr lang="en-US" smtClean="0"/>
              <a:t>10/29/15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F598-A45B-0D42-A138-46FF2455F418}" type="slidenum">
              <a:rPr lang="en-US" smtClean="0"/>
              <a:t>‹#›</a:t>
            </a:fld>
            <a:endParaRPr lang="en-US"/>
          </a:p>
        </p:txBody>
      </p:sp>
    </p:spTree>
    <p:extLst>
      <p:ext uri="{BB962C8B-B14F-4D97-AF65-F5344CB8AC3E}">
        <p14:creationId xmlns:p14="http://schemas.microsoft.com/office/powerpoint/2010/main" val="521536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0ACD4-3779-A74B-828B-3E358B55BD99}" type="datetimeFigureOut">
              <a:rPr lang="en-US" smtClean="0"/>
              <a:t>10/29/15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F598-A45B-0D42-A138-46FF2455F418}" type="slidenum">
              <a:rPr lang="en-US" smtClean="0"/>
              <a:t>‹#›</a:t>
            </a:fld>
            <a:endParaRPr lang="en-US"/>
          </a:p>
        </p:txBody>
      </p:sp>
    </p:spTree>
    <p:extLst>
      <p:ext uri="{BB962C8B-B14F-4D97-AF65-F5344CB8AC3E}">
        <p14:creationId xmlns:p14="http://schemas.microsoft.com/office/powerpoint/2010/main" val="1580418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0ACD4-3779-A74B-828B-3E358B55BD99}" type="datetimeFigureOut">
              <a:rPr lang="en-US" smtClean="0"/>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F598-A45B-0D42-A138-46FF2455F418}" type="slidenum">
              <a:rPr lang="en-US" smtClean="0"/>
              <a:t>‹#›</a:t>
            </a:fld>
            <a:endParaRPr lang="en-US"/>
          </a:p>
        </p:txBody>
      </p:sp>
    </p:spTree>
    <p:extLst>
      <p:ext uri="{BB962C8B-B14F-4D97-AF65-F5344CB8AC3E}">
        <p14:creationId xmlns:p14="http://schemas.microsoft.com/office/powerpoint/2010/main" val="2023344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0ACD4-3779-A74B-828B-3E358B55BD99}" type="datetimeFigureOut">
              <a:rPr lang="en-US" smtClean="0"/>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F598-A45B-0D42-A138-46FF2455F418}" type="slidenum">
              <a:rPr lang="en-US" smtClean="0"/>
              <a:t>‹#›</a:t>
            </a:fld>
            <a:endParaRPr lang="en-US"/>
          </a:p>
        </p:txBody>
      </p:sp>
    </p:spTree>
    <p:extLst>
      <p:ext uri="{BB962C8B-B14F-4D97-AF65-F5344CB8AC3E}">
        <p14:creationId xmlns:p14="http://schemas.microsoft.com/office/powerpoint/2010/main" val="95367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580ACD4-3779-A74B-828B-3E358B55BD99}" type="datetimeFigureOut">
              <a:rPr lang="en-US" smtClean="0"/>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F598-A45B-0D42-A138-46FF2455F418}" type="slidenum">
              <a:rPr lang="en-US" smtClean="0"/>
              <a:t>‹#›</a:t>
            </a:fld>
            <a:endParaRPr lang="en-US"/>
          </a:p>
        </p:txBody>
      </p:sp>
    </p:spTree>
    <p:extLst>
      <p:ext uri="{BB962C8B-B14F-4D97-AF65-F5344CB8AC3E}">
        <p14:creationId xmlns:p14="http://schemas.microsoft.com/office/powerpoint/2010/main" val="88708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0ACD4-3779-A74B-828B-3E358B55BD99}" type="datetimeFigureOut">
              <a:rPr lang="en-US" smtClean="0"/>
              <a:t>10/29/15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F598-A45B-0D42-A138-46FF2455F418}" type="slidenum">
              <a:rPr lang="en-US" smtClean="0"/>
              <a:t>‹#›</a:t>
            </a:fld>
            <a:endParaRPr lang="en-US"/>
          </a:p>
        </p:txBody>
      </p:sp>
    </p:spTree>
    <p:extLst>
      <p:ext uri="{BB962C8B-B14F-4D97-AF65-F5344CB8AC3E}">
        <p14:creationId xmlns:p14="http://schemas.microsoft.com/office/powerpoint/2010/main" val="137999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80ACD4-3779-A74B-828B-3E358B55BD99}" type="datetimeFigureOut">
              <a:rPr lang="en-US" smtClean="0"/>
              <a:t>10/29/15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EF598-A45B-0D42-A138-46FF2455F418}" type="slidenum">
              <a:rPr lang="en-US" smtClean="0"/>
              <a:t>‹#›</a:t>
            </a:fld>
            <a:endParaRPr lang="en-US"/>
          </a:p>
        </p:txBody>
      </p:sp>
    </p:spTree>
    <p:extLst>
      <p:ext uri="{BB962C8B-B14F-4D97-AF65-F5344CB8AC3E}">
        <p14:creationId xmlns:p14="http://schemas.microsoft.com/office/powerpoint/2010/main" val="82733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0ACD4-3779-A74B-828B-3E358B55BD99}" type="datetimeFigureOut">
              <a:rPr lang="en-US" smtClean="0"/>
              <a:t>10/29/15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EF598-A45B-0D42-A138-46FF2455F418}" type="slidenum">
              <a:rPr lang="en-US" smtClean="0"/>
              <a:t>‹#›</a:t>
            </a:fld>
            <a:endParaRPr lang="en-US"/>
          </a:p>
        </p:txBody>
      </p:sp>
    </p:spTree>
    <p:extLst>
      <p:ext uri="{BB962C8B-B14F-4D97-AF65-F5344CB8AC3E}">
        <p14:creationId xmlns:p14="http://schemas.microsoft.com/office/powerpoint/2010/main" val="6165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580ACD4-3779-A74B-828B-3E358B55BD99}" type="datetimeFigureOut">
              <a:rPr lang="en-US" smtClean="0"/>
              <a:t>10/29/15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BEF598-A45B-0D42-A138-46FF2455F418}" type="slidenum">
              <a:rPr lang="en-US" smtClean="0"/>
              <a:t>‹#›</a:t>
            </a:fld>
            <a:endParaRPr lang="en-US"/>
          </a:p>
        </p:txBody>
      </p:sp>
    </p:spTree>
    <p:extLst>
      <p:ext uri="{BB962C8B-B14F-4D97-AF65-F5344CB8AC3E}">
        <p14:creationId xmlns:p14="http://schemas.microsoft.com/office/powerpoint/2010/main" val="114892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580ACD4-3779-A74B-828B-3E358B55BD99}" type="datetimeFigureOut">
              <a:rPr lang="en-US" smtClean="0"/>
              <a:t>10/29/15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BEF598-A45B-0D42-A138-46FF2455F418}" type="slidenum">
              <a:rPr lang="en-US" smtClean="0"/>
              <a:t>‹#›</a:t>
            </a:fld>
            <a:endParaRPr lang="en-US"/>
          </a:p>
        </p:txBody>
      </p:sp>
    </p:spTree>
    <p:extLst>
      <p:ext uri="{BB962C8B-B14F-4D97-AF65-F5344CB8AC3E}">
        <p14:creationId xmlns:p14="http://schemas.microsoft.com/office/powerpoint/2010/main" val="188868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580ACD4-3779-A74B-828B-3E358B55BD99}" type="datetimeFigureOut">
              <a:rPr lang="en-US" smtClean="0"/>
              <a:t>10/29/15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BEF598-A45B-0D42-A138-46FF2455F418}" type="slidenum">
              <a:rPr lang="en-US" smtClean="0"/>
              <a:t>‹#›</a:t>
            </a:fld>
            <a:endParaRPr lang="en-US"/>
          </a:p>
        </p:txBody>
      </p:sp>
    </p:spTree>
    <p:extLst>
      <p:ext uri="{BB962C8B-B14F-4D97-AF65-F5344CB8AC3E}">
        <p14:creationId xmlns:p14="http://schemas.microsoft.com/office/powerpoint/2010/main" val="116238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0ACD4-3779-A74B-828B-3E358B55BD99}" type="datetimeFigureOut">
              <a:rPr lang="en-US" smtClean="0"/>
              <a:t>10/29/15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EF598-A45B-0D42-A138-46FF2455F418}" type="slidenum">
              <a:rPr lang="en-US" smtClean="0"/>
              <a:t>‹#›</a:t>
            </a:fld>
            <a:endParaRPr lang="en-US"/>
          </a:p>
        </p:txBody>
      </p:sp>
    </p:spTree>
    <p:extLst>
      <p:ext uri="{BB962C8B-B14F-4D97-AF65-F5344CB8AC3E}">
        <p14:creationId xmlns:p14="http://schemas.microsoft.com/office/powerpoint/2010/main" val="57400912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580ACD4-3779-A74B-828B-3E358B55BD99}" type="datetimeFigureOut">
              <a:rPr lang="en-US" smtClean="0"/>
              <a:t>10/29/15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BEF598-A45B-0D42-A138-46FF2455F418}" type="slidenum">
              <a:rPr lang="en-US" smtClean="0"/>
              <a:t>‹#›</a:t>
            </a:fld>
            <a:endParaRPr lang="en-US"/>
          </a:p>
        </p:txBody>
      </p:sp>
    </p:spTree>
    <p:extLst>
      <p:ext uri="{BB962C8B-B14F-4D97-AF65-F5344CB8AC3E}">
        <p14:creationId xmlns:p14="http://schemas.microsoft.com/office/powerpoint/2010/main" val="921027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Unit 3</a:t>
            </a:r>
            <a:br>
              <a:rPr lang="en-US" sz="3600" dirty="0" smtClean="0"/>
            </a:br>
            <a:r>
              <a:rPr lang="en-US" sz="3600" dirty="0" smtClean="0"/>
              <a:t>Chapter 6</a:t>
            </a:r>
            <a:endParaRPr lang="en-US" sz="3600" dirty="0"/>
          </a:p>
        </p:txBody>
      </p:sp>
      <p:sp>
        <p:nvSpPr>
          <p:cNvPr id="3" name="Subtitle 2"/>
          <p:cNvSpPr>
            <a:spLocks noGrp="1"/>
          </p:cNvSpPr>
          <p:nvPr>
            <p:ph type="subTitle" idx="1"/>
          </p:nvPr>
        </p:nvSpPr>
        <p:spPr/>
        <p:txBody>
          <a:bodyPr>
            <a:normAutofit fontScale="85000" lnSpcReduction="20000"/>
          </a:bodyPr>
          <a:lstStyle/>
          <a:p>
            <a:r>
              <a:rPr lang="en-US" sz="7200" dirty="0" smtClean="0"/>
              <a:t>Religions</a:t>
            </a:r>
            <a:endParaRPr lang="en-US" sz="7200" dirty="0"/>
          </a:p>
        </p:txBody>
      </p:sp>
    </p:spTree>
    <p:extLst>
      <p:ext uri="{BB962C8B-B14F-4D97-AF65-F5344CB8AC3E}">
        <p14:creationId xmlns:p14="http://schemas.microsoft.com/office/powerpoint/2010/main" val="136164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1714" y="1452564"/>
            <a:ext cx="7648575"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452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46743"/>
            <a:ext cx="9144000" cy="1219200"/>
          </a:xfrm>
        </p:spPr>
        <p:txBody>
          <a:bodyPr>
            <a:normAutofit/>
          </a:bodyPr>
          <a:lstStyle/>
          <a:p>
            <a:pPr>
              <a:defRPr/>
            </a:pPr>
            <a:r>
              <a:rPr lang="en-US" dirty="0" smtClean="0">
                <a:ea typeface="+mj-ea"/>
              </a:rPr>
              <a:t>Where Are Religions Distributed?</a:t>
            </a:r>
            <a:endParaRPr lang="en-US" dirty="0">
              <a:ea typeface="+mj-ea"/>
            </a:endParaRPr>
          </a:p>
        </p:txBody>
      </p:sp>
      <p:sp>
        <p:nvSpPr>
          <p:cNvPr id="3" name="Content Placeholder 2"/>
          <p:cNvSpPr>
            <a:spLocks noGrp="1"/>
          </p:cNvSpPr>
          <p:nvPr>
            <p:ph idx="1"/>
          </p:nvPr>
        </p:nvSpPr>
        <p:spPr>
          <a:xfrm>
            <a:off x="1889126" y="1814286"/>
            <a:ext cx="8626475" cy="4357914"/>
          </a:xfrm>
        </p:spPr>
        <p:txBody>
          <a:bodyPr/>
          <a:lstStyle/>
          <a:p>
            <a:pPr>
              <a:defRPr/>
            </a:pPr>
            <a:r>
              <a:rPr lang="en-US" dirty="0" smtClean="0"/>
              <a:t>Buddhism</a:t>
            </a:r>
          </a:p>
          <a:p>
            <a:pPr lvl="1">
              <a:defRPr/>
            </a:pPr>
            <a:r>
              <a:rPr lang="en-US" dirty="0" smtClean="0"/>
              <a:t>Branches of Buddhism</a:t>
            </a:r>
          </a:p>
          <a:p>
            <a:pPr lvl="2">
              <a:defRPr/>
            </a:pPr>
            <a:r>
              <a:rPr lang="en-US" dirty="0" smtClean="0"/>
              <a:t>Three major branches include… </a:t>
            </a:r>
          </a:p>
          <a:p>
            <a:pPr marL="1828800" lvl="3" indent="-457200">
              <a:buFontTx/>
              <a:buAutoNum type="arabicPeriod"/>
              <a:defRPr/>
            </a:pPr>
            <a:r>
              <a:rPr lang="en-US" dirty="0" smtClean="0"/>
              <a:t>Mahayana</a:t>
            </a:r>
          </a:p>
          <a:p>
            <a:pPr lvl="4">
              <a:defRPr/>
            </a:pPr>
            <a:r>
              <a:rPr lang="en-US" dirty="0" smtClean="0"/>
              <a:t>56 percent of Buddhists</a:t>
            </a:r>
          </a:p>
          <a:p>
            <a:pPr lvl="4">
              <a:defRPr/>
            </a:pPr>
            <a:r>
              <a:rPr lang="en-US" dirty="0" smtClean="0"/>
              <a:t>Located primarily in China, Japan, and Korea</a:t>
            </a:r>
          </a:p>
          <a:p>
            <a:pPr marL="1828800" lvl="3" indent="-457200">
              <a:buFontTx/>
              <a:buAutoNum type="arabicPeriod"/>
              <a:defRPr/>
            </a:pPr>
            <a:r>
              <a:rPr lang="en-US" dirty="0" smtClean="0"/>
              <a:t>Theravada</a:t>
            </a:r>
          </a:p>
          <a:p>
            <a:pPr lvl="4">
              <a:defRPr/>
            </a:pPr>
            <a:r>
              <a:rPr lang="en-US" dirty="0" smtClean="0"/>
              <a:t>38 </a:t>
            </a:r>
            <a:r>
              <a:rPr lang="en-US" dirty="0"/>
              <a:t>percent</a:t>
            </a:r>
            <a:r>
              <a:rPr lang="en-US" dirty="0" smtClean="0"/>
              <a:t> of Buddhists</a:t>
            </a:r>
          </a:p>
          <a:p>
            <a:pPr lvl="4">
              <a:defRPr/>
            </a:pPr>
            <a:r>
              <a:rPr lang="en-US" dirty="0" smtClean="0"/>
              <a:t>Located primarily in Cambodia, Laos, Myanmar, Sri Lanka, and Thailand</a:t>
            </a:r>
          </a:p>
          <a:p>
            <a:pPr marL="1828800" lvl="3" indent="-457200">
              <a:buFontTx/>
              <a:buAutoNum type="arabicPeriod"/>
              <a:defRPr/>
            </a:pPr>
            <a:r>
              <a:rPr lang="en-US" dirty="0" err="1" smtClean="0"/>
              <a:t>Vajrayana</a:t>
            </a:r>
            <a:endParaRPr lang="en-US" dirty="0" smtClean="0"/>
          </a:p>
          <a:p>
            <a:pPr lvl="4">
              <a:defRPr/>
            </a:pPr>
            <a:r>
              <a:rPr lang="en-US" dirty="0" smtClean="0"/>
              <a:t>6 </a:t>
            </a:r>
            <a:r>
              <a:rPr lang="en-US" dirty="0"/>
              <a:t>percent</a:t>
            </a:r>
            <a:r>
              <a:rPr lang="en-US" dirty="0" smtClean="0"/>
              <a:t> of Buddhists</a:t>
            </a:r>
          </a:p>
          <a:p>
            <a:pPr lvl="4">
              <a:defRPr/>
            </a:pPr>
            <a:r>
              <a:rPr lang="en-US" dirty="0" smtClean="0"/>
              <a:t>Located primarily in Tibet and Mongolia.</a:t>
            </a:r>
          </a:p>
        </p:txBody>
      </p:sp>
    </p:spTree>
    <p:extLst>
      <p:ext uri="{BB962C8B-B14F-4D97-AF65-F5344CB8AC3E}">
        <p14:creationId xmlns:p14="http://schemas.microsoft.com/office/powerpoint/2010/main" val="80139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0014" y="987425"/>
            <a:ext cx="6911975"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860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5771"/>
            <a:ext cx="9144000" cy="972458"/>
          </a:xfrm>
        </p:spPr>
        <p:txBody>
          <a:bodyPr>
            <a:normAutofit/>
          </a:bodyPr>
          <a:lstStyle/>
          <a:p>
            <a:pPr>
              <a:defRPr/>
            </a:pPr>
            <a:r>
              <a:rPr lang="en-US" dirty="0" smtClean="0">
                <a:ea typeface="+mj-ea"/>
              </a:rPr>
              <a:t>Where Are Religions Distributed?</a:t>
            </a:r>
            <a:endParaRPr lang="en-US" dirty="0">
              <a:ea typeface="+mj-ea"/>
            </a:endParaRPr>
          </a:p>
        </p:txBody>
      </p:sp>
      <p:sp>
        <p:nvSpPr>
          <p:cNvPr id="3" name="Content Placeholder 2"/>
          <p:cNvSpPr>
            <a:spLocks noGrp="1"/>
          </p:cNvSpPr>
          <p:nvPr>
            <p:ph idx="1"/>
          </p:nvPr>
        </p:nvSpPr>
        <p:spPr>
          <a:xfrm>
            <a:off x="1889126" y="1814286"/>
            <a:ext cx="8626475" cy="4601028"/>
          </a:xfrm>
        </p:spPr>
        <p:txBody>
          <a:bodyPr/>
          <a:lstStyle/>
          <a:p>
            <a:pPr>
              <a:defRPr/>
            </a:pPr>
            <a:r>
              <a:rPr lang="en-US" dirty="0" smtClean="0">
                <a:ea typeface="+mn-ea"/>
              </a:rPr>
              <a:t>Ethnic Religions </a:t>
            </a:r>
          </a:p>
          <a:p>
            <a:pPr lvl="1">
              <a:defRPr/>
            </a:pPr>
            <a:r>
              <a:rPr lang="en-US" dirty="0" smtClean="0">
                <a:ea typeface="+mn-ea"/>
              </a:rPr>
              <a:t>Often remain within the culture where they originated.</a:t>
            </a:r>
          </a:p>
          <a:p>
            <a:pPr lvl="1">
              <a:defRPr/>
            </a:pPr>
            <a:r>
              <a:rPr lang="en-US" dirty="0" smtClean="0">
                <a:ea typeface="+mn-ea"/>
              </a:rPr>
              <a:t>Typically have relatively more clustered distributions than do universalizing religions.</a:t>
            </a:r>
          </a:p>
          <a:p>
            <a:pPr lvl="1">
              <a:defRPr/>
            </a:pPr>
            <a:r>
              <a:rPr lang="en-US" dirty="0" smtClean="0">
                <a:ea typeface="+mn-ea"/>
              </a:rPr>
              <a:t>Ethnic religion with largest number of followers is Hinduism.</a:t>
            </a:r>
          </a:p>
          <a:p>
            <a:pPr lvl="2">
              <a:defRPr/>
            </a:pPr>
            <a:r>
              <a:rPr lang="en-US" dirty="0" smtClean="0">
                <a:ea typeface="+mn-ea"/>
              </a:rPr>
              <a:t>900 million adherents</a:t>
            </a:r>
          </a:p>
          <a:p>
            <a:pPr lvl="3">
              <a:defRPr/>
            </a:pPr>
            <a:r>
              <a:rPr lang="en-US" dirty="0" smtClean="0">
                <a:ea typeface="+mn-ea"/>
              </a:rPr>
              <a:t>Nearly all concentrated in India and Nepal</a:t>
            </a:r>
          </a:p>
        </p:txBody>
      </p:sp>
    </p:spTree>
    <p:extLst>
      <p:ext uri="{BB962C8B-B14F-4D97-AF65-F5344CB8AC3E}">
        <p14:creationId xmlns:p14="http://schemas.microsoft.com/office/powerpoint/2010/main" val="1396616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6039" y="874714"/>
            <a:ext cx="4479925"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676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49943"/>
            <a:ext cx="9144000" cy="1016000"/>
          </a:xfrm>
        </p:spPr>
        <p:txBody>
          <a:bodyPr>
            <a:normAutofit/>
          </a:bodyPr>
          <a:lstStyle/>
          <a:p>
            <a:pPr>
              <a:defRPr/>
            </a:pPr>
            <a:r>
              <a:rPr lang="en-US" dirty="0" smtClean="0">
                <a:ea typeface="+mj-ea"/>
              </a:rPr>
              <a:t>Where Are Religions Distributed?</a:t>
            </a:r>
            <a:endParaRPr lang="en-US" dirty="0">
              <a:ea typeface="+mj-ea"/>
            </a:endParaRPr>
          </a:p>
        </p:txBody>
      </p:sp>
      <p:sp>
        <p:nvSpPr>
          <p:cNvPr id="3" name="Content Placeholder 2"/>
          <p:cNvSpPr>
            <a:spLocks noGrp="1"/>
          </p:cNvSpPr>
          <p:nvPr>
            <p:ph idx="1"/>
          </p:nvPr>
        </p:nvSpPr>
        <p:spPr>
          <a:xfrm>
            <a:off x="1889126" y="1915886"/>
            <a:ext cx="8626475" cy="4561114"/>
          </a:xfrm>
        </p:spPr>
        <p:txBody>
          <a:bodyPr/>
          <a:lstStyle/>
          <a:p>
            <a:pPr>
              <a:defRPr/>
            </a:pPr>
            <a:r>
              <a:rPr lang="en-US" dirty="0" smtClean="0">
                <a:ea typeface="+mn-ea"/>
              </a:rPr>
              <a:t>Ethnic Religions </a:t>
            </a:r>
          </a:p>
          <a:p>
            <a:pPr lvl="1">
              <a:defRPr/>
            </a:pPr>
            <a:r>
              <a:rPr lang="en-US" dirty="0" smtClean="0">
                <a:ea typeface="+mn-ea"/>
              </a:rPr>
              <a:t>A combination of Buddhism (a universalizing religion) with Confucianism, Taoism, and other traditional Chinese practices is practiced in East Asia and Southeast Asia.</a:t>
            </a:r>
          </a:p>
          <a:p>
            <a:pPr lvl="2">
              <a:defRPr/>
            </a:pPr>
            <a:r>
              <a:rPr lang="en-US" dirty="0" smtClean="0">
                <a:ea typeface="+mn-ea"/>
              </a:rPr>
              <a:t>Blending or combining of several traditions is known as </a:t>
            </a:r>
            <a:r>
              <a:rPr lang="en-US" i="1" dirty="0" smtClean="0">
                <a:ea typeface="+mn-ea"/>
              </a:rPr>
              <a:t>syncretism</a:t>
            </a:r>
            <a:r>
              <a:rPr lang="en-US" dirty="0" smtClean="0">
                <a:ea typeface="+mn-ea"/>
              </a:rPr>
              <a:t>.</a:t>
            </a:r>
          </a:p>
          <a:p>
            <a:pPr lvl="1">
              <a:defRPr/>
            </a:pPr>
            <a:r>
              <a:rPr lang="en-US" i="1" dirty="0" smtClean="0">
                <a:ea typeface="+mn-ea"/>
              </a:rPr>
              <a:t>Animism</a:t>
            </a:r>
            <a:r>
              <a:rPr lang="en-US" dirty="0" smtClean="0">
                <a:ea typeface="+mn-ea"/>
              </a:rPr>
              <a:t> is an ethnic religion whose followers believe that inanimate objects or natural events, such as natural disasters, have spirits and conscious life. </a:t>
            </a:r>
          </a:p>
          <a:p>
            <a:pPr lvl="2">
              <a:defRPr/>
            </a:pPr>
            <a:r>
              <a:rPr lang="en-US" dirty="0" smtClean="0">
                <a:ea typeface="+mn-ea"/>
              </a:rPr>
              <a:t>100 million Africans adhere to animism.</a:t>
            </a:r>
          </a:p>
        </p:txBody>
      </p:sp>
    </p:spTree>
    <p:extLst>
      <p:ext uri="{BB962C8B-B14F-4D97-AF65-F5344CB8AC3E}">
        <p14:creationId xmlns:p14="http://schemas.microsoft.com/office/powerpoint/2010/main" val="2090632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3814" y="1579564"/>
            <a:ext cx="7064375"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350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06400"/>
            <a:ext cx="9144000" cy="928914"/>
          </a:xfrm>
        </p:spPr>
        <p:txBody>
          <a:bodyPr>
            <a:normAutofit/>
          </a:bodyPr>
          <a:lstStyle/>
          <a:p>
            <a:pPr>
              <a:defRPr/>
            </a:pPr>
            <a:r>
              <a:rPr lang="en-US" dirty="0" smtClean="0">
                <a:ea typeface="+mj-ea"/>
              </a:rPr>
              <a:t>Where Are Religions Distributed?</a:t>
            </a:r>
            <a:endParaRPr lang="en-US" dirty="0">
              <a:ea typeface="+mj-ea"/>
            </a:endParaRPr>
          </a:p>
        </p:txBody>
      </p:sp>
      <p:sp>
        <p:nvSpPr>
          <p:cNvPr id="3" name="Content Placeholder 2"/>
          <p:cNvSpPr>
            <a:spLocks noGrp="1"/>
          </p:cNvSpPr>
          <p:nvPr>
            <p:ph idx="1"/>
          </p:nvPr>
        </p:nvSpPr>
        <p:spPr>
          <a:xfrm>
            <a:off x="1905001" y="1886857"/>
            <a:ext cx="8626475" cy="4455885"/>
          </a:xfrm>
        </p:spPr>
        <p:txBody>
          <a:bodyPr>
            <a:normAutofit/>
          </a:bodyPr>
          <a:lstStyle/>
          <a:p>
            <a:pPr>
              <a:defRPr/>
            </a:pPr>
            <a:r>
              <a:rPr lang="en-US" dirty="0" smtClean="0">
                <a:ea typeface="+mn-ea"/>
              </a:rPr>
              <a:t>Ethnic Religions </a:t>
            </a:r>
          </a:p>
          <a:p>
            <a:pPr lvl="1">
              <a:defRPr/>
            </a:pPr>
            <a:r>
              <a:rPr lang="en-US" sz="2000" dirty="0" smtClean="0">
                <a:ea typeface="+mn-ea"/>
              </a:rPr>
              <a:t>Judaism</a:t>
            </a:r>
          </a:p>
          <a:p>
            <a:pPr lvl="2">
              <a:defRPr/>
            </a:pPr>
            <a:r>
              <a:rPr lang="en-US" sz="2000" dirty="0" smtClean="0">
                <a:ea typeface="+mn-ea"/>
              </a:rPr>
              <a:t>First recorded religion to espouse </a:t>
            </a:r>
            <a:r>
              <a:rPr lang="en-US" sz="2000" i="1" dirty="0" smtClean="0">
                <a:ea typeface="+mn-ea"/>
              </a:rPr>
              <a:t>monotheism, </a:t>
            </a:r>
            <a:r>
              <a:rPr lang="en-US" sz="2000" dirty="0" smtClean="0">
                <a:ea typeface="+mn-ea"/>
              </a:rPr>
              <a:t>belief that there is only one God.</a:t>
            </a:r>
          </a:p>
          <a:p>
            <a:pPr lvl="3">
              <a:defRPr/>
            </a:pPr>
            <a:r>
              <a:rPr lang="en-US" sz="2000" dirty="0" smtClean="0">
                <a:ea typeface="+mn-ea"/>
              </a:rPr>
              <a:t>Contrasts </a:t>
            </a:r>
            <a:r>
              <a:rPr lang="en-US" sz="2000" i="1" dirty="0" smtClean="0">
                <a:ea typeface="+mn-ea"/>
              </a:rPr>
              <a:t>polytheism</a:t>
            </a:r>
            <a:r>
              <a:rPr lang="en-US" sz="2000" dirty="0" smtClean="0">
                <a:ea typeface="+mn-ea"/>
              </a:rPr>
              <a:t>- the worship of a collection of gods.</a:t>
            </a:r>
          </a:p>
          <a:p>
            <a:pPr lvl="2">
              <a:defRPr/>
            </a:pPr>
            <a:r>
              <a:rPr lang="en-US" sz="2000" dirty="0" smtClean="0">
                <a:ea typeface="+mn-ea"/>
              </a:rPr>
              <a:t>Distribution</a:t>
            </a:r>
          </a:p>
          <a:p>
            <a:pPr lvl="3">
              <a:defRPr/>
            </a:pPr>
            <a:r>
              <a:rPr lang="en-US" sz="2000" dirty="0" smtClean="0">
                <a:ea typeface="+mn-ea"/>
              </a:rPr>
              <a:t>2/5 live in the </a:t>
            </a:r>
            <a:r>
              <a:rPr lang="en-US" sz="2000" dirty="0"/>
              <a:t>United States</a:t>
            </a:r>
            <a:endParaRPr lang="en-US" sz="2000" dirty="0" smtClean="0">
              <a:ea typeface="+mn-ea"/>
            </a:endParaRPr>
          </a:p>
          <a:p>
            <a:pPr lvl="3">
              <a:defRPr/>
            </a:pPr>
            <a:r>
              <a:rPr lang="en-US" sz="2000" dirty="0" smtClean="0">
                <a:ea typeface="+mn-ea"/>
              </a:rPr>
              <a:t>2/5 live in Israel.</a:t>
            </a:r>
          </a:p>
          <a:p>
            <a:pPr lvl="2">
              <a:defRPr/>
            </a:pPr>
            <a:r>
              <a:rPr lang="en-US" sz="2000" dirty="0" smtClean="0">
                <a:ea typeface="+mn-ea"/>
              </a:rPr>
              <a:t>Christianity and Islam find some of their roots in Judaism.</a:t>
            </a:r>
          </a:p>
        </p:txBody>
      </p:sp>
    </p:spTree>
    <p:extLst>
      <p:ext uri="{BB962C8B-B14F-4D97-AF65-F5344CB8AC3E}">
        <p14:creationId xmlns:p14="http://schemas.microsoft.com/office/powerpoint/2010/main" val="2036926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49943"/>
            <a:ext cx="9144000" cy="1132114"/>
          </a:xfrm>
        </p:spPr>
        <p:txBody>
          <a:bodyPr>
            <a:normAutofit fontScale="90000"/>
          </a:bodyPr>
          <a:lstStyle/>
          <a:p>
            <a:pPr algn="ctr">
              <a:defRPr/>
            </a:pPr>
            <a:r>
              <a:rPr lang="en-US" dirty="0" smtClean="0">
                <a:solidFill>
                  <a:schemeClr val="tx1"/>
                </a:solidFill>
                <a:ea typeface="+mj-ea"/>
              </a:rPr>
              <a:t>Why Do Religions Have Different Distributions?</a:t>
            </a:r>
            <a:endParaRPr lang="en-US" dirty="0">
              <a:solidFill>
                <a:schemeClr val="tx1"/>
              </a:solidFill>
              <a:ea typeface="+mj-ea"/>
            </a:endParaRPr>
          </a:p>
        </p:txBody>
      </p:sp>
      <p:sp>
        <p:nvSpPr>
          <p:cNvPr id="3" name="Content Placeholder 2"/>
          <p:cNvSpPr>
            <a:spLocks noGrp="1"/>
          </p:cNvSpPr>
          <p:nvPr>
            <p:ph idx="4294967295"/>
          </p:nvPr>
        </p:nvSpPr>
        <p:spPr>
          <a:xfrm>
            <a:off x="0" y="2060575"/>
            <a:ext cx="9682163" cy="4105275"/>
          </a:xfrm>
        </p:spPr>
        <p:txBody>
          <a:bodyPr/>
          <a:lstStyle/>
          <a:p>
            <a:pPr>
              <a:defRPr/>
            </a:pPr>
            <a:r>
              <a:rPr lang="en-US" dirty="0" smtClean="0">
                <a:ea typeface="+mn-ea"/>
              </a:rPr>
              <a:t>Origins of Religions</a:t>
            </a:r>
          </a:p>
          <a:p>
            <a:pPr lvl="1">
              <a:defRPr/>
            </a:pPr>
            <a:r>
              <a:rPr lang="en-US" dirty="0" smtClean="0">
                <a:ea typeface="+mn-ea"/>
              </a:rPr>
              <a:t>Universalizing regions have precise places of origin.</a:t>
            </a:r>
          </a:p>
          <a:p>
            <a:pPr lvl="2">
              <a:defRPr/>
            </a:pPr>
            <a:r>
              <a:rPr lang="en-US" dirty="0" smtClean="0">
                <a:ea typeface="+mn-ea"/>
              </a:rPr>
              <a:t>Often based on events in the life of an influential man.</a:t>
            </a:r>
          </a:p>
          <a:p>
            <a:pPr lvl="1">
              <a:defRPr/>
            </a:pPr>
            <a:r>
              <a:rPr lang="en-US" dirty="0" smtClean="0">
                <a:ea typeface="+mn-ea"/>
              </a:rPr>
              <a:t>Ethnic religions not tied to single historical individual; often have unclear or unknown origins.</a:t>
            </a:r>
          </a:p>
          <a:p>
            <a:pPr lvl="1">
              <a:defRPr/>
            </a:pPr>
            <a:r>
              <a:rPr lang="en-US" dirty="0" smtClean="0">
                <a:ea typeface="+mn-ea"/>
              </a:rPr>
              <a:t>Buddhism</a:t>
            </a:r>
          </a:p>
          <a:p>
            <a:pPr lvl="2">
              <a:defRPr/>
            </a:pPr>
            <a:r>
              <a:rPr lang="en-US" dirty="0" smtClean="0">
                <a:ea typeface="+mn-ea"/>
              </a:rPr>
              <a:t>Founded: ~2,500 years ago</a:t>
            </a:r>
          </a:p>
          <a:p>
            <a:pPr lvl="2">
              <a:defRPr/>
            </a:pPr>
            <a:r>
              <a:rPr lang="en-US" dirty="0" smtClean="0">
                <a:ea typeface="+mn-ea"/>
              </a:rPr>
              <a:t>Founder: Siddhartha Gautama</a:t>
            </a:r>
            <a:endParaRPr lang="en-US" dirty="0">
              <a:ea typeface="+mn-ea"/>
            </a:endParaRPr>
          </a:p>
          <a:p>
            <a:pPr lvl="2">
              <a:defRPr/>
            </a:pPr>
            <a:r>
              <a:rPr lang="en-US" dirty="0" smtClean="0">
                <a:ea typeface="+mn-ea"/>
              </a:rPr>
              <a:t>Origin: India</a:t>
            </a:r>
          </a:p>
        </p:txBody>
      </p:sp>
    </p:spTree>
    <p:extLst>
      <p:ext uri="{BB962C8B-B14F-4D97-AF65-F5344CB8AC3E}">
        <p14:creationId xmlns:p14="http://schemas.microsoft.com/office/powerpoint/2010/main" val="623299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5771"/>
            <a:ext cx="9144000" cy="1306286"/>
          </a:xfrm>
        </p:spPr>
        <p:txBody>
          <a:bodyPr>
            <a:normAutofit fontScale="90000"/>
          </a:bodyPr>
          <a:lstStyle/>
          <a:p>
            <a:pPr algn="ctr">
              <a:defRPr/>
            </a:pPr>
            <a:r>
              <a:rPr lang="en-US" dirty="0" smtClean="0">
                <a:solidFill>
                  <a:schemeClr val="tx1"/>
                </a:solidFill>
                <a:ea typeface="+mj-ea"/>
              </a:rPr>
              <a:t>Why Do Religions Have Different Distributions?</a:t>
            </a:r>
            <a:endParaRPr lang="en-US" dirty="0">
              <a:solidFill>
                <a:schemeClr val="tx1"/>
              </a:solidFill>
              <a:ea typeface="+mj-ea"/>
            </a:endParaRPr>
          </a:p>
        </p:txBody>
      </p:sp>
      <p:sp>
        <p:nvSpPr>
          <p:cNvPr id="3" name="Content Placeholder 2"/>
          <p:cNvSpPr>
            <a:spLocks noGrp="1"/>
          </p:cNvSpPr>
          <p:nvPr>
            <p:ph idx="4294967295"/>
          </p:nvPr>
        </p:nvSpPr>
        <p:spPr>
          <a:xfrm>
            <a:off x="0" y="2046288"/>
            <a:ext cx="9723438" cy="4119562"/>
          </a:xfrm>
        </p:spPr>
        <p:txBody>
          <a:bodyPr/>
          <a:lstStyle/>
          <a:p>
            <a:pPr>
              <a:defRPr/>
            </a:pPr>
            <a:r>
              <a:rPr lang="en-US" dirty="0" smtClean="0">
                <a:ea typeface="+mn-ea"/>
              </a:rPr>
              <a:t>Origins of Religions</a:t>
            </a:r>
          </a:p>
          <a:p>
            <a:pPr lvl="1">
              <a:defRPr/>
            </a:pPr>
            <a:r>
              <a:rPr lang="en-US" dirty="0" smtClean="0">
                <a:ea typeface="+mn-ea"/>
              </a:rPr>
              <a:t>Christianity</a:t>
            </a:r>
          </a:p>
          <a:p>
            <a:pPr lvl="2">
              <a:defRPr/>
            </a:pPr>
            <a:r>
              <a:rPr lang="en-US" dirty="0">
                <a:ea typeface="+mn-ea"/>
              </a:rPr>
              <a:t>Founded: ~</a:t>
            </a:r>
            <a:r>
              <a:rPr lang="en-US" dirty="0" smtClean="0">
                <a:ea typeface="+mn-ea"/>
              </a:rPr>
              <a:t>2,000 </a:t>
            </a:r>
            <a:r>
              <a:rPr lang="en-US" dirty="0">
                <a:ea typeface="+mn-ea"/>
              </a:rPr>
              <a:t>years ago</a:t>
            </a:r>
          </a:p>
          <a:p>
            <a:pPr lvl="2">
              <a:defRPr/>
            </a:pPr>
            <a:r>
              <a:rPr lang="en-US" dirty="0" smtClean="0">
                <a:ea typeface="+mn-ea"/>
              </a:rPr>
              <a:t>Founding: Based on teachings of Jesus</a:t>
            </a:r>
            <a:endParaRPr lang="en-US" dirty="0">
              <a:ea typeface="+mn-ea"/>
            </a:endParaRPr>
          </a:p>
          <a:p>
            <a:pPr lvl="2">
              <a:defRPr/>
            </a:pPr>
            <a:r>
              <a:rPr lang="en-US" dirty="0">
                <a:ea typeface="+mn-ea"/>
              </a:rPr>
              <a:t>Origin: </a:t>
            </a:r>
            <a:r>
              <a:rPr lang="en-US" dirty="0" smtClean="0">
                <a:ea typeface="+mn-ea"/>
              </a:rPr>
              <a:t>Region located in present-day Palestine</a:t>
            </a:r>
          </a:p>
          <a:p>
            <a:pPr lvl="1">
              <a:defRPr/>
            </a:pPr>
            <a:r>
              <a:rPr lang="en-US" dirty="0" smtClean="0">
                <a:ea typeface="+mn-ea"/>
              </a:rPr>
              <a:t>Islam</a:t>
            </a:r>
          </a:p>
          <a:p>
            <a:pPr lvl="2">
              <a:defRPr/>
            </a:pPr>
            <a:r>
              <a:rPr lang="en-US" dirty="0">
                <a:ea typeface="+mn-ea"/>
              </a:rPr>
              <a:t>Founded: </a:t>
            </a:r>
            <a:r>
              <a:rPr lang="en-US" dirty="0" smtClean="0">
                <a:ea typeface="+mn-ea"/>
              </a:rPr>
              <a:t>~1,500 </a:t>
            </a:r>
            <a:r>
              <a:rPr lang="en-US" dirty="0">
                <a:ea typeface="+mn-ea"/>
              </a:rPr>
              <a:t>years ago</a:t>
            </a:r>
          </a:p>
          <a:p>
            <a:pPr lvl="2">
              <a:defRPr/>
            </a:pPr>
            <a:r>
              <a:rPr lang="en-US" dirty="0" smtClean="0">
                <a:ea typeface="+mn-ea"/>
              </a:rPr>
              <a:t>Founder: Prophet Muhammad</a:t>
            </a:r>
            <a:endParaRPr lang="en-US" dirty="0">
              <a:ea typeface="+mn-ea"/>
            </a:endParaRPr>
          </a:p>
          <a:p>
            <a:pPr lvl="2">
              <a:defRPr/>
            </a:pPr>
            <a:r>
              <a:rPr lang="en-US" dirty="0">
                <a:ea typeface="+mn-ea"/>
              </a:rPr>
              <a:t>Origin: </a:t>
            </a:r>
            <a:r>
              <a:rPr lang="en-US" dirty="0" err="1" smtClean="0">
                <a:ea typeface="+mn-ea"/>
              </a:rPr>
              <a:t>Makkah</a:t>
            </a:r>
            <a:r>
              <a:rPr lang="en-US" dirty="0" smtClean="0">
                <a:ea typeface="+mn-ea"/>
              </a:rPr>
              <a:t> (Mecca) located in present-day Saudi Arabia</a:t>
            </a:r>
            <a:endParaRPr lang="en-US" dirty="0">
              <a:ea typeface="+mn-ea"/>
            </a:endParaRPr>
          </a:p>
          <a:p>
            <a:pPr lvl="2">
              <a:defRPr/>
            </a:pPr>
            <a:endParaRPr lang="en-US" dirty="0" smtClean="0">
              <a:ea typeface="+mn-ea"/>
            </a:endParaRPr>
          </a:p>
          <a:p>
            <a:pPr lvl="2">
              <a:defRPr/>
            </a:pPr>
            <a:endParaRPr lang="en-US" dirty="0">
              <a:ea typeface="+mn-ea"/>
            </a:endParaRPr>
          </a:p>
          <a:p>
            <a:pPr lvl="2">
              <a:defRPr/>
            </a:pPr>
            <a:endParaRPr lang="en-US" dirty="0" smtClean="0">
              <a:ea typeface="+mn-ea"/>
            </a:endParaRPr>
          </a:p>
        </p:txBody>
      </p:sp>
    </p:spTree>
    <p:extLst>
      <p:ext uri="{BB962C8B-B14F-4D97-AF65-F5344CB8AC3E}">
        <p14:creationId xmlns:p14="http://schemas.microsoft.com/office/powerpoint/2010/main" val="173971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17714"/>
            <a:ext cx="9144000" cy="1132115"/>
          </a:xfrm>
        </p:spPr>
        <p:txBody>
          <a:bodyPr>
            <a:normAutofit/>
          </a:bodyPr>
          <a:lstStyle/>
          <a:p>
            <a:pPr>
              <a:defRPr/>
            </a:pPr>
            <a:r>
              <a:rPr lang="en-US" dirty="0" smtClean="0">
                <a:ea typeface="+mj-ea"/>
              </a:rPr>
              <a:t>Where Are Religions Distributed?</a:t>
            </a:r>
            <a:endParaRPr lang="en-US" dirty="0">
              <a:ea typeface="+mj-ea"/>
            </a:endParaRPr>
          </a:p>
        </p:txBody>
      </p:sp>
      <p:sp>
        <p:nvSpPr>
          <p:cNvPr id="3" name="Content Placeholder 2"/>
          <p:cNvSpPr>
            <a:spLocks noGrp="1"/>
          </p:cNvSpPr>
          <p:nvPr>
            <p:ph idx="1"/>
          </p:nvPr>
        </p:nvSpPr>
        <p:spPr>
          <a:xfrm>
            <a:off x="1889126" y="1959428"/>
            <a:ext cx="8626475" cy="4441372"/>
          </a:xfrm>
        </p:spPr>
        <p:txBody>
          <a:bodyPr/>
          <a:lstStyle/>
          <a:p>
            <a:pPr>
              <a:defRPr/>
            </a:pPr>
            <a:r>
              <a:rPr lang="en-US" dirty="0" smtClean="0"/>
              <a:t>Distribution of Religions</a:t>
            </a:r>
          </a:p>
          <a:p>
            <a:pPr lvl="1">
              <a:defRPr/>
            </a:pPr>
            <a:r>
              <a:rPr lang="en-US" dirty="0" smtClean="0"/>
              <a:t>Geographers distinguish two types of religions:</a:t>
            </a:r>
          </a:p>
          <a:p>
            <a:pPr marL="1371600" lvl="2" indent="-457200">
              <a:buFontTx/>
              <a:buAutoNum type="arabicPeriod"/>
              <a:defRPr/>
            </a:pPr>
            <a:r>
              <a:rPr lang="en-US" i="1" dirty="0" smtClean="0"/>
              <a:t>Universalizing religions</a:t>
            </a:r>
            <a:r>
              <a:rPr lang="en-US" dirty="0" smtClean="0"/>
              <a:t>- attempt to be global by appealing to all people regardless of location or culture.</a:t>
            </a:r>
          </a:p>
          <a:p>
            <a:pPr lvl="3">
              <a:defRPr/>
            </a:pPr>
            <a:r>
              <a:rPr lang="en-US" dirty="0"/>
              <a:t>58 percent</a:t>
            </a:r>
            <a:r>
              <a:rPr lang="en-US" dirty="0" smtClean="0"/>
              <a:t> of world</a:t>
            </a:r>
            <a:r>
              <a:rPr lang="en-US" altLang="en-US" dirty="0" smtClean="0"/>
              <a:t>’</a:t>
            </a:r>
            <a:r>
              <a:rPr lang="en-US" dirty="0" smtClean="0"/>
              <a:t>s population practices a universalizing religion.</a:t>
            </a:r>
          </a:p>
          <a:p>
            <a:pPr lvl="4">
              <a:defRPr/>
            </a:pPr>
            <a:r>
              <a:rPr lang="en-US" dirty="0" smtClean="0"/>
              <a:t>Christianity: 2.1 billion Christians</a:t>
            </a:r>
          </a:p>
          <a:p>
            <a:pPr lvl="4">
              <a:defRPr/>
            </a:pPr>
            <a:r>
              <a:rPr lang="en-US" dirty="0" smtClean="0"/>
              <a:t>Islam: 1.5 billion Muslims</a:t>
            </a:r>
          </a:p>
          <a:p>
            <a:pPr lvl="4">
              <a:defRPr/>
            </a:pPr>
            <a:r>
              <a:rPr lang="en-US" dirty="0" smtClean="0"/>
              <a:t>Buddhism: 376 million Buddhists</a:t>
            </a:r>
          </a:p>
          <a:p>
            <a:pPr marL="1371600" lvl="2" indent="-457200">
              <a:buFontTx/>
              <a:buAutoNum type="arabicPeriod"/>
              <a:defRPr/>
            </a:pPr>
            <a:r>
              <a:rPr lang="en-US" i="1" dirty="0" smtClean="0"/>
              <a:t>Ethnic religions-</a:t>
            </a:r>
            <a:r>
              <a:rPr lang="en-US" dirty="0" smtClean="0"/>
              <a:t> appeal primarily to one group of people living in one place.</a:t>
            </a:r>
          </a:p>
          <a:p>
            <a:pPr lvl="3">
              <a:defRPr/>
            </a:pPr>
            <a:r>
              <a:rPr lang="en-US" dirty="0"/>
              <a:t>26 percent</a:t>
            </a:r>
            <a:r>
              <a:rPr lang="en-US" dirty="0" smtClean="0"/>
              <a:t> of world</a:t>
            </a:r>
            <a:r>
              <a:rPr lang="en-US" altLang="en-US" dirty="0" smtClean="0"/>
              <a:t>’</a:t>
            </a:r>
            <a:r>
              <a:rPr lang="en-US" dirty="0" smtClean="0"/>
              <a:t>s population practices an ethnic religion.</a:t>
            </a:r>
          </a:p>
        </p:txBody>
      </p:sp>
    </p:spTree>
    <p:extLst>
      <p:ext uri="{BB962C8B-B14F-4D97-AF65-F5344CB8AC3E}">
        <p14:creationId xmlns:p14="http://schemas.microsoft.com/office/powerpoint/2010/main" val="1742034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35429"/>
            <a:ext cx="9144000" cy="1538514"/>
          </a:xfrm>
        </p:spPr>
        <p:txBody>
          <a:bodyPr>
            <a:normAutofit/>
          </a:bodyPr>
          <a:lstStyle/>
          <a:p>
            <a:pPr algn="ctr">
              <a:defRPr/>
            </a:pPr>
            <a:r>
              <a:rPr lang="en-US" dirty="0" smtClean="0">
                <a:solidFill>
                  <a:schemeClr val="tx1"/>
                </a:solidFill>
                <a:ea typeface="+mj-ea"/>
              </a:rPr>
              <a:t>Why Do Religions Have Different Distributions?</a:t>
            </a:r>
            <a:endParaRPr lang="en-US" dirty="0">
              <a:solidFill>
                <a:schemeClr val="tx1"/>
              </a:solidFill>
              <a:ea typeface="+mj-ea"/>
            </a:endParaRPr>
          </a:p>
        </p:txBody>
      </p:sp>
      <p:sp>
        <p:nvSpPr>
          <p:cNvPr id="3" name="Content Placeholder 2"/>
          <p:cNvSpPr>
            <a:spLocks noGrp="1"/>
          </p:cNvSpPr>
          <p:nvPr>
            <p:ph idx="4294967295"/>
          </p:nvPr>
        </p:nvSpPr>
        <p:spPr>
          <a:xfrm>
            <a:off x="566738" y="2627313"/>
            <a:ext cx="11625262" cy="3538537"/>
          </a:xfrm>
        </p:spPr>
        <p:txBody>
          <a:bodyPr/>
          <a:lstStyle/>
          <a:p>
            <a:pPr>
              <a:defRPr/>
            </a:pPr>
            <a:r>
              <a:rPr lang="en-US" dirty="0" smtClean="0">
                <a:ea typeface="+mn-ea"/>
              </a:rPr>
              <a:t>Diffusion of Religions</a:t>
            </a:r>
          </a:p>
          <a:p>
            <a:pPr lvl="1">
              <a:defRPr/>
            </a:pPr>
            <a:r>
              <a:rPr lang="en-US" dirty="0" smtClean="0">
                <a:ea typeface="+mn-ea"/>
              </a:rPr>
              <a:t>Asia is home to each hearth for Christianity, Islam, and Buddhism.</a:t>
            </a:r>
          </a:p>
          <a:p>
            <a:pPr lvl="1">
              <a:defRPr/>
            </a:pPr>
            <a:r>
              <a:rPr lang="en-US" dirty="0" smtClean="0">
                <a:ea typeface="+mn-ea"/>
              </a:rPr>
              <a:t>Followers transmitted the messages preached in the hearths to people elsewhere.</a:t>
            </a:r>
          </a:p>
          <a:p>
            <a:pPr lvl="1">
              <a:defRPr/>
            </a:pPr>
            <a:r>
              <a:rPr lang="en-US" dirty="0" smtClean="0">
                <a:ea typeface="+mn-ea"/>
              </a:rPr>
              <a:t>Each of the three main universalizing religions has a distinct diffusion pattern.</a:t>
            </a:r>
          </a:p>
          <a:p>
            <a:pPr lvl="1">
              <a:defRPr/>
            </a:pPr>
            <a:endParaRPr lang="en-US" dirty="0" smtClean="0">
              <a:ea typeface="+mn-ea"/>
            </a:endParaRPr>
          </a:p>
          <a:p>
            <a:pPr lvl="2">
              <a:defRPr/>
            </a:pPr>
            <a:endParaRPr lang="en-US" dirty="0">
              <a:ea typeface="+mn-ea"/>
            </a:endParaRPr>
          </a:p>
          <a:p>
            <a:pPr lvl="2">
              <a:defRPr/>
            </a:pPr>
            <a:endParaRPr lang="en-US" dirty="0" smtClean="0">
              <a:ea typeface="+mn-ea"/>
            </a:endParaRPr>
          </a:p>
        </p:txBody>
      </p:sp>
    </p:spTree>
    <p:extLst>
      <p:ext uri="{BB962C8B-B14F-4D97-AF65-F5344CB8AC3E}">
        <p14:creationId xmlns:p14="http://schemas.microsoft.com/office/powerpoint/2010/main" val="1880283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7964" y="995364"/>
            <a:ext cx="669607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068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1600"/>
            <a:ext cx="9144000" cy="1509486"/>
          </a:xfrm>
        </p:spPr>
        <p:txBody>
          <a:bodyPr>
            <a:normAutofit/>
          </a:bodyPr>
          <a:lstStyle/>
          <a:p>
            <a:pPr algn="ctr">
              <a:defRPr/>
            </a:pPr>
            <a:r>
              <a:rPr lang="en-US" dirty="0" smtClean="0">
                <a:solidFill>
                  <a:schemeClr val="tx1"/>
                </a:solidFill>
                <a:ea typeface="+mj-ea"/>
              </a:rPr>
              <a:t>Why Do Religions Have Different Distributions?</a:t>
            </a:r>
            <a:endParaRPr lang="en-US" dirty="0">
              <a:solidFill>
                <a:schemeClr val="tx1"/>
              </a:solidFill>
              <a:ea typeface="+mj-ea"/>
            </a:endParaRPr>
          </a:p>
        </p:txBody>
      </p:sp>
      <p:sp>
        <p:nvSpPr>
          <p:cNvPr id="3" name="Content Placeholder 2"/>
          <p:cNvSpPr>
            <a:spLocks noGrp="1"/>
          </p:cNvSpPr>
          <p:nvPr>
            <p:ph idx="4294967295"/>
          </p:nvPr>
        </p:nvSpPr>
        <p:spPr>
          <a:xfrm>
            <a:off x="588936" y="1712913"/>
            <a:ext cx="9872420" cy="4452937"/>
          </a:xfrm>
        </p:spPr>
        <p:txBody>
          <a:bodyPr>
            <a:normAutofit fontScale="92500" lnSpcReduction="10000"/>
          </a:bodyPr>
          <a:lstStyle/>
          <a:p>
            <a:pPr>
              <a:defRPr/>
            </a:pPr>
            <a:r>
              <a:rPr lang="en-US" dirty="0" smtClean="0">
                <a:ea typeface="+mn-ea"/>
              </a:rPr>
              <a:t>Diffusion of Religions</a:t>
            </a:r>
          </a:p>
          <a:p>
            <a:pPr lvl="1">
              <a:defRPr/>
            </a:pPr>
            <a:r>
              <a:rPr lang="en-US" sz="2000" dirty="0" smtClean="0">
                <a:ea typeface="+mn-ea"/>
              </a:rPr>
              <a:t>Christianity</a:t>
            </a:r>
          </a:p>
          <a:p>
            <a:pPr lvl="2">
              <a:defRPr/>
            </a:pPr>
            <a:r>
              <a:rPr lang="en-US" sz="2000" dirty="0" smtClean="0">
                <a:ea typeface="+mn-ea"/>
              </a:rPr>
              <a:t>Hierarchical Diffusion</a:t>
            </a:r>
          </a:p>
          <a:p>
            <a:pPr lvl="3">
              <a:defRPr/>
            </a:pPr>
            <a:r>
              <a:rPr lang="en-US" sz="2000" dirty="0" smtClean="0">
                <a:ea typeface="+mn-ea"/>
              </a:rPr>
              <a:t>Emperor Constantine helped diffuse the religion throughout the Roman Empire by embracing Christianity.</a:t>
            </a:r>
          </a:p>
          <a:p>
            <a:pPr lvl="2">
              <a:defRPr/>
            </a:pPr>
            <a:r>
              <a:rPr lang="en-US" sz="2000" dirty="0" smtClean="0">
                <a:ea typeface="+mn-ea"/>
              </a:rPr>
              <a:t>Relocation Diffusion</a:t>
            </a:r>
          </a:p>
          <a:p>
            <a:pPr lvl="3">
              <a:defRPr/>
            </a:pPr>
            <a:r>
              <a:rPr lang="en-US" sz="2000" i="1" dirty="0" smtClean="0">
                <a:ea typeface="+mn-ea"/>
              </a:rPr>
              <a:t>Missionaries</a:t>
            </a:r>
            <a:r>
              <a:rPr lang="en-US" sz="2000" dirty="0" smtClean="0">
                <a:ea typeface="+mn-ea"/>
              </a:rPr>
              <a:t>, individuals who help transmit a religion through relocation diffusion, initially diffused the religion along protected sea routes and the excellent Roman roads.</a:t>
            </a:r>
          </a:p>
          <a:p>
            <a:pPr lvl="3">
              <a:defRPr/>
            </a:pPr>
            <a:r>
              <a:rPr lang="en-US" sz="2000" dirty="0" smtClean="0">
                <a:ea typeface="+mn-ea"/>
              </a:rPr>
              <a:t>Migration and missionary activity by Europeans since 1500 have extended Christianity all over the world.</a:t>
            </a:r>
          </a:p>
          <a:p>
            <a:pPr lvl="4">
              <a:defRPr/>
            </a:pPr>
            <a:r>
              <a:rPr lang="en-US" sz="2000" dirty="0" smtClean="0">
                <a:ea typeface="+mn-ea"/>
              </a:rPr>
              <a:t>Permanent resettlement in the Americas, Australia, and New Zealand</a:t>
            </a:r>
          </a:p>
          <a:p>
            <a:pPr lvl="1">
              <a:defRPr/>
            </a:pPr>
            <a:endParaRPr lang="en-US" dirty="0" smtClean="0">
              <a:ea typeface="+mn-ea"/>
            </a:endParaRPr>
          </a:p>
          <a:p>
            <a:pPr lvl="2">
              <a:defRPr/>
            </a:pPr>
            <a:endParaRPr lang="en-US" dirty="0">
              <a:ea typeface="+mn-ea"/>
            </a:endParaRPr>
          </a:p>
          <a:p>
            <a:pPr lvl="2">
              <a:defRPr/>
            </a:pPr>
            <a:endParaRPr lang="en-US" dirty="0" smtClean="0">
              <a:ea typeface="+mn-ea"/>
            </a:endParaRPr>
          </a:p>
        </p:txBody>
      </p:sp>
    </p:spTree>
    <p:extLst>
      <p:ext uri="{BB962C8B-B14F-4D97-AF65-F5344CB8AC3E}">
        <p14:creationId xmlns:p14="http://schemas.microsoft.com/office/powerpoint/2010/main" val="333687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875" y="1166814"/>
            <a:ext cx="68262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958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33829"/>
            <a:ext cx="9144000" cy="1712685"/>
          </a:xfrm>
        </p:spPr>
        <p:txBody>
          <a:bodyPr>
            <a:normAutofit/>
          </a:bodyPr>
          <a:lstStyle/>
          <a:p>
            <a:pPr algn="ctr">
              <a:defRPr/>
            </a:pPr>
            <a:r>
              <a:rPr lang="en-US" dirty="0" smtClean="0">
                <a:solidFill>
                  <a:schemeClr val="tx1"/>
                </a:solidFill>
                <a:ea typeface="+mj-ea"/>
              </a:rPr>
              <a:t>Why Do Religions Have Different Distributions?</a:t>
            </a:r>
            <a:endParaRPr lang="en-US" dirty="0">
              <a:solidFill>
                <a:schemeClr val="tx1"/>
              </a:solidFill>
              <a:ea typeface="+mj-ea"/>
            </a:endParaRPr>
          </a:p>
        </p:txBody>
      </p:sp>
      <p:sp>
        <p:nvSpPr>
          <p:cNvPr id="3" name="Content Placeholder 2"/>
          <p:cNvSpPr>
            <a:spLocks noGrp="1"/>
          </p:cNvSpPr>
          <p:nvPr>
            <p:ph idx="4294967295"/>
          </p:nvPr>
        </p:nvSpPr>
        <p:spPr>
          <a:xfrm>
            <a:off x="0" y="2046288"/>
            <a:ext cx="10058400" cy="4119562"/>
          </a:xfrm>
        </p:spPr>
        <p:txBody>
          <a:bodyPr/>
          <a:lstStyle/>
          <a:p>
            <a:pPr>
              <a:defRPr/>
            </a:pPr>
            <a:r>
              <a:rPr lang="en-US" dirty="0" smtClean="0"/>
              <a:t>Diffusion of Religions</a:t>
            </a:r>
          </a:p>
          <a:p>
            <a:pPr lvl="1">
              <a:defRPr/>
            </a:pPr>
            <a:r>
              <a:rPr lang="en-US" dirty="0" smtClean="0"/>
              <a:t>Islam</a:t>
            </a:r>
          </a:p>
          <a:p>
            <a:pPr lvl="2">
              <a:defRPr/>
            </a:pPr>
            <a:r>
              <a:rPr lang="en-US" dirty="0" smtClean="0"/>
              <a:t>Muhammad</a:t>
            </a:r>
            <a:r>
              <a:rPr lang="en-US" altLang="en-US" dirty="0" smtClean="0"/>
              <a:t>’</a:t>
            </a:r>
            <a:r>
              <a:rPr lang="en-US" dirty="0" smtClean="0"/>
              <a:t>s successors organized followers into armies and led a conquest to spread the religion over an extensive area of…</a:t>
            </a:r>
          </a:p>
          <a:p>
            <a:pPr lvl="3">
              <a:defRPr/>
            </a:pPr>
            <a:r>
              <a:rPr lang="en-US" dirty="0" smtClean="0"/>
              <a:t>Africa</a:t>
            </a:r>
          </a:p>
          <a:p>
            <a:pPr lvl="3">
              <a:defRPr/>
            </a:pPr>
            <a:r>
              <a:rPr lang="en-US" dirty="0" smtClean="0"/>
              <a:t>Asia</a:t>
            </a:r>
          </a:p>
          <a:p>
            <a:pPr lvl="3">
              <a:defRPr/>
            </a:pPr>
            <a:r>
              <a:rPr lang="en-US" dirty="0" smtClean="0"/>
              <a:t>Europe</a:t>
            </a:r>
          </a:p>
          <a:p>
            <a:pPr lvl="2">
              <a:defRPr/>
            </a:pPr>
            <a:r>
              <a:rPr lang="en-US" dirty="0" smtClean="0"/>
              <a:t>Relocation diffusion of missionaries to portions of sub-Saharan Africa and Southeast Asia transmitted the religion well beyond its hearth.</a:t>
            </a:r>
          </a:p>
          <a:p>
            <a:pPr lvl="1">
              <a:defRPr/>
            </a:pPr>
            <a:endParaRPr lang="en-US" dirty="0" smtClean="0"/>
          </a:p>
          <a:p>
            <a:pPr lvl="2">
              <a:defRPr/>
            </a:pPr>
            <a:endParaRPr lang="en-US" dirty="0" smtClean="0"/>
          </a:p>
          <a:p>
            <a:pPr lvl="2">
              <a:defRPr/>
            </a:pPr>
            <a:endParaRPr lang="en-US" dirty="0" smtClean="0"/>
          </a:p>
        </p:txBody>
      </p:sp>
    </p:spTree>
    <p:extLst>
      <p:ext uri="{BB962C8B-B14F-4D97-AF65-F5344CB8AC3E}">
        <p14:creationId xmlns:p14="http://schemas.microsoft.com/office/powerpoint/2010/main" val="1717724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1417639"/>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734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35429"/>
            <a:ext cx="9144000" cy="1277257"/>
          </a:xfrm>
        </p:spPr>
        <p:txBody>
          <a:bodyPr>
            <a:normAutofit fontScale="90000"/>
          </a:bodyPr>
          <a:lstStyle/>
          <a:p>
            <a:pPr algn="ctr">
              <a:defRPr/>
            </a:pPr>
            <a:r>
              <a:rPr lang="en-US" dirty="0" smtClean="0">
                <a:solidFill>
                  <a:schemeClr val="tx1"/>
                </a:solidFill>
                <a:ea typeface="+mj-ea"/>
              </a:rPr>
              <a:t>Why Do Religions Have Different Distributions?</a:t>
            </a:r>
            <a:endParaRPr lang="en-US" dirty="0">
              <a:solidFill>
                <a:schemeClr val="tx1"/>
              </a:solidFill>
              <a:ea typeface="+mj-ea"/>
            </a:endParaRPr>
          </a:p>
        </p:txBody>
      </p:sp>
      <p:sp>
        <p:nvSpPr>
          <p:cNvPr id="3" name="Content Placeholder 2"/>
          <p:cNvSpPr>
            <a:spLocks noGrp="1"/>
          </p:cNvSpPr>
          <p:nvPr>
            <p:ph idx="4294967295"/>
          </p:nvPr>
        </p:nvSpPr>
        <p:spPr>
          <a:xfrm>
            <a:off x="0" y="1887538"/>
            <a:ext cx="10028238" cy="4278312"/>
          </a:xfrm>
        </p:spPr>
        <p:txBody>
          <a:bodyPr/>
          <a:lstStyle/>
          <a:p>
            <a:pPr>
              <a:defRPr/>
            </a:pPr>
            <a:r>
              <a:rPr lang="en-US" dirty="0" smtClean="0">
                <a:ea typeface="+mn-ea"/>
              </a:rPr>
              <a:t>Diffusion of Religions</a:t>
            </a:r>
          </a:p>
          <a:p>
            <a:pPr lvl="1">
              <a:defRPr/>
            </a:pPr>
            <a:r>
              <a:rPr lang="en-US" dirty="0" smtClean="0">
                <a:ea typeface="+mn-ea"/>
              </a:rPr>
              <a:t>Buddhism</a:t>
            </a:r>
          </a:p>
          <a:p>
            <a:pPr lvl="2">
              <a:defRPr/>
            </a:pPr>
            <a:r>
              <a:rPr lang="en-US" dirty="0" smtClean="0">
                <a:ea typeface="+mn-ea"/>
              </a:rPr>
              <a:t>Diffused relatively slowly from its origin in northeastern India.</a:t>
            </a:r>
          </a:p>
          <a:p>
            <a:pPr lvl="2">
              <a:defRPr/>
            </a:pPr>
            <a:r>
              <a:rPr lang="en-US" dirty="0" smtClean="0">
                <a:ea typeface="+mn-ea"/>
              </a:rPr>
              <a:t>Emperor Asoka accredited with much of its diffusion throughout the Magadhan Empire (273 to 232 B.C.).</a:t>
            </a:r>
          </a:p>
          <a:p>
            <a:pPr lvl="3">
              <a:defRPr/>
            </a:pPr>
            <a:r>
              <a:rPr lang="en-US" dirty="0" smtClean="0">
                <a:ea typeface="+mn-ea"/>
              </a:rPr>
              <a:t>Missionaries sent to territories neighboring the empire.</a:t>
            </a:r>
          </a:p>
          <a:p>
            <a:pPr lvl="2">
              <a:defRPr/>
            </a:pPr>
            <a:r>
              <a:rPr lang="en-US" dirty="0" smtClean="0">
                <a:ea typeface="+mn-ea"/>
              </a:rPr>
              <a:t>Buddhism introduced to China along trade routes in the first century A.D.</a:t>
            </a:r>
          </a:p>
          <a:p>
            <a:pPr lvl="1">
              <a:defRPr/>
            </a:pPr>
            <a:endParaRPr lang="en-US" dirty="0" smtClean="0">
              <a:ea typeface="+mn-ea"/>
            </a:endParaRPr>
          </a:p>
          <a:p>
            <a:pPr lvl="2">
              <a:defRPr/>
            </a:pPr>
            <a:endParaRPr lang="en-US" dirty="0">
              <a:ea typeface="+mn-ea"/>
            </a:endParaRPr>
          </a:p>
          <a:p>
            <a:pPr lvl="2">
              <a:defRPr/>
            </a:pPr>
            <a:endParaRPr lang="en-US" dirty="0" smtClean="0">
              <a:ea typeface="+mn-ea"/>
            </a:endParaRPr>
          </a:p>
        </p:txBody>
      </p:sp>
    </p:spTree>
    <p:extLst>
      <p:ext uri="{BB962C8B-B14F-4D97-AF65-F5344CB8AC3E}">
        <p14:creationId xmlns:p14="http://schemas.microsoft.com/office/powerpoint/2010/main" val="1213762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0" descr="\\integrafs1\PRS\16_NMS\02. Deliverables\RUBENSTEIN_IRDVD_11e\Approved_JPEGs\Chapter06\Labeled Images\TCL_11e_Figure_06_21_L.jpg"/>
          <p:cNvPicPr>
            <a:picLocks noChangeAspect="1" noChangeArrowheads="1"/>
          </p:cNvPicPr>
          <p:nvPr/>
        </p:nvPicPr>
        <p:blipFill>
          <a:blip r:embed="rId3">
            <a:extLst>
              <a:ext uri="{28A0092B-C50C-407E-A947-70E740481C1C}">
                <a14:useLocalDpi xmlns:a14="http://schemas.microsoft.com/office/drawing/2010/main" val="0"/>
              </a:ext>
            </a:extLst>
          </a:blip>
          <a:srcRect b="2306"/>
          <a:stretch>
            <a:fillRect/>
          </a:stretch>
        </p:blipFill>
        <p:spPr bwMode="auto">
          <a:xfrm>
            <a:off x="3359150" y="1063625"/>
            <a:ext cx="5976938"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202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7029"/>
            <a:ext cx="9144000" cy="1291771"/>
          </a:xfrm>
        </p:spPr>
        <p:txBody>
          <a:bodyPr>
            <a:normAutofit fontScale="90000"/>
          </a:bodyPr>
          <a:lstStyle/>
          <a:p>
            <a:pPr algn="ctr">
              <a:defRPr/>
            </a:pPr>
            <a:r>
              <a:rPr lang="en-US" dirty="0" smtClean="0">
                <a:solidFill>
                  <a:schemeClr val="tx1"/>
                </a:solidFill>
                <a:ea typeface="+mj-ea"/>
              </a:rPr>
              <a:t>Why Do Religions Have Different Distributions?</a:t>
            </a:r>
            <a:endParaRPr lang="en-US" dirty="0">
              <a:solidFill>
                <a:schemeClr val="tx1"/>
              </a:solidFill>
              <a:ea typeface="+mj-ea"/>
            </a:endParaRPr>
          </a:p>
        </p:txBody>
      </p:sp>
      <p:sp>
        <p:nvSpPr>
          <p:cNvPr id="3" name="Content Placeholder 2"/>
          <p:cNvSpPr>
            <a:spLocks noGrp="1"/>
          </p:cNvSpPr>
          <p:nvPr>
            <p:ph idx="4294967295"/>
          </p:nvPr>
        </p:nvSpPr>
        <p:spPr>
          <a:xfrm>
            <a:off x="0" y="2017713"/>
            <a:ext cx="9463088" cy="4137025"/>
          </a:xfrm>
        </p:spPr>
        <p:txBody>
          <a:bodyPr/>
          <a:lstStyle/>
          <a:p>
            <a:pPr>
              <a:defRPr/>
            </a:pPr>
            <a:r>
              <a:rPr lang="en-US" dirty="0" smtClean="0"/>
              <a:t>Diffusion of Religions</a:t>
            </a:r>
          </a:p>
          <a:p>
            <a:pPr lvl="1">
              <a:defRPr/>
            </a:pPr>
            <a:r>
              <a:rPr lang="en-US" dirty="0" smtClean="0"/>
              <a:t>Ethnic Religions</a:t>
            </a:r>
          </a:p>
          <a:p>
            <a:pPr lvl="2">
              <a:defRPr/>
            </a:pPr>
            <a:r>
              <a:rPr lang="en-US" dirty="0" smtClean="0"/>
              <a:t>Most have limited, if any, diffusion.</a:t>
            </a:r>
          </a:p>
          <a:p>
            <a:pPr lvl="3">
              <a:defRPr/>
            </a:pPr>
            <a:r>
              <a:rPr lang="en-US" dirty="0" smtClean="0"/>
              <a:t>Lack missionaries</a:t>
            </a:r>
          </a:p>
          <a:p>
            <a:pPr lvl="2">
              <a:defRPr/>
            </a:pPr>
            <a:r>
              <a:rPr lang="en-US" dirty="0" smtClean="0"/>
              <a:t>Diffusion to new places is possible, if adherents migrate for economic gains and are not forced to adopt a strongly entrenched universalizing religion.</a:t>
            </a:r>
          </a:p>
          <a:p>
            <a:pPr lvl="2">
              <a:defRPr/>
            </a:pPr>
            <a:r>
              <a:rPr lang="en-US" dirty="0" smtClean="0"/>
              <a:t>Judaism</a:t>
            </a:r>
            <a:r>
              <a:rPr lang="en-US" altLang="en-US" dirty="0" smtClean="0"/>
              <a:t>’</a:t>
            </a:r>
            <a:r>
              <a:rPr lang="en-US" dirty="0" smtClean="0"/>
              <a:t>s diffusion is unlike other ethnic religions because </a:t>
            </a:r>
            <a:r>
              <a:rPr lang="en-US" dirty="0"/>
              <a:t>it is</a:t>
            </a:r>
            <a:r>
              <a:rPr lang="en-US" dirty="0" smtClean="0"/>
              <a:t> practiced well beyond its place of origin.</a:t>
            </a:r>
          </a:p>
          <a:p>
            <a:pPr lvl="3">
              <a:defRPr/>
            </a:pPr>
            <a:r>
              <a:rPr lang="en-US" dirty="0" smtClean="0"/>
              <a:t>Other nationalities have historically persecuted Jews living in their midst because of their retention of Judaism.</a:t>
            </a:r>
          </a:p>
          <a:p>
            <a:pPr lvl="1">
              <a:defRPr/>
            </a:pPr>
            <a:endParaRPr lang="en-US" dirty="0" smtClean="0"/>
          </a:p>
          <a:p>
            <a:pPr lvl="2">
              <a:defRPr/>
            </a:pPr>
            <a:endParaRPr lang="en-US" dirty="0" smtClean="0"/>
          </a:p>
          <a:p>
            <a:pPr lvl="2">
              <a:defRPr/>
            </a:pPr>
            <a:endParaRPr lang="en-US" dirty="0" smtClean="0"/>
          </a:p>
        </p:txBody>
      </p:sp>
    </p:spTree>
    <p:extLst>
      <p:ext uri="{BB962C8B-B14F-4D97-AF65-F5344CB8AC3E}">
        <p14:creationId xmlns:p14="http://schemas.microsoft.com/office/powerpoint/2010/main" val="1086022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icture 4"/>
          <p:cNvSpPr>
            <a:spLocks noChangeAspect="1" noChangeArrowheads="1"/>
          </p:cNvSpPr>
          <p:nvPr/>
        </p:nvSpPr>
        <p:spPr bwMode="auto">
          <a:xfrm>
            <a:off x="2327276" y="1116013"/>
            <a:ext cx="7535863"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endParaRPr lang="en-IN" altLang="en-US"/>
          </a:p>
        </p:txBody>
      </p:sp>
      <p:pic>
        <p:nvPicPr>
          <p:cNvPr id="2048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7275" y="1195389"/>
            <a:ext cx="75374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694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1889" y="1341439"/>
            <a:ext cx="738822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128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9144000" cy="1088571"/>
          </a:xfrm>
        </p:spPr>
        <p:txBody>
          <a:bodyPr>
            <a:normAutofit/>
          </a:bodyPr>
          <a:lstStyle/>
          <a:p>
            <a:pPr>
              <a:defRPr/>
            </a:pPr>
            <a:r>
              <a:rPr lang="en-US" dirty="0" smtClean="0">
                <a:ea typeface="+mj-ea"/>
              </a:rPr>
              <a:t>Where Are Religions Distributed?</a:t>
            </a:r>
            <a:endParaRPr lang="en-US" dirty="0">
              <a:ea typeface="+mj-ea"/>
            </a:endParaRPr>
          </a:p>
        </p:txBody>
      </p:sp>
      <p:sp>
        <p:nvSpPr>
          <p:cNvPr id="3" name="Content Placeholder 2"/>
          <p:cNvSpPr>
            <a:spLocks noGrp="1"/>
          </p:cNvSpPr>
          <p:nvPr>
            <p:ph idx="1"/>
          </p:nvPr>
        </p:nvSpPr>
        <p:spPr>
          <a:xfrm>
            <a:off x="1349830" y="1857829"/>
            <a:ext cx="9165772" cy="4804227"/>
          </a:xfrm>
        </p:spPr>
        <p:txBody>
          <a:bodyPr/>
          <a:lstStyle/>
          <a:p>
            <a:pPr>
              <a:defRPr/>
            </a:pPr>
            <a:r>
              <a:rPr lang="en-US" dirty="0" smtClean="0">
                <a:ea typeface="+mn-ea"/>
              </a:rPr>
              <a:t>Branches of Universalizing Religions</a:t>
            </a:r>
          </a:p>
          <a:p>
            <a:pPr lvl="1">
              <a:defRPr/>
            </a:pPr>
            <a:r>
              <a:rPr lang="en-US" dirty="0" smtClean="0">
                <a:ea typeface="+mn-ea"/>
              </a:rPr>
              <a:t>Three principal universalizing religions divided into branches, denominations, and sects.</a:t>
            </a:r>
          </a:p>
          <a:p>
            <a:pPr lvl="2">
              <a:defRPr/>
            </a:pPr>
            <a:r>
              <a:rPr lang="en-US" dirty="0" smtClean="0">
                <a:ea typeface="+mn-ea"/>
              </a:rPr>
              <a:t>A </a:t>
            </a:r>
            <a:r>
              <a:rPr lang="en-US" i="1" dirty="0" smtClean="0">
                <a:ea typeface="+mn-ea"/>
              </a:rPr>
              <a:t>branch </a:t>
            </a:r>
            <a:r>
              <a:rPr lang="en-US" dirty="0" smtClean="0">
                <a:ea typeface="+mn-ea"/>
              </a:rPr>
              <a:t>is a large and fundamental division within a religion.</a:t>
            </a:r>
          </a:p>
          <a:p>
            <a:pPr lvl="2">
              <a:defRPr/>
            </a:pPr>
            <a:r>
              <a:rPr lang="en-US" dirty="0" smtClean="0">
                <a:ea typeface="+mn-ea"/>
              </a:rPr>
              <a:t>A </a:t>
            </a:r>
            <a:r>
              <a:rPr lang="en-US" i="1" dirty="0" smtClean="0">
                <a:ea typeface="+mn-ea"/>
              </a:rPr>
              <a:t>denomination</a:t>
            </a:r>
            <a:r>
              <a:rPr lang="en-US" dirty="0" smtClean="0">
                <a:ea typeface="+mn-ea"/>
              </a:rPr>
              <a:t> </a:t>
            </a:r>
            <a:r>
              <a:rPr lang="en-US" dirty="0">
                <a:ea typeface="+mn-ea"/>
              </a:rPr>
              <a:t>is a division of a branch that unites a number of local congregations in a single legal and </a:t>
            </a:r>
            <a:r>
              <a:rPr lang="en-US" dirty="0" smtClean="0">
                <a:ea typeface="+mn-ea"/>
              </a:rPr>
              <a:t>administrative body.</a:t>
            </a:r>
          </a:p>
          <a:p>
            <a:pPr lvl="2">
              <a:defRPr/>
            </a:pPr>
            <a:r>
              <a:rPr lang="en-US" dirty="0" smtClean="0">
                <a:ea typeface="+mn-ea"/>
              </a:rPr>
              <a:t>A sect </a:t>
            </a:r>
            <a:r>
              <a:rPr lang="en-US" dirty="0">
                <a:ea typeface="+mn-ea"/>
              </a:rPr>
              <a:t>is a relatively small group that has broken away from an established </a:t>
            </a:r>
            <a:r>
              <a:rPr lang="en-US" dirty="0" smtClean="0">
                <a:ea typeface="+mn-ea"/>
              </a:rPr>
              <a:t>denomination. </a:t>
            </a:r>
            <a:endParaRPr lang="en-US" dirty="0">
              <a:ea typeface="+mn-ea"/>
            </a:endParaRPr>
          </a:p>
        </p:txBody>
      </p:sp>
    </p:spTree>
    <p:extLst>
      <p:ext uri="{BB962C8B-B14F-4D97-AF65-F5344CB8AC3E}">
        <p14:creationId xmlns:p14="http://schemas.microsoft.com/office/powerpoint/2010/main" val="2054582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32228"/>
            <a:ext cx="9144000" cy="1088571"/>
          </a:xfrm>
        </p:spPr>
        <p:txBody>
          <a:bodyPr>
            <a:normAutofit/>
          </a:bodyPr>
          <a:lstStyle/>
          <a:p>
            <a:pPr>
              <a:defRPr/>
            </a:pPr>
            <a:r>
              <a:rPr lang="en-US" dirty="0" smtClean="0">
                <a:ea typeface="+mj-ea"/>
              </a:rPr>
              <a:t>Where Are Religions Distributed?</a:t>
            </a:r>
            <a:endParaRPr lang="en-US" dirty="0">
              <a:ea typeface="+mj-ea"/>
            </a:endParaRPr>
          </a:p>
        </p:txBody>
      </p:sp>
      <p:sp>
        <p:nvSpPr>
          <p:cNvPr id="3" name="Content Placeholder 2"/>
          <p:cNvSpPr>
            <a:spLocks noGrp="1"/>
          </p:cNvSpPr>
          <p:nvPr>
            <p:ph idx="1"/>
          </p:nvPr>
        </p:nvSpPr>
        <p:spPr>
          <a:xfrm>
            <a:off x="1828800" y="1698171"/>
            <a:ext cx="8686801" cy="4760685"/>
          </a:xfrm>
        </p:spPr>
        <p:txBody>
          <a:bodyPr/>
          <a:lstStyle/>
          <a:p>
            <a:pPr>
              <a:defRPr/>
            </a:pPr>
            <a:r>
              <a:rPr lang="en-US" dirty="0" smtClean="0"/>
              <a:t>Branches of Universalizing Religions</a:t>
            </a:r>
          </a:p>
          <a:p>
            <a:pPr lvl="1">
              <a:defRPr/>
            </a:pPr>
            <a:r>
              <a:rPr lang="en-US" dirty="0" smtClean="0"/>
              <a:t>Branches of Christianity in Europe</a:t>
            </a:r>
          </a:p>
          <a:p>
            <a:pPr lvl="2">
              <a:defRPr/>
            </a:pPr>
            <a:r>
              <a:rPr lang="en-US" dirty="0" smtClean="0"/>
              <a:t>Three major branches include… </a:t>
            </a:r>
          </a:p>
          <a:p>
            <a:pPr marL="1828800" lvl="3" indent="-457200">
              <a:buFontTx/>
              <a:buAutoNum type="arabicPeriod"/>
              <a:defRPr/>
            </a:pPr>
            <a:r>
              <a:rPr lang="en-US" dirty="0" smtClean="0"/>
              <a:t>Roman Catholic (51</a:t>
            </a:r>
            <a:r>
              <a:rPr lang="en-US" dirty="0"/>
              <a:t> percent</a:t>
            </a:r>
            <a:r>
              <a:rPr lang="en-US" dirty="0" smtClean="0"/>
              <a:t> of the world</a:t>
            </a:r>
            <a:r>
              <a:rPr lang="en-US" altLang="en-US" dirty="0" smtClean="0"/>
              <a:t>’</a:t>
            </a:r>
            <a:r>
              <a:rPr lang="en-US" dirty="0" smtClean="0"/>
              <a:t>s Christians) </a:t>
            </a:r>
          </a:p>
          <a:p>
            <a:pPr marL="1828800" lvl="3" indent="-457200">
              <a:buFontTx/>
              <a:buAutoNum type="arabicPeriod"/>
              <a:defRPr/>
            </a:pPr>
            <a:r>
              <a:rPr lang="en-US" dirty="0" smtClean="0"/>
              <a:t>Protestant (24</a:t>
            </a:r>
            <a:r>
              <a:rPr lang="en-US" dirty="0"/>
              <a:t> percent</a:t>
            </a:r>
            <a:r>
              <a:rPr lang="en-US" dirty="0" smtClean="0"/>
              <a:t> of the world</a:t>
            </a:r>
            <a:r>
              <a:rPr lang="en-US" altLang="en-US" dirty="0" smtClean="0"/>
              <a:t>’</a:t>
            </a:r>
            <a:r>
              <a:rPr lang="en-US" dirty="0" smtClean="0"/>
              <a:t>s Christians) </a:t>
            </a:r>
          </a:p>
          <a:p>
            <a:pPr marL="1828800" lvl="3" indent="-457200">
              <a:buFontTx/>
              <a:buAutoNum type="arabicPeriod"/>
              <a:defRPr/>
            </a:pPr>
            <a:r>
              <a:rPr lang="en-US" dirty="0" smtClean="0"/>
              <a:t>Orthodox (11</a:t>
            </a:r>
            <a:r>
              <a:rPr lang="en-US" dirty="0"/>
              <a:t> percent</a:t>
            </a:r>
            <a:r>
              <a:rPr lang="en-US" dirty="0" smtClean="0"/>
              <a:t> of the world</a:t>
            </a:r>
            <a:r>
              <a:rPr lang="en-US" altLang="en-US" dirty="0" smtClean="0"/>
              <a:t>’</a:t>
            </a:r>
            <a:r>
              <a:rPr lang="en-US" dirty="0" smtClean="0"/>
              <a:t>s Christians) </a:t>
            </a:r>
          </a:p>
          <a:p>
            <a:pPr lvl="2">
              <a:defRPr/>
            </a:pPr>
            <a:r>
              <a:rPr lang="en-US" dirty="0" smtClean="0"/>
              <a:t>Distributions</a:t>
            </a:r>
          </a:p>
          <a:p>
            <a:pPr marL="1828800" lvl="3" indent="-457200">
              <a:defRPr/>
            </a:pPr>
            <a:r>
              <a:rPr lang="en-US" dirty="0" smtClean="0"/>
              <a:t>Roman Catholicism dominant branch in southwestern and eastern Europe.</a:t>
            </a:r>
          </a:p>
          <a:p>
            <a:pPr marL="1828800" lvl="3" indent="-457200">
              <a:defRPr/>
            </a:pPr>
            <a:r>
              <a:rPr lang="en-US" dirty="0" smtClean="0"/>
              <a:t>Protestantism dominant branch in northwestern Europe.</a:t>
            </a:r>
          </a:p>
          <a:p>
            <a:pPr marL="1828800" lvl="3" indent="-457200">
              <a:defRPr/>
            </a:pPr>
            <a:r>
              <a:rPr lang="en-US" dirty="0" smtClean="0"/>
              <a:t>Orthodoxy dominant branch in eastern and southeastern Europe.</a:t>
            </a:r>
          </a:p>
        </p:txBody>
      </p:sp>
    </p:spTree>
    <p:extLst>
      <p:ext uri="{BB962C8B-B14F-4D97-AF65-F5344CB8AC3E}">
        <p14:creationId xmlns:p14="http://schemas.microsoft.com/office/powerpoint/2010/main" val="1825131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61257"/>
            <a:ext cx="9144000" cy="986972"/>
          </a:xfrm>
        </p:spPr>
        <p:txBody>
          <a:bodyPr>
            <a:normAutofit/>
          </a:bodyPr>
          <a:lstStyle/>
          <a:p>
            <a:pPr>
              <a:defRPr/>
            </a:pPr>
            <a:r>
              <a:rPr lang="en-US" dirty="0" smtClean="0">
                <a:ea typeface="+mj-ea"/>
              </a:rPr>
              <a:t>Where Are Religions Distributed?</a:t>
            </a:r>
            <a:endParaRPr lang="en-US" dirty="0">
              <a:ea typeface="+mj-ea"/>
            </a:endParaRPr>
          </a:p>
        </p:txBody>
      </p:sp>
      <p:sp>
        <p:nvSpPr>
          <p:cNvPr id="3" name="Content Placeholder 2"/>
          <p:cNvSpPr>
            <a:spLocks noGrp="1"/>
          </p:cNvSpPr>
          <p:nvPr>
            <p:ph idx="1"/>
          </p:nvPr>
        </p:nvSpPr>
        <p:spPr>
          <a:xfrm>
            <a:off x="1889126" y="2249714"/>
            <a:ext cx="8626475" cy="4049486"/>
          </a:xfrm>
        </p:spPr>
        <p:txBody>
          <a:bodyPr/>
          <a:lstStyle/>
          <a:p>
            <a:pPr>
              <a:defRPr/>
            </a:pPr>
            <a:r>
              <a:rPr lang="en-US" dirty="0" smtClean="0">
                <a:ea typeface="+mn-ea"/>
              </a:rPr>
              <a:t>Branches of Universalizing Religions</a:t>
            </a:r>
          </a:p>
          <a:p>
            <a:pPr lvl="1">
              <a:defRPr/>
            </a:pPr>
            <a:r>
              <a:rPr lang="en-US" dirty="0" smtClean="0">
                <a:ea typeface="+mn-ea"/>
              </a:rPr>
              <a:t>Branches of Christianity in the Western Hemisphere</a:t>
            </a:r>
          </a:p>
          <a:p>
            <a:pPr lvl="2">
              <a:defRPr/>
            </a:pPr>
            <a:r>
              <a:rPr lang="en-US" dirty="0" smtClean="0">
                <a:ea typeface="+mn-ea"/>
              </a:rPr>
              <a:t>93</a:t>
            </a:r>
            <a:r>
              <a:rPr lang="en-US" dirty="0"/>
              <a:t> percent</a:t>
            </a:r>
            <a:r>
              <a:rPr lang="en-US" dirty="0" smtClean="0">
                <a:ea typeface="+mn-ea"/>
              </a:rPr>
              <a:t> of Christians in Latin America are Roman Catholic.</a:t>
            </a:r>
          </a:p>
          <a:p>
            <a:pPr lvl="3">
              <a:defRPr/>
            </a:pPr>
            <a:r>
              <a:rPr lang="en-US" dirty="0" smtClean="0">
                <a:ea typeface="+mn-ea"/>
              </a:rPr>
              <a:t>40</a:t>
            </a:r>
            <a:r>
              <a:rPr lang="en-US" dirty="0"/>
              <a:t> percent</a:t>
            </a:r>
            <a:r>
              <a:rPr lang="en-US" dirty="0" smtClean="0">
                <a:ea typeface="+mn-ea"/>
              </a:rPr>
              <a:t> in North America</a:t>
            </a:r>
          </a:p>
          <a:p>
            <a:pPr lvl="2">
              <a:defRPr/>
            </a:pPr>
            <a:r>
              <a:rPr lang="en-US" dirty="0" smtClean="0">
                <a:ea typeface="+mn-ea"/>
              </a:rPr>
              <a:t>Protestant churches have approximately 82 million members in the </a:t>
            </a:r>
            <a:r>
              <a:rPr lang="en-US" dirty="0"/>
              <a:t>United </a:t>
            </a:r>
            <a:r>
              <a:rPr lang="en-US" dirty="0" smtClean="0"/>
              <a:t>States.</a:t>
            </a:r>
            <a:endParaRPr lang="en-US" dirty="0" smtClean="0">
              <a:ea typeface="+mn-ea"/>
            </a:endParaRPr>
          </a:p>
          <a:p>
            <a:pPr lvl="3">
              <a:defRPr/>
            </a:pPr>
            <a:r>
              <a:rPr lang="en-US" dirty="0" smtClean="0">
                <a:ea typeface="+mn-ea"/>
              </a:rPr>
              <a:t>Baptist church has largest number of adherents (37 million).</a:t>
            </a:r>
          </a:p>
        </p:txBody>
      </p:sp>
    </p:spTree>
    <p:extLst>
      <p:ext uri="{BB962C8B-B14F-4D97-AF65-F5344CB8AC3E}">
        <p14:creationId xmlns:p14="http://schemas.microsoft.com/office/powerpoint/2010/main" val="296205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7189" y="1150939"/>
            <a:ext cx="6397625"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527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33829"/>
            <a:ext cx="9144000" cy="856342"/>
          </a:xfrm>
        </p:spPr>
        <p:txBody>
          <a:bodyPr>
            <a:normAutofit/>
          </a:bodyPr>
          <a:lstStyle/>
          <a:p>
            <a:pPr>
              <a:defRPr/>
            </a:pPr>
            <a:r>
              <a:rPr lang="en-US" dirty="0" smtClean="0">
                <a:ea typeface="+mj-ea"/>
              </a:rPr>
              <a:t>Where Are Religions Distributed?</a:t>
            </a:r>
            <a:endParaRPr lang="en-US" dirty="0">
              <a:ea typeface="+mj-ea"/>
            </a:endParaRPr>
          </a:p>
        </p:txBody>
      </p:sp>
      <p:sp>
        <p:nvSpPr>
          <p:cNvPr id="3" name="Content Placeholder 2"/>
          <p:cNvSpPr>
            <a:spLocks noGrp="1"/>
          </p:cNvSpPr>
          <p:nvPr>
            <p:ph idx="1"/>
          </p:nvPr>
        </p:nvSpPr>
        <p:spPr>
          <a:xfrm>
            <a:off x="1889126" y="1640114"/>
            <a:ext cx="8626475" cy="4789714"/>
          </a:xfrm>
        </p:spPr>
        <p:txBody>
          <a:bodyPr/>
          <a:lstStyle/>
          <a:p>
            <a:pPr>
              <a:defRPr/>
            </a:pPr>
            <a:r>
              <a:rPr lang="en-US" dirty="0" smtClean="0"/>
              <a:t>Islam</a:t>
            </a:r>
          </a:p>
          <a:p>
            <a:pPr lvl="1">
              <a:defRPr/>
            </a:pPr>
            <a:r>
              <a:rPr lang="en-US" dirty="0" smtClean="0"/>
              <a:t>Branches of Islam</a:t>
            </a:r>
          </a:p>
          <a:p>
            <a:pPr lvl="2">
              <a:defRPr/>
            </a:pPr>
            <a:r>
              <a:rPr lang="en-US" dirty="0" smtClean="0"/>
              <a:t>Two major branches include… </a:t>
            </a:r>
          </a:p>
          <a:p>
            <a:pPr marL="1828800" lvl="3" indent="-457200">
              <a:buFontTx/>
              <a:buAutoNum type="arabicPeriod"/>
              <a:defRPr/>
            </a:pPr>
            <a:r>
              <a:rPr lang="en-US" dirty="0" smtClean="0"/>
              <a:t>Sunni</a:t>
            </a:r>
          </a:p>
          <a:p>
            <a:pPr lvl="4">
              <a:defRPr/>
            </a:pPr>
            <a:r>
              <a:rPr lang="en-US" dirty="0" smtClean="0"/>
              <a:t>Largest branch in most Muslim countries in Southwest Asia and North Africa</a:t>
            </a:r>
          </a:p>
          <a:p>
            <a:pPr lvl="4">
              <a:defRPr/>
            </a:pPr>
            <a:r>
              <a:rPr lang="en-US" dirty="0" smtClean="0"/>
              <a:t>83 percent of all Muslims</a:t>
            </a:r>
          </a:p>
          <a:p>
            <a:pPr marL="1828800" lvl="3" indent="-457200">
              <a:buFontTx/>
              <a:buAutoNum type="arabicPeriod"/>
              <a:defRPr/>
            </a:pPr>
            <a:r>
              <a:rPr lang="en-US" dirty="0" smtClean="0"/>
              <a:t>Shiite</a:t>
            </a:r>
          </a:p>
          <a:p>
            <a:pPr lvl="4">
              <a:defRPr/>
            </a:pPr>
            <a:r>
              <a:rPr lang="en-US" dirty="0" smtClean="0"/>
              <a:t>Greatly concentrated in the Middle Eastern countries of Iran, Azerbaijan, Iraq, Oman, and Bahrain</a:t>
            </a:r>
          </a:p>
          <a:p>
            <a:pPr lvl="4">
              <a:defRPr/>
            </a:pPr>
            <a:r>
              <a:rPr lang="en-US" dirty="0" smtClean="0"/>
              <a:t>16 </a:t>
            </a:r>
            <a:r>
              <a:rPr lang="en-US" dirty="0"/>
              <a:t>percent</a:t>
            </a:r>
            <a:r>
              <a:rPr lang="en-US" dirty="0" smtClean="0"/>
              <a:t> of all Muslims</a:t>
            </a:r>
          </a:p>
        </p:txBody>
      </p:sp>
    </p:spTree>
    <p:extLst>
      <p:ext uri="{BB962C8B-B14F-4D97-AF65-F5344CB8AC3E}">
        <p14:creationId xmlns:p14="http://schemas.microsoft.com/office/powerpoint/2010/main" val="11833278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TotalTime>
  <Words>1346</Words>
  <Application>Microsoft Macintosh PowerPoint</Application>
  <PresentationFormat>Widescreen</PresentationFormat>
  <Paragraphs>188</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Century Gothic</vt:lpstr>
      <vt:lpstr>MS PGothic</vt:lpstr>
      <vt:lpstr>ＭＳ Ｐゴシック</vt:lpstr>
      <vt:lpstr>Wingdings 3</vt:lpstr>
      <vt:lpstr>Arial</vt:lpstr>
      <vt:lpstr>Ion</vt:lpstr>
      <vt:lpstr>Unit 3 Chapter 6</vt:lpstr>
      <vt:lpstr>Where Are Religions Distributed?</vt:lpstr>
      <vt:lpstr>PowerPoint Presentation</vt:lpstr>
      <vt:lpstr>PowerPoint Presentation</vt:lpstr>
      <vt:lpstr>Where Are Religions Distributed?</vt:lpstr>
      <vt:lpstr>Where Are Religions Distributed?</vt:lpstr>
      <vt:lpstr>Where Are Religions Distributed?</vt:lpstr>
      <vt:lpstr>PowerPoint Presentation</vt:lpstr>
      <vt:lpstr>Where Are Religions Distributed?</vt:lpstr>
      <vt:lpstr>PowerPoint Presentation</vt:lpstr>
      <vt:lpstr>Where Are Religions Distributed?</vt:lpstr>
      <vt:lpstr>PowerPoint Presentation</vt:lpstr>
      <vt:lpstr>Where Are Religions Distributed?</vt:lpstr>
      <vt:lpstr>PowerPoint Presentation</vt:lpstr>
      <vt:lpstr>Where Are Religions Distributed?</vt:lpstr>
      <vt:lpstr>PowerPoint Presentation</vt:lpstr>
      <vt:lpstr>Where Are Religions Distributed?</vt:lpstr>
      <vt:lpstr>Why Do Religions Have Different Distributions?</vt:lpstr>
      <vt:lpstr>Why Do Religions Have Different Distributions?</vt:lpstr>
      <vt:lpstr>Why Do Religions Have Different Distributions?</vt:lpstr>
      <vt:lpstr>PowerPoint Presentation</vt:lpstr>
      <vt:lpstr>Why Do Religions Have Different Distributions?</vt:lpstr>
      <vt:lpstr>PowerPoint Presentation</vt:lpstr>
      <vt:lpstr>Why Do Religions Have Different Distributions?</vt:lpstr>
      <vt:lpstr>PowerPoint Presentation</vt:lpstr>
      <vt:lpstr>Why Do Religions Have Different Distributions?</vt:lpstr>
      <vt:lpstr>PowerPoint Presentation</vt:lpstr>
      <vt:lpstr>Why Do Religions Have Different Distributions?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Chapter 6</dc:title>
  <dc:creator>Microsoft Office User</dc:creator>
  <cp:lastModifiedBy>Microsoft Office User</cp:lastModifiedBy>
  <cp:revision>1</cp:revision>
  <dcterms:created xsi:type="dcterms:W3CDTF">2015-10-29T14:57:52Z</dcterms:created>
  <dcterms:modified xsi:type="dcterms:W3CDTF">2015-10-29T20:51:54Z</dcterms:modified>
</cp:coreProperties>
</file>