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7.xml" ContentType="application/vnd.openxmlformats-officedocument.presentationml.comments+xml"/>
  <Override PartName="/ppt/notesSlides/notesSlide19.xml" ContentType="application/vnd.openxmlformats-officedocument.presentationml.notesSlide+xml"/>
  <Override PartName="/ppt/comments/comment8.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9.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51"/>
    <p:restoredTop sz="93946"/>
  </p:normalViewPr>
  <p:slideViewPr>
    <p:cSldViewPr snapToGrid="0" snapToObjects="1">
      <p:cViewPr varScale="1">
        <p:scale>
          <a:sx n="59" d="100"/>
          <a:sy n="59" d="100"/>
        </p:scale>
        <p:origin x="200"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9T08:10:35.139" idx="1">
    <p:pos x="10" y="10"/>
    <p:text>The Dhamek pagoda, in Deer Park, Sarnath, was built in the third century B.C., and is probably the oldest surviving Buddhist structure in the world.
</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10-29T08:14:47.157" idx="10">
    <p:pos x="10" y="10"/>
    <p:text>OLD CITY OF JERUSALEM The Old City of Jerusalem is less than 1 square kilometer (0.4 square miles). It is divided into four quarters.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9T08:12:43.454" idx="2">
    <p:pos x="10" y="10"/>
    <p:text>HOLY PLACES IN BUDDHISM Most are clustered in northeastern India and southern Nepal because they were the locations of important events in Buddha’s life.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9T08:13:04.597" idx="3">
    <p:pos x="10" y="10"/>
    <p:text>MASJID AL-HARAM, MAKKAH, SAUDI ARABIA The black cube-like Ka’ba at the center of Masjid al-Haram (Great Mosque) in Makkah is Islam’s holiest object.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9T08:13:17.136" idx="4">
    <p:pos x="10" y="10"/>
    <p:text>HINDU CREMATION Family members cover a body with wood for cremation, Agra, India.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9T08:13:40.385" idx="5">
    <p:pos x="10" y="10"/>
    <p:text>RELIGIOUS TOPONYMS Place names near Québec’s boundaries with Ontario and the United States show the impact of religion on the landscape. In Québec, a province with a predominantly Roman Catholic population, a large number of settlements are named for saints, where relatively few religious toponyms are found in predominantly Protestant Ontario, New York, and Vermont.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10-29T08:13:52.771" idx="6">
    <p:pos x="10" y="10"/>
    <p:text>ROMAN CATHOLIC HIERARCHY IN THE UNITED STATES The Roman Catholic Church divides the United States into provinces, each headed by an archbishop. Provinces are subdivided into dioceses, each headed by a bishop. The archbishop of a province also serves as the bishop of a diocese. Dioceses that are headed by archbishops are called archdioceses.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10-29T08:14:12.769" idx="7">
    <p:pos x="10" y="10"/>
    <p:text>DISTRIBUTION OF CATHOLICS AND PROTESTANTS IN IRELAND, 1911 Long a colony of England, Ireland became a self-governing dominion within the British Empire in 1921. In 1937, it became a completely independent country, but 26 districts in the north of Ireland chose to remain part of the United Kingdom. The Republic of Ireland today is 87 percent Roman Catholic, whereas Northern Ireland has a Protestant majority. The boundary between Roman Catholics and Protestants does not coincide precisely with the international border, so Northern Ireland includes some communities that are predominantly Roman Catholic. This is the root of a religious conflict that continues today.
</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10-29T08:14:24.099" idx="8">
    <p:pos x="10" y="10"/>
    <p:text>DISTRIBUTION OF CATHOLICS AND PROTESTANTS IN BELFAST Belfast, Northern Ireland, is highly segregated. Most Roman Catholics live to the west, and Protestants to the east.
</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10-29T08:14:35.291" idx="9">
    <p:pos x="10" y="10"/>
    <p:text>BOUNDARY CHANGES IN ISRAEL/PALESTINE (left) The 1947 UN partition plan, (center) Israel after the 1948–1949 war, (right) Israel and its neighbors since the 1967 Six-Day War.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AA9B5-51EE-7140-8EEF-4AAA5D09BBB5}" type="datetimeFigureOut">
              <a:rPr lang="en-US" smtClean="0"/>
              <a:t>10/29/15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4DC0B-7411-CB48-AABF-BC3AF1CA6FAA}" type="slidenum">
              <a:rPr lang="en-US" smtClean="0"/>
              <a:t>‹#›</a:t>
            </a:fld>
            <a:endParaRPr lang="en-US"/>
          </a:p>
        </p:txBody>
      </p:sp>
    </p:spTree>
    <p:extLst>
      <p:ext uri="{BB962C8B-B14F-4D97-AF65-F5344CB8AC3E}">
        <p14:creationId xmlns:p14="http://schemas.microsoft.com/office/powerpoint/2010/main" val="79045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56E6749-2AA4-354B-9735-AC0E8E1F7A7B}" type="slidenum">
              <a:rPr lang="en-US" altLang="en-US" sz="1200"/>
              <a:pPr/>
              <a:t>2</a:t>
            </a:fld>
            <a:endParaRPr lang="en-US" altLang="en-US" sz="1200"/>
          </a:p>
        </p:txBody>
      </p:sp>
    </p:spTree>
    <p:extLst>
      <p:ext uri="{BB962C8B-B14F-4D97-AF65-F5344CB8AC3E}">
        <p14:creationId xmlns:p14="http://schemas.microsoft.com/office/powerpoint/2010/main" val="26985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6-34 HINDU CREMATION </a:t>
            </a:r>
            <a:r>
              <a:rPr lang="en-US" dirty="0" smtClean="0"/>
              <a:t>Family members cover a body with wood for cremation, Agra, India.</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7840378-5CA0-314E-A68B-42AE46190481}" type="slidenum">
              <a:rPr lang="en-US" altLang="en-US" sz="1200"/>
              <a:pPr/>
              <a:t>11</a:t>
            </a:fld>
            <a:endParaRPr lang="en-US" altLang="en-US" sz="1200"/>
          </a:p>
        </p:txBody>
      </p:sp>
    </p:spTree>
    <p:extLst>
      <p:ext uri="{BB962C8B-B14F-4D97-AF65-F5344CB8AC3E}">
        <p14:creationId xmlns:p14="http://schemas.microsoft.com/office/powerpoint/2010/main" val="209281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4" indent="-171450">
              <a:buFont typeface="Arial"/>
              <a:buChar char="•"/>
              <a:defRPr/>
            </a:pPr>
            <a:r>
              <a:rPr lang="en-US" dirty="0" smtClean="0">
                <a:ea typeface="ＭＳ Ｐゴシック" charset="0"/>
              </a:rPr>
              <a:t>Layout of Salt Lake City is based on a plan of the city of Zion given to the church by the prophet Joseph Smith.</a:t>
            </a:r>
          </a:p>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B1E56F8-64BC-4A42-B91E-A523C8B4A16A}" type="slidenum">
              <a:rPr lang="en-US" altLang="en-US" sz="1200"/>
              <a:pPr/>
              <a:t>12</a:t>
            </a:fld>
            <a:endParaRPr lang="en-US" altLang="en-US" sz="1200"/>
          </a:p>
        </p:txBody>
      </p:sp>
    </p:spTree>
    <p:extLst>
      <p:ext uri="{BB962C8B-B14F-4D97-AF65-F5344CB8AC3E}">
        <p14:creationId xmlns:p14="http://schemas.microsoft.com/office/powerpoint/2010/main" val="61101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6-36 RELIGIOUS TOPONYMS </a:t>
            </a:r>
            <a:r>
              <a:rPr lang="en-US" dirty="0" smtClean="0"/>
              <a:t>Place names near Québec’s boundaries with Ontario and the United States show the impact of religion on the landscape. In Québec, a province with a predominantly Roman Catholic population, a large number of settlements are named for saints, where relatively few religious </a:t>
            </a:r>
            <a:r>
              <a:rPr lang="en-US" dirty="0" err="1" smtClean="0"/>
              <a:t>toponyms</a:t>
            </a:r>
            <a:r>
              <a:rPr lang="en-US" dirty="0" smtClean="0"/>
              <a:t> are found in predominantly Protestant Ontario, New York, and Vermont.</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B16D3199-2758-E746-8AE8-4135F72EBD43}" type="slidenum">
              <a:rPr lang="en-US" altLang="en-US" sz="1200"/>
              <a:pPr/>
              <a:t>13</a:t>
            </a:fld>
            <a:endParaRPr lang="en-US" altLang="en-US" sz="1200"/>
          </a:p>
        </p:txBody>
      </p:sp>
    </p:spTree>
    <p:extLst>
      <p:ext uri="{BB962C8B-B14F-4D97-AF65-F5344CB8AC3E}">
        <p14:creationId xmlns:p14="http://schemas.microsoft.com/office/powerpoint/2010/main" val="179871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7029F7C7-F5EB-A844-A353-D27854769AA6}" type="slidenum">
              <a:rPr lang="en-US" altLang="en-US" sz="1200"/>
              <a:pPr/>
              <a:t>14</a:t>
            </a:fld>
            <a:endParaRPr lang="en-US" altLang="en-US" sz="1200"/>
          </a:p>
        </p:txBody>
      </p:sp>
    </p:spTree>
    <p:extLst>
      <p:ext uri="{BB962C8B-B14F-4D97-AF65-F5344CB8AC3E}">
        <p14:creationId xmlns:p14="http://schemas.microsoft.com/office/powerpoint/2010/main" val="160962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rPr>
              <a:t>Islam</a:t>
            </a:r>
          </a:p>
          <a:p>
            <a:pPr marL="628650" lvl="1" indent="-171450">
              <a:buFont typeface="Arial"/>
              <a:buChar char="•"/>
              <a:defRPr/>
            </a:pPr>
            <a:r>
              <a:rPr lang="en-US" dirty="0" smtClean="0">
                <a:ea typeface="ＭＳ Ｐゴシック" charset="0"/>
              </a:rPr>
              <a:t>Everyone is expected to participate in the rituals and is encouraged to pray privately.</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019817AF-C3A0-DA4E-9B6B-6A64640CACB9}" type="slidenum">
              <a:rPr lang="en-US" altLang="en-US" sz="1200"/>
              <a:pPr/>
              <a:t>15</a:t>
            </a:fld>
            <a:endParaRPr lang="en-US" altLang="en-US" sz="1200"/>
          </a:p>
        </p:txBody>
      </p:sp>
    </p:spTree>
    <p:extLst>
      <p:ext uri="{BB962C8B-B14F-4D97-AF65-F5344CB8AC3E}">
        <p14:creationId xmlns:p14="http://schemas.microsoft.com/office/powerpoint/2010/main" val="52390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6-40 ROMAN CATHOLIC HIERARCHY IN THE UNITED STATES </a:t>
            </a:r>
            <a:r>
              <a:rPr lang="en-US" dirty="0" smtClean="0"/>
              <a:t>The Roman Catholic Church divides the United States into provinces, each headed by an archbishop. Provinces are subdivided into dioceses, each headed by a bishop. The archbishop of a province also serves as the bishop of a diocese. Dioceses that are headed by archbishops are called archdioceses.</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BD2A4EA1-1BCF-DB47-9F7B-4178F42671EE}" type="slidenum">
              <a:rPr lang="en-US" altLang="en-US" sz="1200"/>
              <a:pPr/>
              <a:t>16</a:t>
            </a:fld>
            <a:endParaRPr lang="en-US" altLang="en-US" sz="1200"/>
          </a:p>
        </p:txBody>
      </p:sp>
    </p:spTree>
    <p:extLst>
      <p:ext uri="{BB962C8B-B14F-4D97-AF65-F5344CB8AC3E}">
        <p14:creationId xmlns:p14="http://schemas.microsoft.com/office/powerpoint/2010/main" val="198642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06B78AC3-8FA9-D64B-BF51-5068ACA832A1}" type="slidenum">
              <a:rPr lang="en-US" altLang="en-US" sz="1200"/>
              <a:pPr/>
              <a:t>17</a:t>
            </a:fld>
            <a:endParaRPr lang="en-US" altLang="en-US" sz="1200"/>
          </a:p>
        </p:txBody>
      </p:sp>
    </p:spTree>
    <p:extLst>
      <p:ext uri="{BB962C8B-B14F-4D97-AF65-F5344CB8AC3E}">
        <p14:creationId xmlns:p14="http://schemas.microsoft.com/office/powerpoint/2010/main" val="50401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7096DAAF-61B1-C649-9C78-134FECBDDC3A}" type="slidenum">
              <a:rPr lang="en-US" altLang="en-US" sz="1200"/>
              <a:pPr/>
              <a:t>18</a:t>
            </a:fld>
            <a:endParaRPr lang="en-US" altLang="en-US" sz="1200"/>
          </a:p>
        </p:txBody>
      </p:sp>
    </p:spTree>
    <p:extLst>
      <p:ext uri="{BB962C8B-B14F-4D97-AF65-F5344CB8AC3E}">
        <p14:creationId xmlns:p14="http://schemas.microsoft.com/office/powerpoint/2010/main" val="161285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6-47 DISTRIBUTION OF CATHOLICS AND PROTESTANTS IN IRELAND, 1911 </a:t>
            </a:r>
            <a:r>
              <a:rPr lang="en-US" dirty="0" smtClean="0"/>
              <a:t>Long a colony of England, Ireland became a self-governing dominion within the British Empire in 1921. In 1937, it became a completely independent country, but 26 districts in the north of Ireland chose to remain part of the United Kingdom. The Republic of Ireland today is 87 percent Roman Catholic, whereas Northern Ireland has a Protestant majority. The boundary between Roman Catholics and Protestants does not coincide precisely with the international border, so Northern Ireland includes some communities that are predominantly Roman Catholic. This is the root of a religious conflict that continues today.</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DF269B07-9E60-9C47-B289-96C4BEEAD654}" type="slidenum">
              <a:rPr lang="en-US" altLang="en-US" sz="1200"/>
              <a:pPr/>
              <a:t>19</a:t>
            </a:fld>
            <a:endParaRPr lang="en-US" altLang="en-US" sz="1200"/>
          </a:p>
        </p:txBody>
      </p:sp>
    </p:spTree>
    <p:extLst>
      <p:ext uri="{BB962C8B-B14F-4D97-AF65-F5344CB8AC3E}">
        <p14:creationId xmlns:p14="http://schemas.microsoft.com/office/powerpoint/2010/main" val="65817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6-48 DISTRIBUTION OF CATHOLICS AND PROTESTANTS IN BELFAST </a:t>
            </a:r>
            <a:r>
              <a:rPr lang="en-US" dirty="0" err="1" smtClean="0"/>
              <a:t>Belfast</a:t>
            </a:r>
            <a:r>
              <a:rPr lang="en-US" dirty="0" smtClean="0"/>
              <a:t>, Northern Ireland, is highly segregated. Most Roman Catholics live to the west, and Protestants to the east.</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C2551684-F2C2-DA43-8C8A-3DA0E4BD7CA5}" type="slidenum">
              <a:rPr lang="en-US" altLang="en-US" sz="1200"/>
              <a:pPr/>
              <a:t>20</a:t>
            </a:fld>
            <a:endParaRPr lang="en-US" altLang="en-US" sz="1200"/>
          </a:p>
        </p:txBody>
      </p:sp>
    </p:spTree>
    <p:extLst>
      <p:ext uri="{BB962C8B-B14F-4D97-AF65-F5344CB8AC3E}">
        <p14:creationId xmlns:p14="http://schemas.microsoft.com/office/powerpoint/2010/main" val="91684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88E81A86-7ADD-A748-89D6-D8D17D9EC755}" type="slidenum">
              <a:rPr lang="en-US" altLang="en-US" sz="1200"/>
              <a:pPr/>
              <a:t>3</a:t>
            </a:fld>
            <a:endParaRPr lang="en-US" altLang="en-US" sz="1200"/>
          </a:p>
        </p:txBody>
      </p:sp>
    </p:spTree>
    <p:extLst>
      <p:ext uri="{BB962C8B-B14F-4D97-AF65-F5344CB8AC3E}">
        <p14:creationId xmlns:p14="http://schemas.microsoft.com/office/powerpoint/2010/main" val="91872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3" indent="-171450">
              <a:buFont typeface="Arial"/>
              <a:buChar char="•"/>
              <a:defRPr/>
            </a:pPr>
            <a:r>
              <a:rPr lang="en-US" dirty="0" smtClean="0">
                <a:ea typeface="ＭＳ Ｐゴシック" charset="0"/>
              </a:rPr>
              <a:t>Although they can trace their origins to Abraham, the religions have diverged in ways that make cohabitation difficult.</a:t>
            </a:r>
          </a:p>
          <a:p>
            <a:pPr marL="171450" lvl="3" indent="-171450">
              <a:buFont typeface="Arial"/>
              <a:buChar char="•"/>
              <a:defRPr/>
            </a:pPr>
            <a:r>
              <a:rPr lang="en-US" dirty="0" smtClean="0">
                <a:ea typeface="ＭＳ Ｐゴシック" charset="0"/>
              </a:rPr>
              <a:t>T0 recapture the Holy Land from its Muslim conquerors, European Christian launched a series of military campaigns, known as Crusades come over 150-year period.</a:t>
            </a:r>
          </a:p>
          <a:p>
            <a:pPr>
              <a:buFont typeface="Arial"/>
              <a:buNone/>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F1C9A4F-65D7-C14A-8D1B-EE6EC5582CE3}" type="slidenum">
              <a:rPr lang="en-US" altLang="en-US" sz="1200"/>
              <a:pPr/>
              <a:t>21</a:t>
            </a:fld>
            <a:endParaRPr lang="en-US" altLang="en-US" sz="1200"/>
          </a:p>
        </p:txBody>
      </p:sp>
    </p:spTree>
    <p:extLst>
      <p:ext uri="{BB962C8B-B14F-4D97-AF65-F5344CB8AC3E}">
        <p14:creationId xmlns:p14="http://schemas.microsoft.com/office/powerpoint/2010/main" val="146170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6-49 BOUNDARY CHANGES IN ISRAEL/PALESTINE </a:t>
            </a:r>
            <a:r>
              <a:rPr lang="en-US" dirty="0" smtClean="0"/>
              <a:t>(left) </a:t>
            </a:r>
            <a:r>
              <a:rPr lang="fr-FR" dirty="0" smtClean="0"/>
              <a:t>The 1947 UN partition plan, </a:t>
            </a:r>
            <a:r>
              <a:rPr lang="en-US" dirty="0" smtClean="0"/>
              <a:t>(center) Israel after the 1948–1949 war, (right) Israel and its neighbors since the 1967 Six-Day War.</a:t>
            </a:r>
            <a:endParaRPr lang="en-US" dirty="0" smtClean="0">
              <a:ea typeface="ＭＳ Ｐゴシック" charset="0"/>
            </a:endParaRPr>
          </a:p>
          <a:p>
            <a:pPr>
              <a:defRPr/>
            </a:pPr>
            <a:endParaRPr lang="en-US" dirty="0" smtClean="0"/>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7C4808C-9F6E-A34A-A67C-D0F5F04252C9}" type="slidenum">
              <a:rPr lang="en-US" altLang="en-US" sz="1200"/>
              <a:pPr/>
              <a:t>22</a:t>
            </a:fld>
            <a:endParaRPr lang="en-US" altLang="en-US" sz="1200"/>
          </a:p>
        </p:txBody>
      </p:sp>
    </p:spTree>
    <p:extLst>
      <p:ext uri="{BB962C8B-B14F-4D97-AF65-F5344CB8AC3E}">
        <p14:creationId xmlns:p14="http://schemas.microsoft.com/office/powerpoint/2010/main" val="1907198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4" indent="-171450">
              <a:buFont typeface="Arial"/>
              <a:buChar char="•"/>
              <a:defRPr/>
            </a:pPr>
            <a:r>
              <a:rPr lang="en-US" dirty="0" smtClean="0">
                <a:ea typeface="ＭＳ Ｐゴシック" charset="0"/>
              </a:rPr>
              <a:t>Most sacred space for Muslims in Jerusalem was built on on top of the most sacred space for Jews.</a:t>
            </a:r>
          </a:p>
          <a:p>
            <a:pPr>
              <a:buFont typeface="Arial"/>
              <a:buNone/>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8106FC1F-6DBF-8343-A3BB-3038CC2C6696}" type="slidenum">
              <a:rPr lang="en-US" altLang="en-US" sz="1200"/>
              <a:pPr/>
              <a:t>23</a:t>
            </a:fld>
            <a:endParaRPr lang="en-US" altLang="en-US" sz="1200"/>
          </a:p>
        </p:txBody>
      </p:sp>
    </p:spTree>
    <p:extLst>
      <p:ext uri="{BB962C8B-B14F-4D97-AF65-F5344CB8AC3E}">
        <p14:creationId xmlns:p14="http://schemas.microsoft.com/office/powerpoint/2010/main" val="496095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6-53 OLD CITY OF JERUSALEM </a:t>
            </a:r>
            <a:r>
              <a:rPr lang="en-US" dirty="0" smtClean="0"/>
              <a:t>The Old City of Jerusalem is less than 1 square kilometer (0.4 square miles). It is divided into four quarters.</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F1C4C8AD-DE77-9B46-8EBD-F08B716D363A}" type="slidenum">
              <a:rPr lang="en-US" altLang="en-US" sz="1200"/>
              <a:pPr/>
              <a:t>24</a:t>
            </a:fld>
            <a:endParaRPr lang="en-US" altLang="en-US" sz="1200"/>
          </a:p>
        </p:txBody>
      </p:sp>
    </p:spTree>
    <p:extLst>
      <p:ext uri="{BB962C8B-B14F-4D97-AF65-F5344CB8AC3E}">
        <p14:creationId xmlns:p14="http://schemas.microsoft.com/office/powerpoint/2010/main" val="200900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6-23 BUDDHIST PAGODA, SARNATH, INDIA </a:t>
            </a:r>
            <a:r>
              <a:rPr lang="en-US" dirty="0" smtClean="0"/>
              <a:t>The </a:t>
            </a:r>
            <a:r>
              <a:rPr lang="en-US" dirty="0" err="1" smtClean="0"/>
              <a:t>Dhamek</a:t>
            </a:r>
            <a:r>
              <a:rPr lang="en-US" dirty="0" smtClean="0"/>
              <a:t> pagoda, in Deer Park, </a:t>
            </a:r>
            <a:r>
              <a:rPr lang="en-US" dirty="0" err="1" smtClean="0"/>
              <a:t>Sarnath</a:t>
            </a:r>
            <a:r>
              <a:rPr lang="en-US" dirty="0" smtClean="0"/>
              <a:t>, was built in the third century </a:t>
            </a:r>
            <a:r>
              <a:rPr lang="en-US" sz="700" cap="small" dirty="0" smtClean="0"/>
              <a:t>B.C</a:t>
            </a:r>
            <a:r>
              <a:rPr lang="en-US" dirty="0" smtClean="0"/>
              <a:t>., and is probably the oldest surviving Buddhist structure in the world.</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AEF0EDF-AE4D-9049-A602-E6690C41111F}" type="slidenum">
              <a:rPr lang="en-US" altLang="en-US" sz="1200"/>
              <a:pPr/>
              <a:t>4</a:t>
            </a:fld>
            <a:endParaRPr lang="en-US" altLang="en-US" sz="1200"/>
          </a:p>
        </p:txBody>
      </p:sp>
    </p:spTree>
    <p:extLst>
      <p:ext uri="{BB962C8B-B14F-4D97-AF65-F5344CB8AC3E}">
        <p14:creationId xmlns:p14="http://schemas.microsoft.com/office/powerpoint/2010/main" val="127760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88393947-1604-9041-89A0-C85924195B2A}" type="slidenum">
              <a:rPr lang="en-US" altLang="en-US" sz="1200"/>
              <a:pPr/>
              <a:t>5</a:t>
            </a:fld>
            <a:endParaRPr lang="en-US" altLang="en-US" sz="1200"/>
          </a:p>
        </p:txBody>
      </p:sp>
    </p:spTree>
    <p:extLst>
      <p:ext uri="{BB962C8B-B14F-4D97-AF65-F5344CB8AC3E}">
        <p14:creationId xmlns:p14="http://schemas.microsoft.com/office/powerpoint/2010/main" val="148564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solidFill>
                  <a:srgbClr val="000000"/>
                </a:solidFill>
              </a:rPr>
              <a:t>FIGURE 6-26 HOLY PLACES IN BUDDHISM </a:t>
            </a:r>
            <a:r>
              <a:rPr lang="en-US" dirty="0" smtClean="0">
                <a:solidFill>
                  <a:srgbClr val="000000"/>
                </a:solidFill>
              </a:rPr>
              <a:t>Most are clustered in northeastern India and southern Nepal because they were the locations of important events in Buddha’s life.</a:t>
            </a:r>
            <a:endParaRPr lang="en-US" dirty="0" smtClean="0">
              <a:solidFill>
                <a:srgbClr val="000000"/>
              </a:solidFill>
              <a:ea typeface="ＭＳ Ｐゴシック" charset="0"/>
            </a:endParaRPr>
          </a:p>
          <a:p>
            <a:pPr>
              <a:defRPr/>
            </a:pPr>
            <a:endParaRPr lang="en-US" dirty="0" smtClean="0">
              <a:latin typeface="Arial" pitchFamily="34" charset="0"/>
            </a:endParaRPr>
          </a:p>
        </p:txBody>
      </p:sp>
      <p:sp>
        <p:nvSpPr>
          <p:cNvPr id="10752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704B7714-732C-7346-8786-15B0E1DE88E8}" type="slidenum">
              <a:rPr lang="en-US" altLang="en-US" sz="1200"/>
              <a:pPr/>
              <a:t>6</a:t>
            </a:fld>
            <a:endParaRPr lang="en-US" altLang="en-US" sz="1200"/>
          </a:p>
        </p:txBody>
      </p:sp>
    </p:spTree>
    <p:extLst>
      <p:ext uri="{BB962C8B-B14F-4D97-AF65-F5344CB8AC3E}">
        <p14:creationId xmlns:p14="http://schemas.microsoft.com/office/powerpoint/2010/main" val="72457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dirty="0" smtClean="0">
                <a:latin typeface="Arial" pitchFamily="34" charset="0"/>
              </a:rPr>
              <a:t>The </a:t>
            </a:r>
            <a:r>
              <a:rPr lang="en-US" dirty="0" err="1" smtClean="0">
                <a:latin typeface="Arial" pitchFamily="34" charset="0"/>
              </a:rPr>
              <a:t>Ka</a:t>
            </a:r>
            <a:r>
              <a:rPr lang="en-US" altLang="en-US" dirty="0" err="1" smtClean="0">
                <a:latin typeface="Arial" pitchFamily="34" charset="0"/>
              </a:rPr>
              <a:t>’</a:t>
            </a:r>
            <a:r>
              <a:rPr lang="en-US" dirty="0" err="1" smtClean="0">
                <a:latin typeface="Arial" pitchFamily="34" charset="0"/>
              </a:rPr>
              <a:t>ba</a:t>
            </a:r>
            <a:r>
              <a:rPr lang="en-US" dirty="0" smtClean="0">
                <a:latin typeface="Arial" pitchFamily="34" charset="0"/>
              </a:rPr>
              <a:t>, thought to have been built by Abraham and Ishmael, contains a black stone given to Abraham by Gabriel as a sign of the covenant with Ishmael and the Muslim people.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C2EBE175-3B03-4145-96B2-6EEC9B01E21A}" type="slidenum">
              <a:rPr lang="en-US" altLang="en-US" sz="1200"/>
              <a:pPr/>
              <a:t>7</a:t>
            </a:fld>
            <a:endParaRPr lang="en-US" altLang="en-US" sz="1200"/>
          </a:p>
        </p:txBody>
      </p:sp>
    </p:spTree>
    <p:extLst>
      <p:ext uri="{BB962C8B-B14F-4D97-AF65-F5344CB8AC3E}">
        <p14:creationId xmlns:p14="http://schemas.microsoft.com/office/powerpoint/2010/main" val="96655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solidFill>
                  <a:srgbClr val="000000"/>
                </a:solidFill>
                <a:latin typeface="Arial" pitchFamily="34" charset="0"/>
              </a:rPr>
              <a:t>FIGURE 6-29 MASJID AL-HARAM, MAKKAH, SAUDI ARABIA </a:t>
            </a:r>
            <a:r>
              <a:rPr lang="en-US" dirty="0" smtClean="0">
                <a:solidFill>
                  <a:srgbClr val="000000"/>
                </a:solidFill>
                <a:latin typeface="Arial" pitchFamily="34" charset="0"/>
              </a:rPr>
              <a:t>The black cube-like </a:t>
            </a:r>
            <a:r>
              <a:rPr lang="en-US" dirty="0" err="1" smtClean="0">
                <a:solidFill>
                  <a:srgbClr val="000000"/>
                </a:solidFill>
                <a:latin typeface="Arial" pitchFamily="34" charset="0"/>
              </a:rPr>
              <a:t>Ka’ba</a:t>
            </a:r>
            <a:r>
              <a:rPr lang="en-US" dirty="0" smtClean="0">
                <a:solidFill>
                  <a:srgbClr val="000000"/>
                </a:solidFill>
                <a:latin typeface="Arial" pitchFamily="34" charset="0"/>
              </a:rPr>
              <a:t> at the center of Masjid al-Haram (Great Mosque) in </a:t>
            </a:r>
            <a:r>
              <a:rPr lang="en-US" dirty="0" err="1" smtClean="0">
                <a:solidFill>
                  <a:srgbClr val="000000"/>
                </a:solidFill>
                <a:latin typeface="Arial" pitchFamily="34" charset="0"/>
              </a:rPr>
              <a:t>Makkah</a:t>
            </a:r>
            <a:r>
              <a:rPr lang="en-US" dirty="0" smtClean="0">
                <a:solidFill>
                  <a:srgbClr val="000000"/>
                </a:solidFill>
                <a:latin typeface="Arial" pitchFamily="34" charset="0"/>
              </a:rPr>
              <a:t> is Islam’s holiest object.</a:t>
            </a:r>
          </a:p>
          <a:p>
            <a:pP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86C2015-443E-4D47-8CAF-7606A3B94194}" type="slidenum">
              <a:rPr lang="en-US" altLang="en-US" sz="1200"/>
              <a:pPr/>
              <a:t>8</a:t>
            </a:fld>
            <a:endParaRPr lang="en-US" altLang="en-US" sz="1200"/>
          </a:p>
        </p:txBody>
      </p:sp>
    </p:spTree>
    <p:extLst>
      <p:ext uri="{BB962C8B-B14F-4D97-AF65-F5344CB8AC3E}">
        <p14:creationId xmlns:p14="http://schemas.microsoft.com/office/powerpoint/2010/main" val="196839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19DB59A8-A074-C348-A33E-55FFC4984849}" type="slidenum">
              <a:rPr lang="en-US" altLang="en-US" sz="1200"/>
              <a:pPr/>
              <a:t>9</a:t>
            </a:fld>
            <a:endParaRPr lang="en-US" altLang="en-US" sz="1200"/>
          </a:p>
        </p:txBody>
      </p:sp>
    </p:spTree>
    <p:extLst>
      <p:ext uri="{BB962C8B-B14F-4D97-AF65-F5344CB8AC3E}">
        <p14:creationId xmlns:p14="http://schemas.microsoft.com/office/powerpoint/2010/main" val="102631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73DC83B-917F-B446-BF45-F5BC9303D212}" type="slidenum">
              <a:rPr lang="en-US" altLang="en-US" sz="1200"/>
              <a:pPr/>
              <a:t>10</a:t>
            </a:fld>
            <a:endParaRPr lang="en-US" altLang="en-US" sz="1200"/>
          </a:p>
        </p:txBody>
      </p:sp>
    </p:spTree>
    <p:extLst>
      <p:ext uri="{BB962C8B-B14F-4D97-AF65-F5344CB8AC3E}">
        <p14:creationId xmlns:p14="http://schemas.microsoft.com/office/powerpoint/2010/main" val="30597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14004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975F9-17DB-E049-B7CB-703E511D2C8C}" type="datetimeFigureOut">
              <a:rPr lang="en-US" smtClean="0"/>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96402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174806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826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68454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1045665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163949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59138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8760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6047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60364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F975F9-17DB-E049-B7CB-703E511D2C8C}" type="datetimeFigureOut">
              <a:rPr lang="en-US" smtClean="0"/>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72093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975F9-17DB-E049-B7CB-703E511D2C8C}" type="datetimeFigureOut">
              <a:rPr lang="en-US" smtClean="0"/>
              <a:t>10/29/15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63802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93202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77376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3F975F9-17DB-E049-B7CB-703E511D2C8C}" type="datetimeFigureOut">
              <a:rPr lang="en-US" smtClean="0"/>
              <a:t>10/29/15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164309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975F9-17DB-E049-B7CB-703E511D2C8C}" type="datetimeFigureOut">
              <a:rPr lang="en-US" smtClean="0"/>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4182C-1899-9146-8E80-BAA411085F28}" type="slidenum">
              <a:rPr lang="en-US" smtClean="0"/>
              <a:t>‹#›</a:t>
            </a:fld>
            <a:endParaRPr lang="en-US"/>
          </a:p>
        </p:txBody>
      </p:sp>
    </p:spTree>
    <p:extLst>
      <p:ext uri="{BB962C8B-B14F-4D97-AF65-F5344CB8AC3E}">
        <p14:creationId xmlns:p14="http://schemas.microsoft.com/office/powerpoint/2010/main" val="93331258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975F9-17DB-E049-B7CB-703E511D2C8C}" type="datetimeFigureOut">
              <a:rPr lang="en-US" smtClean="0"/>
              <a:t>10/29/15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34182C-1899-9146-8E80-BAA411085F28}" type="slidenum">
              <a:rPr lang="en-US" smtClean="0"/>
              <a:t>‹#›</a:t>
            </a:fld>
            <a:endParaRPr lang="en-US"/>
          </a:p>
        </p:txBody>
      </p:sp>
    </p:spTree>
    <p:extLst>
      <p:ext uri="{BB962C8B-B14F-4D97-AF65-F5344CB8AC3E}">
        <p14:creationId xmlns:p14="http://schemas.microsoft.com/office/powerpoint/2010/main" val="9091144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comments" Target="../comments/comment4.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comments" Target="../comments/comment5.xm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comments" Target="../comments/comment6.xm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comments" Target="../comments/comment7.xm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comments" Target="../comments/comment8.xm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comments" Target="../comments/comment9.xm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comments" Target="../comments/comment10.xm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comments" Target="../comments/comment1.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omments" Target="../comments/comment2.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omments" Target="../comments/comment3.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Unit 3</a:t>
            </a:r>
            <a:br>
              <a:rPr lang="en-US" sz="3600" dirty="0" smtClean="0"/>
            </a:br>
            <a:r>
              <a:rPr lang="en-US" sz="3600" dirty="0" smtClean="0"/>
              <a:t>Chapter 6</a:t>
            </a:r>
            <a:endParaRPr lang="en-US" sz="3600" dirty="0"/>
          </a:p>
        </p:txBody>
      </p:sp>
      <p:sp>
        <p:nvSpPr>
          <p:cNvPr id="3" name="Subtitle 2"/>
          <p:cNvSpPr>
            <a:spLocks noGrp="1"/>
          </p:cNvSpPr>
          <p:nvPr>
            <p:ph type="subTitle" idx="1"/>
          </p:nvPr>
        </p:nvSpPr>
        <p:spPr/>
        <p:txBody>
          <a:bodyPr>
            <a:normAutofit fontScale="85000" lnSpcReduction="20000"/>
          </a:bodyPr>
          <a:lstStyle/>
          <a:p>
            <a:r>
              <a:rPr lang="en-US" sz="7200" dirty="0" smtClean="0"/>
              <a:t>Religions</a:t>
            </a:r>
            <a:endParaRPr lang="en-US" sz="7200" dirty="0"/>
          </a:p>
        </p:txBody>
      </p:sp>
    </p:spTree>
    <p:extLst>
      <p:ext uri="{BB962C8B-B14F-4D97-AF65-F5344CB8AC3E}">
        <p14:creationId xmlns:p14="http://schemas.microsoft.com/office/powerpoint/2010/main" val="182533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51543"/>
            <a:ext cx="9144000" cy="1074057"/>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2060575"/>
            <a:ext cx="10001250" cy="4464050"/>
          </a:xfrm>
        </p:spPr>
        <p:txBody>
          <a:bodyPr/>
          <a:lstStyle/>
          <a:p>
            <a:pPr>
              <a:defRPr/>
            </a:pPr>
            <a:r>
              <a:rPr lang="en-US" dirty="0" smtClean="0">
                <a:ea typeface="+mn-ea"/>
              </a:rPr>
              <a:t>Disposing of the Dead</a:t>
            </a:r>
          </a:p>
          <a:p>
            <a:pPr lvl="1">
              <a:defRPr/>
            </a:pPr>
            <a:r>
              <a:rPr lang="en-US" dirty="0" smtClean="0">
                <a:ea typeface="+mn-ea"/>
              </a:rPr>
              <a:t>Climate, topography, and religious doctrine combine to create differences in practices to shelter the dead.</a:t>
            </a:r>
          </a:p>
          <a:p>
            <a:pPr lvl="2">
              <a:defRPr/>
            </a:pPr>
            <a:r>
              <a:rPr lang="en-US" dirty="0" smtClean="0">
                <a:ea typeface="+mn-ea"/>
              </a:rPr>
              <a:t>Burial</a:t>
            </a:r>
          </a:p>
          <a:p>
            <a:pPr lvl="3">
              <a:defRPr/>
            </a:pPr>
            <a:r>
              <a:rPr lang="en-US" dirty="0" smtClean="0">
                <a:ea typeface="+mn-ea"/>
              </a:rPr>
              <a:t>Christians, Muslims, and Jews typically bury the deceased in designated areas called cemeteries.</a:t>
            </a:r>
          </a:p>
          <a:p>
            <a:pPr lvl="4">
              <a:defRPr/>
            </a:pPr>
            <a:r>
              <a:rPr lang="en-US" dirty="0" smtClean="0">
                <a:ea typeface="+mn-ea"/>
              </a:rPr>
              <a:t>Cemeteries were typically only public open space in congested urban places prior to the </a:t>
            </a:r>
            <a:r>
              <a:rPr lang="en-US" dirty="0"/>
              <a:t>nineteenth</a:t>
            </a:r>
            <a:r>
              <a:rPr lang="en-US" dirty="0" smtClean="0">
                <a:ea typeface="+mn-ea"/>
              </a:rPr>
              <a:t> century.</a:t>
            </a:r>
          </a:p>
          <a:p>
            <a:pPr lvl="2">
              <a:defRPr/>
            </a:pPr>
            <a:r>
              <a:rPr lang="en-US" dirty="0" smtClean="0">
                <a:ea typeface="+mn-ea"/>
              </a:rPr>
              <a:t>Cremation</a:t>
            </a:r>
          </a:p>
          <a:p>
            <a:pPr lvl="3">
              <a:defRPr/>
            </a:pPr>
            <a:r>
              <a:rPr lang="en-US" dirty="0" smtClean="0">
                <a:ea typeface="+mn-ea"/>
              </a:rPr>
              <a:t>Hindus wash the bodies of the deceased with water from the Ganges River first, then burn them with a slow fire on a funeral pyre.</a:t>
            </a:r>
          </a:p>
          <a:p>
            <a:pPr lvl="2">
              <a:defRPr/>
            </a:pPr>
            <a:endParaRPr lang="en-US" dirty="0" smtClean="0">
              <a:ea typeface="+mn-ea"/>
            </a:endParaRPr>
          </a:p>
          <a:p>
            <a:pPr lvl="1">
              <a:defRPr/>
            </a:pPr>
            <a:endParaRPr lang="en-US" dirty="0" smtClean="0">
              <a:ea typeface="+mn-ea"/>
            </a:endParaRPr>
          </a:p>
          <a:p>
            <a:pPr marL="1828800" lvl="4" indent="0">
              <a:buNone/>
              <a:defRPr/>
            </a:pPr>
            <a:endParaRPr lang="en-US" dirty="0" smtClean="0">
              <a:ea typeface="+mn-ea"/>
            </a:endParaRPr>
          </a:p>
          <a:p>
            <a:pPr lvl="2">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31395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integrafs1\NMS_Samples\65_Pearson\02. Deliverables\RUBENSTEIN_IRDVD_11e\Approved_JPEGs\copyright-removed-jpeg\Chapter06\Labeled Images\TCL_11e_Figure_06_34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676275"/>
            <a:ext cx="83883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9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78971"/>
            <a:ext cx="9144000" cy="1175658"/>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2046288"/>
            <a:ext cx="9810750" cy="4551362"/>
          </a:xfrm>
        </p:spPr>
        <p:txBody>
          <a:bodyPr/>
          <a:lstStyle/>
          <a:p>
            <a:pPr>
              <a:defRPr/>
            </a:pPr>
            <a:r>
              <a:rPr lang="en-US" dirty="0" smtClean="0">
                <a:ea typeface="+mn-ea"/>
              </a:rPr>
              <a:t>Religious Settlements and Place Names</a:t>
            </a:r>
          </a:p>
          <a:p>
            <a:pPr lvl="1">
              <a:defRPr/>
            </a:pPr>
            <a:r>
              <a:rPr lang="en-US" dirty="0" smtClean="0">
                <a:ea typeface="+mn-ea"/>
              </a:rPr>
              <a:t>Most human settlements serve an economic purpose, but some are established primarily for religious reasons.</a:t>
            </a:r>
          </a:p>
          <a:p>
            <a:pPr lvl="2">
              <a:defRPr/>
            </a:pPr>
            <a:r>
              <a:rPr lang="en-US" i="1" dirty="0" smtClean="0">
                <a:ea typeface="+mn-ea"/>
              </a:rPr>
              <a:t>Utopian settlement</a:t>
            </a:r>
            <a:r>
              <a:rPr lang="en-US" dirty="0" smtClean="0">
                <a:ea typeface="+mn-ea"/>
              </a:rPr>
              <a:t> is an ideal community built around a religious way of life.</a:t>
            </a:r>
          </a:p>
          <a:p>
            <a:pPr lvl="3">
              <a:defRPr/>
            </a:pPr>
            <a:r>
              <a:rPr lang="en-US" dirty="0" smtClean="0">
                <a:ea typeface="+mn-ea"/>
              </a:rPr>
              <a:t>Salt Lake City culminate</a:t>
            </a:r>
            <a:r>
              <a:rPr lang="en-US" dirty="0"/>
              <a:t>d</a:t>
            </a:r>
            <a:r>
              <a:rPr lang="en-US" dirty="0" smtClean="0">
                <a:ea typeface="+mn-ea"/>
              </a:rPr>
              <a:t> the utopian movement in the </a:t>
            </a:r>
            <a:r>
              <a:rPr lang="en-US" dirty="0"/>
              <a:t>United States</a:t>
            </a:r>
            <a:r>
              <a:rPr lang="en-US" dirty="0" smtClean="0">
                <a:ea typeface="+mn-ea"/>
              </a:rPr>
              <a:t> when it was built by the Mormons.</a:t>
            </a:r>
          </a:p>
          <a:p>
            <a:pPr lvl="1">
              <a:defRPr/>
            </a:pPr>
            <a:r>
              <a:rPr lang="en-US" dirty="0" smtClean="0">
                <a:ea typeface="+mn-ea"/>
              </a:rPr>
              <a:t>Roman Catholic immigrants have frequently given religious place names, or </a:t>
            </a:r>
            <a:r>
              <a:rPr lang="en-US" i="1" dirty="0" err="1" smtClean="0">
                <a:ea typeface="+mn-ea"/>
              </a:rPr>
              <a:t>toponyms</a:t>
            </a:r>
            <a:r>
              <a:rPr lang="en-US" i="1" dirty="0" smtClean="0">
                <a:ea typeface="+mn-ea"/>
              </a:rPr>
              <a:t>,</a:t>
            </a:r>
            <a:r>
              <a:rPr lang="en-US" dirty="0" smtClean="0">
                <a:ea typeface="+mn-ea"/>
              </a:rPr>
              <a:t> to settlements primarily in the U.S. Southwest and Quebec.</a:t>
            </a:r>
          </a:p>
          <a:p>
            <a:pPr lvl="2">
              <a:defRPr/>
            </a:pPr>
            <a:endParaRPr lang="en-US" dirty="0" smtClean="0">
              <a:ea typeface="+mn-ea"/>
            </a:endParaRPr>
          </a:p>
          <a:p>
            <a:pPr lvl="1">
              <a:defRPr/>
            </a:pPr>
            <a:endParaRPr lang="en-US" dirty="0" smtClean="0">
              <a:ea typeface="+mn-ea"/>
            </a:endParaRPr>
          </a:p>
          <a:p>
            <a:pPr marL="1828800" lvl="4" indent="0">
              <a:buNone/>
              <a:defRPr/>
            </a:pPr>
            <a:endParaRPr lang="en-US" dirty="0" smtClean="0">
              <a:ea typeface="+mn-ea"/>
            </a:endParaRPr>
          </a:p>
          <a:p>
            <a:pPr lvl="2">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246510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integrafs1\NMS_Samples\65_Pearson\02. Deliverables\RUBENSTEIN_IRDVD_11e\Approved_JPEGs\copyright-removed-jpeg\Chapter06\Labeled Images\TCL_11e_Figure_06_36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681038"/>
            <a:ext cx="7288212"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10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1886"/>
            <a:ext cx="9144000" cy="1320800"/>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2060575"/>
            <a:ext cx="10086975" cy="4464050"/>
          </a:xfrm>
        </p:spPr>
        <p:txBody>
          <a:bodyPr/>
          <a:lstStyle/>
          <a:p>
            <a:pPr>
              <a:defRPr/>
            </a:pPr>
            <a:r>
              <a:rPr lang="en-US" dirty="0" smtClean="0">
                <a:ea typeface="+mn-ea"/>
              </a:rPr>
              <a:t>The Calendar</a:t>
            </a:r>
          </a:p>
          <a:p>
            <a:pPr lvl="1">
              <a:defRPr/>
            </a:pPr>
            <a:r>
              <a:rPr lang="en-US" dirty="0" smtClean="0">
                <a:ea typeface="+mn-ea"/>
              </a:rPr>
              <a:t>Universalizing and ethnic religions approach the calendar differently.</a:t>
            </a:r>
          </a:p>
          <a:p>
            <a:pPr lvl="2">
              <a:defRPr/>
            </a:pPr>
            <a:r>
              <a:rPr lang="en-US" dirty="0" smtClean="0">
                <a:ea typeface="+mn-ea"/>
              </a:rPr>
              <a:t>Ethnic Religion</a:t>
            </a:r>
          </a:p>
          <a:p>
            <a:pPr lvl="3">
              <a:defRPr/>
            </a:pPr>
            <a:r>
              <a:rPr lang="en-US" dirty="0" smtClean="0">
                <a:ea typeface="+mn-ea"/>
              </a:rPr>
              <a:t>Holidays are closely aligned with natural events associated with the physical geography of the homeland.</a:t>
            </a:r>
          </a:p>
          <a:p>
            <a:pPr lvl="3">
              <a:defRPr/>
            </a:pPr>
            <a:r>
              <a:rPr lang="en-US" dirty="0" smtClean="0">
                <a:ea typeface="+mn-ea"/>
              </a:rPr>
              <a:t>Prominent feature is celebration of the seasons.</a:t>
            </a:r>
          </a:p>
          <a:p>
            <a:pPr lvl="4">
              <a:defRPr/>
            </a:pPr>
            <a:r>
              <a:rPr lang="en-US" dirty="0" smtClean="0">
                <a:ea typeface="+mn-ea"/>
              </a:rPr>
              <a:t>Closely tied to local agriculture</a:t>
            </a:r>
          </a:p>
          <a:p>
            <a:pPr lvl="2">
              <a:defRPr/>
            </a:pPr>
            <a:r>
              <a:rPr lang="en-US" dirty="0" smtClean="0">
                <a:ea typeface="+mn-ea"/>
              </a:rPr>
              <a:t>Universalizing Religion</a:t>
            </a:r>
          </a:p>
          <a:p>
            <a:pPr lvl="3">
              <a:defRPr/>
            </a:pPr>
            <a:r>
              <a:rPr lang="en-US" dirty="0" smtClean="0">
                <a:ea typeface="+mn-ea"/>
              </a:rPr>
              <a:t>Major holidays relate to events in the life of the founder rather than the seasons of one particular place.</a:t>
            </a:r>
          </a:p>
          <a:p>
            <a:pPr lvl="4">
              <a:defRPr/>
            </a:pPr>
            <a:r>
              <a:rPr lang="en-US" dirty="0" smtClean="0">
                <a:ea typeface="+mn-ea"/>
              </a:rPr>
              <a:t>Ramadan (Islam): part of five pillars of faith</a:t>
            </a:r>
          </a:p>
          <a:p>
            <a:pPr lvl="4">
              <a:defRPr/>
            </a:pPr>
            <a:r>
              <a:rPr lang="en-US" dirty="0" smtClean="0">
                <a:ea typeface="+mn-ea"/>
              </a:rPr>
              <a:t>Easter (Christian): resurrection of Jesus</a:t>
            </a:r>
          </a:p>
          <a:p>
            <a:pPr lvl="2">
              <a:defRPr/>
            </a:pPr>
            <a:endParaRPr lang="en-US" dirty="0" smtClean="0">
              <a:ea typeface="+mn-ea"/>
            </a:endParaRPr>
          </a:p>
          <a:p>
            <a:pPr lvl="1">
              <a:defRPr/>
            </a:pPr>
            <a:endParaRPr lang="en-US" dirty="0" smtClean="0">
              <a:ea typeface="+mn-ea"/>
            </a:endParaRPr>
          </a:p>
          <a:p>
            <a:pPr marL="1828800" lvl="4" indent="0">
              <a:buNone/>
              <a:defRPr/>
            </a:pPr>
            <a:endParaRPr lang="en-US" dirty="0" smtClean="0">
              <a:ea typeface="+mn-ea"/>
            </a:endParaRPr>
          </a:p>
          <a:p>
            <a:pPr lvl="2">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1832490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22514"/>
            <a:ext cx="9144000" cy="1291772"/>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2133600"/>
            <a:ext cx="9898063" cy="4473575"/>
          </a:xfrm>
        </p:spPr>
        <p:txBody>
          <a:bodyPr/>
          <a:lstStyle/>
          <a:p>
            <a:pPr>
              <a:defRPr/>
            </a:pPr>
            <a:r>
              <a:rPr lang="en-US" dirty="0" smtClean="0"/>
              <a:t>Administration of Space</a:t>
            </a:r>
          </a:p>
          <a:p>
            <a:pPr lvl="1">
              <a:defRPr/>
            </a:pPr>
            <a:r>
              <a:rPr lang="en-US" dirty="0" smtClean="0"/>
              <a:t>Universalizing religions must be connected to ensure consistency of doctrine.</a:t>
            </a:r>
          </a:p>
          <a:p>
            <a:pPr lvl="2">
              <a:defRPr/>
            </a:pPr>
            <a:r>
              <a:rPr lang="en-US" dirty="0" smtClean="0"/>
              <a:t>Hierarchical Religions</a:t>
            </a:r>
          </a:p>
          <a:p>
            <a:pPr lvl="3">
              <a:defRPr/>
            </a:pPr>
            <a:r>
              <a:rPr lang="en-US" dirty="0" smtClean="0"/>
              <a:t>Exemplifies a well-defined geographic structure and organizes territory into local administrative units.</a:t>
            </a:r>
          </a:p>
          <a:p>
            <a:pPr lvl="4">
              <a:defRPr/>
            </a:pPr>
            <a:r>
              <a:rPr lang="en-US" dirty="0" smtClean="0"/>
              <a:t>Roman Catholic Church created administrative units on much of Earth</a:t>
            </a:r>
            <a:r>
              <a:rPr lang="en-US" altLang="en-US" dirty="0" smtClean="0"/>
              <a:t>’</a:t>
            </a:r>
            <a:r>
              <a:rPr lang="en-US" dirty="0" smtClean="0"/>
              <a:t>s inhabited land with each being headed by a leader who is accountable to the next higher-ordered leader.</a:t>
            </a:r>
          </a:p>
          <a:p>
            <a:pPr lvl="2">
              <a:defRPr/>
            </a:pPr>
            <a:r>
              <a:rPr lang="en-US" dirty="0" smtClean="0"/>
              <a:t>Locally Autonomous Religions</a:t>
            </a:r>
          </a:p>
          <a:p>
            <a:pPr lvl="3">
              <a:defRPr/>
            </a:pPr>
            <a:r>
              <a:rPr lang="en-US" dirty="0" smtClean="0"/>
              <a:t>Islam </a:t>
            </a:r>
          </a:p>
          <a:p>
            <a:pPr lvl="4">
              <a:defRPr/>
            </a:pPr>
            <a:r>
              <a:rPr lang="en-US" dirty="0" smtClean="0"/>
              <a:t>No religious hierarchy </a:t>
            </a:r>
          </a:p>
          <a:p>
            <a:pPr lvl="4">
              <a:defRPr/>
            </a:pPr>
            <a:r>
              <a:rPr lang="en-US" dirty="0" smtClean="0"/>
              <a:t>No formal territorial organization</a:t>
            </a:r>
          </a:p>
          <a:p>
            <a:pPr lvl="1">
              <a:defRPr/>
            </a:pPr>
            <a:endParaRPr lang="en-US" dirty="0" smtClean="0"/>
          </a:p>
          <a:p>
            <a:pPr lvl="4">
              <a:buFontTx/>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139556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integrafs1\NMS_Samples\65_Pearson\02. Deliverables\RUBENSTEIN_IRDVD_11e\Approved_JPEGs\copyright-removed-jpeg\Chapter06\Labeled Images\TCL_11e_Figure_06_40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4" y="869950"/>
            <a:ext cx="81629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25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7029"/>
            <a:ext cx="9144000" cy="1175657"/>
          </a:xfrm>
        </p:spPr>
        <p:txBody>
          <a:bodyPr>
            <a:normAutofit fontScale="90000"/>
          </a:bodyPr>
          <a:lstStyle/>
          <a:p>
            <a:pPr algn="ctr">
              <a:defRPr/>
            </a:pPr>
            <a:r>
              <a:rPr lang="en-US" dirty="0" smtClean="0">
                <a:solidFill>
                  <a:schemeClr val="tx1"/>
                </a:solidFill>
                <a:ea typeface="+mj-ea"/>
              </a:rPr>
              <a:t>Why Do Territorial Conflicts Arise among Religious Groups?</a:t>
            </a:r>
            <a:endParaRPr lang="en-US" dirty="0">
              <a:solidFill>
                <a:schemeClr val="tx1"/>
              </a:solidFill>
              <a:ea typeface="+mj-ea"/>
            </a:endParaRPr>
          </a:p>
        </p:txBody>
      </p:sp>
      <p:sp>
        <p:nvSpPr>
          <p:cNvPr id="3" name="Content Placeholder 2"/>
          <p:cNvSpPr>
            <a:spLocks noGrp="1"/>
          </p:cNvSpPr>
          <p:nvPr>
            <p:ph idx="4294967295"/>
          </p:nvPr>
        </p:nvSpPr>
        <p:spPr>
          <a:xfrm>
            <a:off x="0" y="2090738"/>
            <a:ext cx="9172575" cy="4506912"/>
          </a:xfrm>
        </p:spPr>
        <p:txBody>
          <a:bodyPr/>
          <a:lstStyle/>
          <a:p>
            <a:pPr>
              <a:defRPr/>
            </a:pPr>
            <a:r>
              <a:rPr lang="en-US" dirty="0" smtClean="0"/>
              <a:t>Religion versus Government Policies</a:t>
            </a:r>
          </a:p>
          <a:p>
            <a:pPr lvl="1">
              <a:defRPr/>
            </a:pPr>
            <a:r>
              <a:rPr lang="en-US" dirty="0" smtClean="0"/>
              <a:t>Religious groups may oppose policies seen as contradicting their religious values.</a:t>
            </a:r>
          </a:p>
          <a:p>
            <a:pPr lvl="2">
              <a:defRPr/>
            </a:pPr>
            <a:r>
              <a:rPr lang="en-US" dirty="0" smtClean="0"/>
              <a:t>Religion is element of cultural diversity that has led to most conflict in places.</a:t>
            </a:r>
          </a:p>
          <a:p>
            <a:pPr lvl="3">
              <a:defRPr/>
            </a:pPr>
            <a:r>
              <a:rPr lang="en-US" dirty="0" smtClean="0"/>
              <a:t>Religious </a:t>
            </a:r>
            <a:r>
              <a:rPr lang="en-US" i="1" dirty="0" smtClean="0"/>
              <a:t>fundamentalism</a:t>
            </a:r>
            <a:r>
              <a:rPr lang="en-US" dirty="0" smtClean="0"/>
              <a:t>, a literal interpretation and strict adherence to basic principles of a religion, has spurred more intense conflict recently.</a:t>
            </a:r>
          </a:p>
          <a:p>
            <a:pPr lvl="2">
              <a:defRPr/>
            </a:pPr>
            <a:r>
              <a:rPr lang="en-US" dirty="0" smtClean="0"/>
              <a:t>Taliban versus Western Values</a:t>
            </a:r>
          </a:p>
          <a:p>
            <a:pPr lvl="3">
              <a:defRPr/>
            </a:pPr>
            <a:r>
              <a:rPr lang="en-US" dirty="0" smtClean="0"/>
              <a:t>Taliban</a:t>
            </a:r>
            <a:r>
              <a:rPr lang="en-US" altLang="en-US" dirty="0" smtClean="0"/>
              <a:t>’</a:t>
            </a:r>
            <a:r>
              <a:rPr lang="en-US" dirty="0" smtClean="0"/>
              <a:t>s control of Afghanistan</a:t>
            </a:r>
            <a:r>
              <a:rPr lang="en-US" altLang="en-US" dirty="0" smtClean="0"/>
              <a:t>’</a:t>
            </a:r>
            <a:r>
              <a:rPr lang="en-US" dirty="0" smtClean="0"/>
              <a:t>s government in the 1990s led to strict laws opposing Western values.</a:t>
            </a:r>
          </a:p>
          <a:p>
            <a:pPr lvl="4">
              <a:defRPr/>
            </a:pPr>
            <a:r>
              <a:rPr lang="en-US" altLang="en-US" dirty="0" smtClean="0"/>
              <a:t>“</a:t>
            </a:r>
            <a:r>
              <a:rPr lang="en-US" dirty="0" smtClean="0"/>
              <a:t>Western, non-Islamic</a:t>
            </a:r>
            <a:r>
              <a:rPr lang="en-US" altLang="en-US" dirty="0" smtClean="0"/>
              <a:t>”</a:t>
            </a:r>
            <a:r>
              <a:rPr lang="en-US" dirty="0" smtClean="0"/>
              <a:t> leisure activities banned</a:t>
            </a:r>
          </a:p>
          <a:p>
            <a:pPr lvl="4">
              <a:defRPr/>
            </a:pPr>
            <a:r>
              <a:rPr lang="en-US" dirty="0" smtClean="0"/>
              <a:t>Ex: Soccer stadiums converted to settings for executions and floggings.</a:t>
            </a:r>
          </a:p>
          <a:p>
            <a:pPr lvl="4">
              <a:buFontTx/>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96573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9943"/>
            <a:ext cx="9144000" cy="1117600"/>
          </a:xfrm>
        </p:spPr>
        <p:txBody>
          <a:bodyPr>
            <a:normAutofit fontScale="90000"/>
          </a:bodyPr>
          <a:lstStyle/>
          <a:p>
            <a:pPr algn="ctr">
              <a:defRPr/>
            </a:pPr>
            <a:r>
              <a:rPr lang="en-US" dirty="0" smtClean="0">
                <a:solidFill>
                  <a:schemeClr val="tx1"/>
                </a:solidFill>
                <a:ea typeface="+mj-ea"/>
              </a:rPr>
              <a:t>Why Do Territorial Conflicts Arise among Religious Groups?</a:t>
            </a:r>
            <a:endParaRPr lang="en-US" dirty="0">
              <a:solidFill>
                <a:schemeClr val="tx1"/>
              </a:solidFill>
              <a:ea typeface="+mj-ea"/>
            </a:endParaRPr>
          </a:p>
        </p:txBody>
      </p:sp>
      <p:sp>
        <p:nvSpPr>
          <p:cNvPr id="3" name="Content Placeholder 2"/>
          <p:cNvSpPr>
            <a:spLocks noGrp="1"/>
          </p:cNvSpPr>
          <p:nvPr>
            <p:ph idx="4294967295"/>
          </p:nvPr>
        </p:nvSpPr>
        <p:spPr>
          <a:xfrm>
            <a:off x="0" y="2032000"/>
            <a:ext cx="9737725" cy="4565650"/>
          </a:xfrm>
        </p:spPr>
        <p:txBody>
          <a:bodyPr/>
          <a:lstStyle/>
          <a:p>
            <a:pPr>
              <a:defRPr/>
            </a:pPr>
            <a:r>
              <a:rPr lang="en-US" dirty="0" smtClean="0">
                <a:ea typeface="+mn-ea"/>
              </a:rPr>
              <a:t>Religion versus Religion</a:t>
            </a:r>
          </a:p>
          <a:p>
            <a:pPr lvl="1">
              <a:defRPr/>
            </a:pPr>
            <a:r>
              <a:rPr lang="en-US" dirty="0" smtClean="0">
                <a:ea typeface="+mn-ea"/>
              </a:rPr>
              <a:t>Conflicts most likely to occur at a boundary between two religious groups.</a:t>
            </a:r>
          </a:p>
          <a:p>
            <a:pPr lvl="2">
              <a:defRPr/>
            </a:pPr>
            <a:r>
              <a:rPr lang="en-US" dirty="0" smtClean="0">
                <a:ea typeface="+mn-ea"/>
              </a:rPr>
              <a:t>Religious Wars in Ireland</a:t>
            </a:r>
          </a:p>
          <a:p>
            <a:pPr lvl="3">
              <a:defRPr/>
            </a:pPr>
            <a:r>
              <a:rPr lang="en-US" dirty="0" smtClean="0">
                <a:ea typeface="+mn-ea"/>
              </a:rPr>
              <a:t>A small faction chose to join the United Kingdom when Ireland became independent in 1937.</a:t>
            </a:r>
          </a:p>
          <a:p>
            <a:pPr lvl="4">
              <a:defRPr/>
            </a:pPr>
            <a:r>
              <a:rPr lang="en-US" dirty="0" smtClean="0">
                <a:ea typeface="+mn-ea"/>
              </a:rPr>
              <a:t>46 percent protestant and 40 percent Roman Catholic (2001)</a:t>
            </a:r>
          </a:p>
          <a:p>
            <a:pPr lvl="3">
              <a:defRPr/>
            </a:pPr>
            <a:r>
              <a:rPr lang="en-US" dirty="0" smtClean="0">
                <a:ea typeface="+mn-ea"/>
              </a:rPr>
              <a:t>Roman Catholics have been victimized by discriminatory practices, such as exclusion form higher-paying jobs and better schools. </a:t>
            </a:r>
          </a:p>
          <a:p>
            <a:pPr lvl="3">
              <a:defRPr/>
            </a:pPr>
            <a:r>
              <a:rPr lang="en-US" dirty="0" smtClean="0">
                <a:ea typeface="+mn-ea"/>
              </a:rPr>
              <a:t>Belfast, the capital city, is highly segregated.</a:t>
            </a:r>
          </a:p>
          <a:p>
            <a:pPr lvl="3">
              <a:defRPr/>
            </a:pPr>
            <a:r>
              <a:rPr lang="en-US" dirty="0" smtClean="0">
                <a:ea typeface="+mn-ea"/>
              </a:rPr>
              <a:t>Protests by Roman Catholics began in 1968 with bloodshed of both Protestants and Roman Catholics.</a:t>
            </a:r>
          </a:p>
          <a:p>
            <a:pPr lvl="3">
              <a:defRPr/>
            </a:pPr>
            <a:endParaRPr lang="en-US" dirty="0" smtClean="0">
              <a:ea typeface="+mn-ea"/>
            </a:endParaRPr>
          </a:p>
          <a:p>
            <a:pPr marL="1828800" lvl="4" indent="0">
              <a:buNone/>
              <a:defRPr/>
            </a:pPr>
            <a:endParaRPr lang="en-US" dirty="0" smtClean="0">
              <a:ea typeface="+mn-ea"/>
            </a:endParaRPr>
          </a:p>
          <a:p>
            <a:pPr lvl="2">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1251761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ntegrafs1\NMS_Samples\65_Pearson\02. Deliverables\RUBENSTEIN_IRDVD_11e\Approved_JPEGs\copyright-removed-jpeg\Chapter06\Labeled Images\TCL_11e_Figure_06_47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4" y="695325"/>
            <a:ext cx="6129337"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48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8343"/>
            <a:ext cx="9144000" cy="1175657"/>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1684338"/>
            <a:ext cx="10160000" cy="5057775"/>
          </a:xfrm>
        </p:spPr>
        <p:txBody>
          <a:bodyPr/>
          <a:lstStyle/>
          <a:p>
            <a:pPr>
              <a:defRPr/>
            </a:pPr>
            <a:r>
              <a:rPr lang="en-US" dirty="0" smtClean="0"/>
              <a:t>Sacred Space</a:t>
            </a:r>
          </a:p>
          <a:p>
            <a:pPr lvl="1">
              <a:defRPr/>
            </a:pPr>
            <a:r>
              <a:rPr lang="en-US" dirty="0"/>
              <a:t>Geographers study the impact on the landscape made by all religions.</a:t>
            </a:r>
          </a:p>
          <a:p>
            <a:pPr lvl="2">
              <a:defRPr/>
            </a:pPr>
            <a:r>
              <a:rPr lang="en-US" sz="2200" dirty="0"/>
              <a:t>Places of worship are sacred structures that physically anchor religion to landscape.</a:t>
            </a:r>
          </a:p>
          <a:p>
            <a:pPr lvl="3">
              <a:defRPr/>
            </a:pPr>
            <a:r>
              <a:rPr lang="en-US" dirty="0" smtClean="0"/>
              <a:t>Christian Church</a:t>
            </a:r>
          </a:p>
          <a:p>
            <a:pPr lvl="4">
              <a:defRPr/>
            </a:pPr>
            <a:r>
              <a:rPr lang="en-US" dirty="0"/>
              <a:t>More significant role in Christianity than in other religions because of belief that building is the house of God.</a:t>
            </a:r>
          </a:p>
          <a:p>
            <a:pPr lvl="4">
              <a:defRPr/>
            </a:pPr>
            <a:r>
              <a:rPr lang="en-US" dirty="0"/>
              <a:t>Church traditionally largest and tallest building in a community. Additional significance given to it by locating it in a prominent location—e.g., square or center of town</a:t>
            </a:r>
          </a:p>
          <a:p>
            <a:pPr lvl="4">
              <a:defRPr/>
            </a:pPr>
            <a:r>
              <a:rPr lang="en-US" dirty="0"/>
              <a:t>No single architectural style</a:t>
            </a:r>
          </a:p>
          <a:p>
            <a:pPr lvl="3">
              <a:defRPr/>
            </a:pPr>
            <a:r>
              <a:rPr lang="en-US" dirty="0" err="1" smtClean="0"/>
              <a:t>Bahá</a:t>
            </a:r>
            <a:r>
              <a:rPr lang="en-US" altLang="en-US" dirty="0" err="1" smtClean="0"/>
              <a:t>’</a:t>
            </a:r>
            <a:r>
              <a:rPr lang="en-US" dirty="0" err="1" smtClean="0"/>
              <a:t>í</a:t>
            </a:r>
            <a:r>
              <a:rPr lang="en-US" dirty="0" smtClean="0"/>
              <a:t> Houses of Worship</a:t>
            </a:r>
          </a:p>
          <a:p>
            <a:pPr lvl="4">
              <a:defRPr/>
            </a:pPr>
            <a:r>
              <a:rPr lang="en-US" dirty="0"/>
              <a:t>Dispersed to different continents </a:t>
            </a:r>
          </a:p>
          <a:p>
            <a:pPr lvl="4">
              <a:defRPr/>
            </a:pPr>
            <a:r>
              <a:rPr lang="en-US" dirty="0"/>
              <a:t>Open to adherents of all religions</a:t>
            </a:r>
          </a:p>
          <a:p>
            <a:pPr lvl="4">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850218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integrafs1\NMS_Samples\65_Pearson\02. Deliverables\RUBENSTEIN_IRDVD_11e\Approved_JPEGs\copyright-removed-jpeg\Chapter06\Labeled Images\TCL_11e_Figure_06_48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1" y="793750"/>
            <a:ext cx="78644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651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20914"/>
            <a:ext cx="9144000" cy="1277256"/>
          </a:xfrm>
        </p:spPr>
        <p:txBody>
          <a:bodyPr>
            <a:normAutofit fontScale="90000"/>
          </a:bodyPr>
          <a:lstStyle/>
          <a:p>
            <a:pPr algn="ctr">
              <a:defRPr/>
            </a:pPr>
            <a:r>
              <a:rPr lang="en-US" dirty="0" smtClean="0">
                <a:solidFill>
                  <a:schemeClr val="tx1"/>
                </a:solidFill>
                <a:ea typeface="+mj-ea"/>
              </a:rPr>
              <a:t>Why Do Territorial Conflicts Arise among Religious Groups?</a:t>
            </a:r>
            <a:endParaRPr lang="en-US" dirty="0">
              <a:solidFill>
                <a:schemeClr val="tx1"/>
              </a:solidFill>
              <a:ea typeface="+mj-ea"/>
            </a:endParaRPr>
          </a:p>
        </p:txBody>
      </p:sp>
      <p:sp>
        <p:nvSpPr>
          <p:cNvPr id="3" name="Content Placeholder 2"/>
          <p:cNvSpPr>
            <a:spLocks noGrp="1"/>
          </p:cNvSpPr>
          <p:nvPr>
            <p:ph idx="4294967295"/>
          </p:nvPr>
        </p:nvSpPr>
        <p:spPr>
          <a:xfrm>
            <a:off x="0" y="1698625"/>
            <a:ext cx="10044113" cy="4754563"/>
          </a:xfrm>
        </p:spPr>
        <p:txBody>
          <a:bodyPr/>
          <a:lstStyle/>
          <a:p>
            <a:pPr>
              <a:defRPr/>
            </a:pPr>
            <a:r>
              <a:rPr lang="en-US" dirty="0" smtClean="0"/>
              <a:t>Religious Wars in the Middle East</a:t>
            </a:r>
          </a:p>
          <a:p>
            <a:pPr lvl="1">
              <a:defRPr/>
            </a:pPr>
            <a:r>
              <a:rPr lang="en-US" dirty="0" smtClean="0"/>
              <a:t>Conflict in the Middle East is among the world</a:t>
            </a:r>
            <a:r>
              <a:rPr lang="en-US" altLang="en-US" dirty="0" smtClean="0"/>
              <a:t>’</a:t>
            </a:r>
            <a:r>
              <a:rPr lang="en-US" dirty="0" smtClean="0"/>
              <a:t>s longest standing.</a:t>
            </a:r>
          </a:p>
          <a:p>
            <a:pPr lvl="2">
              <a:defRPr/>
            </a:pPr>
            <a:r>
              <a:rPr lang="en-US" dirty="0" smtClean="0"/>
              <a:t>Jews, Christians, and Muslims have fought nearly 2,000 years to control the same small strip of Land in the Eastern Mediterranean. </a:t>
            </a:r>
          </a:p>
          <a:p>
            <a:pPr lvl="3">
              <a:defRPr/>
            </a:pPr>
            <a:r>
              <a:rPr lang="en-US" sz="1900" dirty="0"/>
              <a:t>Judaism: special claim to the territory it calls the Promised Land where major events in the development in the religion occurred.</a:t>
            </a:r>
          </a:p>
          <a:p>
            <a:pPr lvl="3">
              <a:defRPr/>
            </a:pPr>
            <a:r>
              <a:rPr lang="en-US" sz="1900" dirty="0"/>
              <a:t>Islam: Muslim army conquered this land in </a:t>
            </a:r>
            <a:r>
              <a:rPr lang="en-US" dirty="0"/>
              <a:t>seventh</a:t>
            </a:r>
            <a:r>
              <a:rPr lang="en-US" sz="1900" dirty="0"/>
              <a:t> century A.D. Jerusalem is the third holiest city to Muslims, because it is believed to be where Muhammad ascended into heaven.</a:t>
            </a:r>
          </a:p>
          <a:p>
            <a:pPr lvl="3">
              <a:defRPr/>
            </a:pPr>
            <a:r>
              <a:rPr lang="en-US" sz="1900" dirty="0"/>
              <a:t>Christianity: considers it the Holy Land and Jerusalem the Holy City, because the major events in Jesus</a:t>
            </a:r>
            <a:r>
              <a:rPr lang="en-US" altLang="en-US" sz="1900" dirty="0"/>
              <a:t>’</a:t>
            </a:r>
            <a:r>
              <a:rPr lang="en-US" sz="1900" dirty="0"/>
              <a:t>s life, death, and resurrection occurred there.</a:t>
            </a:r>
          </a:p>
          <a:p>
            <a:pPr lvl="3">
              <a:defRPr/>
            </a:pPr>
            <a:endParaRPr lang="en-US" dirty="0" smtClean="0"/>
          </a:p>
          <a:p>
            <a:pPr marL="1828800" lvl="4" indent="0">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822435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integrafs1\NMS_Samples\65_Pearson\02. Deliverables\RUBENSTEIN_IRDVD_11e\Approved_JPEGs\copyright-removed-jpeg\Chapter06\Labeled Images\TCL_11e_Figure_06_49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1" y="1247776"/>
            <a:ext cx="8558213"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66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2171"/>
            <a:ext cx="9144000" cy="1524000"/>
          </a:xfrm>
        </p:spPr>
        <p:txBody>
          <a:bodyPr>
            <a:normAutofit/>
          </a:bodyPr>
          <a:lstStyle/>
          <a:p>
            <a:pPr algn="ctr">
              <a:defRPr/>
            </a:pPr>
            <a:r>
              <a:rPr lang="en-US" dirty="0" smtClean="0">
                <a:solidFill>
                  <a:schemeClr val="tx1"/>
                </a:solidFill>
                <a:ea typeface="+mj-ea"/>
              </a:rPr>
              <a:t>Why Do Territorial Conflicts Arise among Religious Groups?</a:t>
            </a:r>
            <a:endParaRPr lang="en-US" dirty="0">
              <a:solidFill>
                <a:schemeClr val="tx1"/>
              </a:solidFill>
              <a:ea typeface="+mj-ea"/>
            </a:endParaRPr>
          </a:p>
        </p:txBody>
      </p:sp>
      <p:sp>
        <p:nvSpPr>
          <p:cNvPr id="3" name="Content Placeholder 2"/>
          <p:cNvSpPr>
            <a:spLocks noGrp="1"/>
          </p:cNvSpPr>
          <p:nvPr>
            <p:ph idx="4294967295"/>
          </p:nvPr>
        </p:nvSpPr>
        <p:spPr>
          <a:xfrm>
            <a:off x="0" y="2655888"/>
            <a:ext cx="9825038" cy="3941762"/>
          </a:xfrm>
        </p:spPr>
        <p:txBody>
          <a:bodyPr/>
          <a:lstStyle/>
          <a:p>
            <a:pPr>
              <a:defRPr/>
            </a:pPr>
            <a:r>
              <a:rPr lang="en-US" dirty="0" smtClean="0"/>
              <a:t>Conflicting Perspectives of the Holy Land</a:t>
            </a:r>
          </a:p>
          <a:p>
            <a:pPr lvl="1">
              <a:defRPr/>
            </a:pPr>
            <a:r>
              <a:rPr lang="en-US" dirty="0" smtClean="0"/>
              <a:t>After the 1973 war, the Palestinians emerged as Israel</a:t>
            </a:r>
            <a:r>
              <a:rPr lang="en-US" altLang="en-US" dirty="0" smtClean="0"/>
              <a:t>’</a:t>
            </a:r>
            <a:r>
              <a:rPr lang="en-US" dirty="0" smtClean="0"/>
              <a:t>s principal opponent.</a:t>
            </a:r>
          </a:p>
          <a:p>
            <a:pPr lvl="1">
              <a:defRPr/>
            </a:pPr>
            <a:r>
              <a:rPr lang="en-US" dirty="0" smtClean="0"/>
              <a:t>Palestinians viewed themselves as the legitimate rulers of Israel.</a:t>
            </a:r>
          </a:p>
          <a:p>
            <a:pPr lvl="2">
              <a:defRPr/>
            </a:pPr>
            <a:r>
              <a:rPr lang="en-US" dirty="0" smtClean="0"/>
              <a:t>Biggest obstacle to peace in the Middle East is the status of Jerusalem. </a:t>
            </a:r>
          </a:p>
          <a:p>
            <a:pPr lvl="3">
              <a:defRPr/>
            </a:pPr>
            <a:r>
              <a:rPr lang="en-US" dirty="0" smtClean="0"/>
              <a:t>Peace will likely not be possible, if one religion has political control over Jerusalem.</a:t>
            </a:r>
          </a:p>
          <a:p>
            <a:pPr lvl="3">
              <a:defRPr/>
            </a:pPr>
            <a:endParaRPr lang="en-US" dirty="0" smtClean="0"/>
          </a:p>
          <a:p>
            <a:pPr lvl="3">
              <a:defRPr/>
            </a:pPr>
            <a:endParaRPr lang="en-US" dirty="0" smtClean="0"/>
          </a:p>
          <a:p>
            <a:pPr marL="1828800" lvl="4" indent="0">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1272778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integrafs1\NMS_Samples\65_Pearson\02. Deliverables\RUBENSTEIN_IRDVD_11e\Approved_JPEGs\copyright-removed-jpeg\Chapter06\Labeled Images\TCL_11e_Figure_06_53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688975"/>
            <a:ext cx="5770562"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4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7371"/>
            <a:ext cx="9144000" cy="1306286"/>
          </a:xfrm>
        </p:spPr>
        <p:txBody>
          <a:bodyPr>
            <a:normAutofit fontScale="90000"/>
          </a:bodyPr>
          <a:lstStyle/>
          <a:p>
            <a:pP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1800225"/>
            <a:ext cx="10450513" cy="4735513"/>
          </a:xfrm>
        </p:spPr>
        <p:txBody>
          <a:bodyPr>
            <a:normAutofit lnSpcReduction="10000"/>
          </a:bodyPr>
          <a:lstStyle/>
          <a:p>
            <a:pPr>
              <a:defRPr/>
            </a:pPr>
            <a:r>
              <a:rPr lang="en-US" sz="1800" dirty="0" smtClean="0"/>
              <a:t>Sacred Space</a:t>
            </a:r>
          </a:p>
          <a:p>
            <a:pPr lvl="3">
              <a:defRPr/>
            </a:pPr>
            <a:r>
              <a:rPr lang="en-US" sz="1800" dirty="0" smtClean="0"/>
              <a:t>Muslim Mosques</a:t>
            </a:r>
          </a:p>
          <a:p>
            <a:pPr lvl="4">
              <a:defRPr/>
            </a:pPr>
            <a:r>
              <a:rPr lang="en-US" sz="1800" dirty="0" smtClean="0"/>
              <a:t>Space for community assembly</a:t>
            </a:r>
          </a:p>
          <a:p>
            <a:pPr lvl="4">
              <a:defRPr/>
            </a:pPr>
            <a:r>
              <a:rPr lang="en-US" sz="1800" dirty="0" smtClean="0"/>
              <a:t>Not viewed as a sanctified place</a:t>
            </a:r>
          </a:p>
          <a:p>
            <a:pPr lvl="4">
              <a:defRPr/>
            </a:pPr>
            <a:r>
              <a:rPr lang="en-US" sz="1800" dirty="0" smtClean="0"/>
              <a:t>Attention to cardinal directions is emphasized</a:t>
            </a:r>
            <a:r>
              <a:rPr lang="en-US" sz="1800" dirty="0"/>
              <a:t>—</a:t>
            </a:r>
            <a:r>
              <a:rPr lang="en-US" sz="1800" dirty="0" smtClean="0"/>
              <a:t/>
            </a:r>
            <a:br>
              <a:rPr lang="en-US" sz="1800" dirty="0" smtClean="0"/>
            </a:br>
            <a:r>
              <a:rPr lang="en-US" sz="1800" dirty="0" smtClean="0"/>
              <a:t>e.g., pulpit at end of a courtyard faces </a:t>
            </a:r>
            <a:r>
              <a:rPr lang="en-US" sz="1800" dirty="0" err="1" smtClean="0"/>
              <a:t>Makkah</a:t>
            </a:r>
            <a:r>
              <a:rPr lang="en-US" sz="1800" dirty="0" smtClean="0"/>
              <a:t>.</a:t>
            </a:r>
          </a:p>
          <a:p>
            <a:pPr lvl="4">
              <a:defRPr/>
            </a:pPr>
            <a:r>
              <a:rPr lang="en-US" sz="1800" dirty="0" smtClean="0"/>
              <a:t>Distinctive feature is a </a:t>
            </a:r>
            <a:r>
              <a:rPr lang="en-US" sz="1800" i="1" dirty="0" smtClean="0"/>
              <a:t>minaret</a:t>
            </a:r>
            <a:r>
              <a:rPr lang="en-US" sz="1800" dirty="0" smtClean="0"/>
              <a:t>, a tower where a man known as a </a:t>
            </a:r>
            <a:r>
              <a:rPr lang="en-US" sz="1800" i="1" dirty="0" smtClean="0"/>
              <a:t>muezzin</a:t>
            </a:r>
            <a:r>
              <a:rPr lang="en-US" sz="1800" dirty="0" smtClean="0"/>
              <a:t> summons people to worship.</a:t>
            </a:r>
          </a:p>
          <a:p>
            <a:pPr lvl="3">
              <a:defRPr/>
            </a:pPr>
            <a:r>
              <a:rPr lang="en-US" sz="1800" dirty="0" smtClean="0"/>
              <a:t>Buddhist Pagodas</a:t>
            </a:r>
          </a:p>
          <a:p>
            <a:pPr lvl="4">
              <a:defRPr/>
            </a:pPr>
            <a:r>
              <a:rPr lang="en-US" sz="1800" dirty="0" smtClean="0"/>
              <a:t>Prominent and ornate element on landscape that often includes tall, many-sided towers arranged in a series of tiers, balconies, and slanting roofs.</a:t>
            </a:r>
          </a:p>
          <a:p>
            <a:pPr lvl="4">
              <a:defRPr/>
            </a:pPr>
            <a:r>
              <a:rPr lang="en-US" sz="1800" dirty="0" smtClean="0"/>
              <a:t>Contain relics believed to be a portion of Buddha</a:t>
            </a:r>
            <a:r>
              <a:rPr lang="en-US" altLang="en-US" sz="1800" dirty="0" smtClean="0"/>
              <a:t>’</a:t>
            </a:r>
            <a:r>
              <a:rPr lang="en-US" sz="1800" dirty="0" smtClean="0"/>
              <a:t>s body or clothing.</a:t>
            </a:r>
          </a:p>
          <a:p>
            <a:pPr lvl="4">
              <a:defRPr/>
            </a:pPr>
            <a:r>
              <a:rPr lang="en-US" sz="1800" dirty="0" smtClean="0"/>
              <a:t>Not designed for congregational worship.</a:t>
            </a:r>
          </a:p>
          <a:p>
            <a:pPr lvl="4">
              <a:buFontTx/>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753916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integrafs1\NMS_Samples\65_Pearson\02. Deliverables\RUBENSTEIN_IRDVD_11e\Approved_JPEGs\copyright-removed-jpeg\Chapter06\Labeled Images\TCL_11e_Figure_06_23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418" y="497755"/>
            <a:ext cx="5070764" cy="448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072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7029"/>
            <a:ext cx="9144000" cy="1161142"/>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2046288"/>
            <a:ext cx="10318750" cy="4478337"/>
          </a:xfrm>
        </p:spPr>
        <p:txBody>
          <a:bodyPr/>
          <a:lstStyle/>
          <a:p>
            <a:pPr>
              <a:defRPr/>
            </a:pPr>
            <a:r>
              <a:rPr lang="en-US" dirty="0" smtClean="0"/>
              <a:t>Sacred Places in Universalizing Religions</a:t>
            </a:r>
          </a:p>
          <a:p>
            <a:pPr lvl="1">
              <a:defRPr/>
            </a:pPr>
            <a:r>
              <a:rPr lang="en-US" sz="2700" dirty="0"/>
              <a:t>Cities and places associated with the founder</a:t>
            </a:r>
            <a:r>
              <a:rPr lang="en-US" altLang="en-US" sz="2700" dirty="0"/>
              <a:t>’</a:t>
            </a:r>
            <a:r>
              <a:rPr lang="en-US" sz="2700" dirty="0"/>
              <a:t>s life are endowed with holiness.</a:t>
            </a:r>
          </a:p>
          <a:p>
            <a:pPr lvl="2">
              <a:defRPr/>
            </a:pPr>
            <a:r>
              <a:rPr lang="en-US" dirty="0" smtClean="0"/>
              <a:t>Not necessarily in close proximity of each other</a:t>
            </a:r>
          </a:p>
          <a:p>
            <a:pPr lvl="2">
              <a:defRPr/>
            </a:pPr>
            <a:r>
              <a:rPr lang="en-US" dirty="0" smtClean="0"/>
              <a:t>Not needed to be related to any particular physical environment</a:t>
            </a:r>
          </a:p>
          <a:p>
            <a:pPr lvl="1">
              <a:defRPr/>
            </a:pPr>
            <a:r>
              <a:rPr lang="en-US" sz="2700" dirty="0"/>
              <a:t>Buddhism and Islam place most emphasis on identifying shrines that mark locations of important events in the life of Buddha or Muhammad.</a:t>
            </a:r>
          </a:p>
          <a:p>
            <a:pPr lvl="2">
              <a:defRPr/>
            </a:pPr>
            <a:r>
              <a:rPr lang="en-US" i="1" dirty="0" smtClean="0"/>
              <a:t>Pilgrimages</a:t>
            </a:r>
            <a:r>
              <a:rPr lang="en-US" dirty="0" smtClean="0"/>
              <a:t>, journeys for religious purposes, are incorporated in Islamic doctrine.</a:t>
            </a:r>
            <a:endParaRPr lang="en-US" i="1" dirty="0" smtClean="0"/>
          </a:p>
          <a:p>
            <a:pPr lvl="2">
              <a:defRPr/>
            </a:pPr>
            <a:endParaRPr lang="en-US" dirty="0" smtClean="0"/>
          </a:p>
          <a:p>
            <a:pPr lvl="1">
              <a:defRPr/>
            </a:pPr>
            <a:endParaRPr lang="en-US" dirty="0" smtClean="0"/>
          </a:p>
          <a:p>
            <a:pPr marL="1828800" lvl="4" indent="0">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421356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849314"/>
            <a:ext cx="65278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595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64457"/>
            <a:ext cx="9144000" cy="1538514"/>
          </a:xfrm>
        </p:spPr>
        <p:txBody>
          <a:bodyPr>
            <a:normAutofit/>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2105025"/>
            <a:ext cx="9434513" cy="4383088"/>
          </a:xfrm>
        </p:spPr>
        <p:txBody>
          <a:bodyPr/>
          <a:lstStyle/>
          <a:p>
            <a:pPr>
              <a:defRPr/>
            </a:pPr>
            <a:r>
              <a:rPr lang="en-US" dirty="0" smtClean="0"/>
              <a:t>Sacred Places in Universalizing Religions</a:t>
            </a:r>
          </a:p>
          <a:p>
            <a:pPr lvl="1">
              <a:defRPr/>
            </a:pPr>
            <a:r>
              <a:rPr lang="en-US" sz="2000" dirty="0" smtClean="0"/>
              <a:t>Holy Places in Islam</a:t>
            </a:r>
          </a:p>
          <a:p>
            <a:pPr lvl="2">
              <a:defRPr/>
            </a:pPr>
            <a:r>
              <a:rPr lang="en-US" sz="2000" dirty="0" smtClean="0"/>
              <a:t>Holiest locations are in cities associated with Prophet Muhammad.</a:t>
            </a:r>
          </a:p>
          <a:p>
            <a:pPr lvl="3">
              <a:defRPr/>
            </a:pPr>
            <a:r>
              <a:rPr lang="en-US" sz="2000" dirty="0" smtClean="0"/>
              <a:t>Holiest City is </a:t>
            </a:r>
            <a:r>
              <a:rPr lang="en-US" sz="2000" dirty="0" err="1" smtClean="0"/>
              <a:t>Makkah</a:t>
            </a:r>
            <a:r>
              <a:rPr lang="en-US" sz="2000" dirty="0" smtClean="0"/>
              <a:t> (Mecca), birthplace of Muhammad.</a:t>
            </a:r>
          </a:p>
          <a:p>
            <a:pPr lvl="4">
              <a:defRPr/>
            </a:pPr>
            <a:r>
              <a:rPr lang="en-US" sz="2000" dirty="0" smtClean="0"/>
              <a:t>Now contains the holiest object in the Islamic landscape—al-</a:t>
            </a:r>
            <a:r>
              <a:rPr lang="en-US" sz="2000" dirty="0" err="1" smtClean="0"/>
              <a:t>Ka</a:t>
            </a:r>
            <a:r>
              <a:rPr lang="en-US" altLang="en-US" sz="2000" dirty="0" err="1" smtClean="0"/>
              <a:t>’</a:t>
            </a:r>
            <a:r>
              <a:rPr lang="en-US" sz="2000" dirty="0" err="1" smtClean="0"/>
              <a:t>ba</a:t>
            </a:r>
            <a:r>
              <a:rPr lang="en-US" sz="2000" dirty="0"/>
              <a:t>—</a:t>
            </a:r>
            <a:r>
              <a:rPr lang="en-US" sz="2000" dirty="0" smtClean="0"/>
              <a:t>a </a:t>
            </a:r>
            <a:r>
              <a:rPr lang="en-US" sz="2000" dirty="0" err="1" smtClean="0"/>
              <a:t>cubelike</a:t>
            </a:r>
            <a:r>
              <a:rPr lang="en-US" sz="2000" dirty="0" smtClean="0"/>
              <a:t> structure encased in silk that stands in Islam</a:t>
            </a:r>
            <a:r>
              <a:rPr lang="en-US" altLang="en-US" sz="2000" dirty="0" smtClean="0"/>
              <a:t>’</a:t>
            </a:r>
            <a:r>
              <a:rPr lang="en-US" sz="2000" dirty="0" smtClean="0"/>
              <a:t>s largest mosque, Masjid </a:t>
            </a:r>
            <a:br>
              <a:rPr lang="en-US" sz="2000" dirty="0" smtClean="0"/>
            </a:br>
            <a:r>
              <a:rPr lang="en-US" sz="2000" dirty="0" smtClean="0"/>
              <a:t>al-Haram.</a:t>
            </a:r>
          </a:p>
          <a:p>
            <a:pPr lvl="3">
              <a:defRPr/>
            </a:pPr>
            <a:r>
              <a:rPr lang="en-US" sz="2000" dirty="0" smtClean="0"/>
              <a:t>Second-most-holy place is </a:t>
            </a:r>
            <a:r>
              <a:rPr lang="en-US" sz="2000" dirty="0" err="1" smtClean="0"/>
              <a:t>Madinah</a:t>
            </a:r>
            <a:r>
              <a:rPr lang="en-US" sz="2000" dirty="0" smtClean="0"/>
              <a:t> (Medina).</a:t>
            </a:r>
          </a:p>
          <a:p>
            <a:pPr lvl="4">
              <a:defRPr/>
            </a:pPr>
            <a:r>
              <a:rPr lang="en-US" sz="2000" dirty="0" smtClean="0"/>
              <a:t>Muhammad</a:t>
            </a:r>
            <a:r>
              <a:rPr lang="en-US" altLang="en-US" sz="2000" dirty="0" smtClean="0"/>
              <a:t>’</a:t>
            </a:r>
            <a:r>
              <a:rPr lang="en-US" sz="2000" dirty="0" smtClean="0"/>
              <a:t>s tomb is in </a:t>
            </a:r>
            <a:r>
              <a:rPr lang="en-US" sz="2000" dirty="0" err="1" smtClean="0"/>
              <a:t>Madinah</a:t>
            </a:r>
            <a:r>
              <a:rPr lang="en-US" sz="2000" dirty="0" smtClean="0"/>
              <a:t>.</a:t>
            </a:r>
          </a:p>
          <a:p>
            <a:pPr lvl="2">
              <a:defRPr/>
            </a:pPr>
            <a:endParaRPr lang="en-US" dirty="0" smtClean="0"/>
          </a:p>
          <a:p>
            <a:pPr lvl="1">
              <a:defRPr/>
            </a:pPr>
            <a:endParaRPr lang="en-US" dirty="0" smtClean="0"/>
          </a:p>
          <a:p>
            <a:pPr lvl="4">
              <a:buFontTx/>
              <a:buNone/>
              <a:defRPr/>
            </a:pPr>
            <a:endParaRPr lang="en-US" dirty="0" smtClean="0"/>
          </a:p>
          <a:p>
            <a:pPr lvl="2">
              <a:defRPr/>
            </a:pPr>
            <a:endParaRPr lang="en-US" dirty="0" smtClean="0"/>
          </a:p>
          <a:p>
            <a:pPr lvl="3">
              <a:defRPr/>
            </a:pPr>
            <a:endParaRPr lang="en-US" dirty="0" smtClean="0"/>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426436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990600"/>
            <a:ext cx="70580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1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685"/>
            <a:ext cx="9144000" cy="1175657"/>
          </a:xfrm>
        </p:spPr>
        <p:txBody>
          <a:bodyPr>
            <a:normAutofit fontScale="90000"/>
          </a:bodyPr>
          <a:lstStyle/>
          <a:p>
            <a:pPr algn="ctr">
              <a:defRPr/>
            </a:pPr>
            <a:r>
              <a:rPr lang="en-US" dirty="0" smtClean="0">
                <a:solidFill>
                  <a:schemeClr val="tx1"/>
                </a:solidFill>
                <a:ea typeface="+mj-ea"/>
              </a:rPr>
              <a:t>Why Do Religions Organize Space in Distinctive Patterns?</a:t>
            </a:r>
            <a:endParaRPr lang="en-US" dirty="0">
              <a:solidFill>
                <a:schemeClr val="tx1"/>
              </a:solidFill>
              <a:ea typeface="+mj-ea"/>
            </a:endParaRPr>
          </a:p>
        </p:txBody>
      </p:sp>
      <p:sp>
        <p:nvSpPr>
          <p:cNvPr id="3" name="Content Placeholder 2"/>
          <p:cNvSpPr>
            <a:spLocks noGrp="1"/>
          </p:cNvSpPr>
          <p:nvPr>
            <p:ph idx="4294967295"/>
          </p:nvPr>
        </p:nvSpPr>
        <p:spPr>
          <a:xfrm>
            <a:off x="0" y="1785938"/>
            <a:ext cx="10188575" cy="4667250"/>
          </a:xfrm>
        </p:spPr>
        <p:txBody>
          <a:bodyPr/>
          <a:lstStyle/>
          <a:p>
            <a:pPr>
              <a:defRPr/>
            </a:pPr>
            <a:r>
              <a:rPr lang="en-US" dirty="0" smtClean="0">
                <a:ea typeface="+mn-ea"/>
              </a:rPr>
              <a:t>The Landscape in Ethnic Religions</a:t>
            </a:r>
          </a:p>
          <a:p>
            <a:pPr lvl="1">
              <a:defRPr/>
            </a:pPr>
            <a:r>
              <a:rPr lang="en-US" sz="2600" dirty="0"/>
              <a:t>Ethnic religions are closely tied to the physical geography of a particular place.</a:t>
            </a:r>
          </a:p>
          <a:p>
            <a:pPr lvl="2">
              <a:defRPr/>
            </a:pPr>
            <a:r>
              <a:rPr lang="en-US" dirty="0" smtClean="0">
                <a:ea typeface="+mn-ea"/>
              </a:rPr>
              <a:t>Hindu Landscape</a:t>
            </a:r>
          </a:p>
          <a:p>
            <a:pPr lvl="3">
              <a:defRPr/>
            </a:pPr>
            <a:r>
              <a:rPr lang="en-US" dirty="0" smtClean="0">
                <a:ea typeface="+mn-ea"/>
              </a:rPr>
              <a:t>Hinduism closely tied to physical geography of India</a:t>
            </a:r>
          </a:p>
          <a:p>
            <a:pPr lvl="4">
              <a:defRPr/>
            </a:pPr>
            <a:r>
              <a:rPr lang="en-US" dirty="0" smtClean="0">
                <a:ea typeface="+mn-ea"/>
              </a:rPr>
              <a:t>Mt. Kailas is holy because </a:t>
            </a:r>
            <a:r>
              <a:rPr lang="en-US" dirty="0"/>
              <a:t>it is</a:t>
            </a:r>
            <a:r>
              <a:rPr lang="en-US" dirty="0" smtClean="0">
                <a:ea typeface="+mn-ea"/>
              </a:rPr>
              <a:t> home to Siva.</a:t>
            </a:r>
          </a:p>
          <a:p>
            <a:pPr lvl="4">
              <a:defRPr/>
            </a:pPr>
            <a:r>
              <a:rPr lang="en-US" dirty="0" smtClean="0">
                <a:ea typeface="+mn-ea"/>
              </a:rPr>
              <a:t>Holiest places are riverbanks and coastlines.</a:t>
            </a:r>
          </a:p>
          <a:p>
            <a:pPr lvl="4">
              <a:defRPr/>
            </a:pPr>
            <a:r>
              <a:rPr lang="en-US" dirty="0" smtClean="0">
                <a:ea typeface="+mn-ea"/>
              </a:rPr>
              <a:t>Hindus believe that they achieve purification by bathing in holy rivers</a:t>
            </a:r>
            <a:r>
              <a:rPr lang="en-US" dirty="0"/>
              <a:t>—</a:t>
            </a:r>
            <a:r>
              <a:rPr lang="en-US" dirty="0" smtClean="0">
                <a:ea typeface="+mn-ea"/>
              </a:rPr>
              <a:t>e.g., Ganges River</a:t>
            </a:r>
          </a:p>
          <a:p>
            <a:pPr lvl="2">
              <a:defRPr/>
            </a:pPr>
            <a:r>
              <a:rPr lang="en-US" dirty="0" smtClean="0">
                <a:ea typeface="+mn-ea"/>
              </a:rPr>
              <a:t>Solstice</a:t>
            </a:r>
          </a:p>
          <a:p>
            <a:pPr lvl="3">
              <a:defRPr/>
            </a:pPr>
            <a:r>
              <a:rPr lang="en-US" dirty="0" smtClean="0">
                <a:ea typeface="+mn-ea"/>
              </a:rPr>
              <a:t>Special significance in some ethnic religions</a:t>
            </a:r>
          </a:p>
          <a:p>
            <a:pPr lvl="4">
              <a:defRPr/>
            </a:pPr>
            <a:r>
              <a:rPr lang="en-US" sz="1900" dirty="0"/>
              <a:t>Stonehenge is a prominent remnant of a pagan structure aligned so that sun rises between two stones on solstices.</a:t>
            </a:r>
            <a:endParaRPr lang="en-US" dirty="0" smtClean="0">
              <a:ea typeface="+mn-ea"/>
            </a:endParaRPr>
          </a:p>
          <a:p>
            <a:pPr lvl="1">
              <a:defRPr/>
            </a:pPr>
            <a:endParaRPr lang="en-US" dirty="0" smtClean="0">
              <a:ea typeface="+mn-ea"/>
            </a:endParaRPr>
          </a:p>
          <a:p>
            <a:pPr marL="1828800" lvl="4" indent="0">
              <a:buNone/>
              <a:defRPr/>
            </a:pPr>
            <a:endParaRPr lang="en-US" dirty="0" smtClean="0">
              <a:ea typeface="+mn-ea"/>
            </a:endParaRPr>
          </a:p>
          <a:p>
            <a:pPr lvl="2">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1427542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TotalTime>
  <Words>1606</Words>
  <Application>Microsoft Macintosh PowerPoint</Application>
  <PresentationFormat>Widescreen</PresentationFormat>
  <Paragraphs>224</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Century Gothic</vt:lpstr>
      <vt:lpstr>MS PGothic</vt:lpstr>
      <vt:lpstr>ＭＳ Ｐゴシック</vt:lpstr>
      <vt:lpstr>Wingdings 3</vt:lpstr>
      <vt:lpstr>Arial</vt:lpstr>
      <vt:lpstr>Ion</vt:lpstr>
      <vt:lpstr>Unit 3 Chapter 6</vt:lpstr>
      <vt:lpstr>Why Do Religions Organize Space in Distinctive Patterns?</vt:lpstr>
      <vt:lpstr>Why Do Religions Organize Space in Distinctive Patterns?</vt:lpstr>
      <vt:lpstr>PowerPoint Presentation</vt:lpstr>
      <vt:lpstr>Why Do Religions Organize Space in Distinctive Patterns?</vt:lpstr>
      <vt:lpstr>PowerPoint Presentation</vt:lpstr>
      <vt:lpstr>Why Do Religions Organize Space in Distinctive Patterns?</vt:lpstr>
      <vt:lpstr>PowerPoint Presentation</vt:lpstr>
      <vt:lpstr>Why Do Religions Organize Space in Distinctive Patterns?</vt:lpstr>
      <vt:lpstr>Why Do Religions Organize Space in Distinctive Patterns?</vt:lpstr>
      <vt:lpstr>PowerPoint Presentation</vt:lpstr>
      <vt:lpstr>Why Do Religions Organize Space in Distinctive Patterns?</vt:lpstr>
      <vt:lpstr>PowerPoint Presentation</vt:lpstr>
      <vt:lpstr>Why Do Religions Organize Space in Distinctive Patterns?</vt:lpstr>
      <vt:lpstr>Why Do Religions Organize Space in Distinctive Patterns?</vt:lpstr>
      <vt:lpstr>PowerPoint Presentation</vt:lpstr>
      <vt:lpstr>Why Do Territorial Conflicts Arise among Religious Groups?</vt:lpstr>
      <vt:lpstr>Why Do Territorial Conflicts Arise among Religious Groups?</vt:lpstr>
      <vt:lpstr>PowerPoint Presentation</vt:lpstr>
      <vt:lpstr>PowerPoint Presentation</vt:lpstr>
      <vt:lpstr>Why Do Territorial Conflicts Arise among Religious Groups?</vt:lpstr>
      <vt:lpstr>PowerPoint Presentation</vt:lpstr>
      <vt:lpstr>Why Do Territorial Conflicts Arise among Religious Groups?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Chapter 6</dc:title>
  <dc:creator>Microsoft Office User</dc:creator>
  <cp:lastModifiedBy>Microsoft Office User</cp:lastModifiedBy>
  <cp:revision>3</cp:revision>
  <dcterms:created xsi:type="dcterms:W3CDTF">2015-10-29T15:04:25Z</dcterms:created>
  <dcterms:modified xsi:type="dcterms:W3CDTF">2015-10-29T20:52:23Z</dcterms:modified>
</cp:coreProperties>
</file>