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8"/>
    <p:restoredTop sz="94465"/>
  </p:normalViewPr>
  <p:slideViewPr>
    <p:cSldViewPr snapToGrid="0" snapToObjects="1">
      <p:cViewPr varScale="1">
        <p:scale>
          <a:sx n="88" d="100"/>
          <a:sy n="88" d="100"/>
        </p:scale>
        <p:origin x="8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BDA8E-F380-F84D-BF65-1539197E64C1}" type="datetimeFigureOut">
              <a:rPr lang="en-US" smtClean="0"/>
              <a:t>11/12/15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CF191-C9EF-964B-8279-2E50595BDF58}" type="slidenum">
              <a:rPr lang="en-US" smtClean="0"/>
              <a:t>‹#›</a:t>
            </a:fld>
            <a:endParaRPr lang="en-US"/>
          </a:p>
        </p:txBody>
      </p:sp>
    </p:spTree>
    <p:extLst>
      <p:ext uri="{BB962C8B-B14F-4D97-AF65-F5344CB8AC3E}">
        <p14:creationId xmlns:p14="http://schemas.microsoft.com/office/powerpoint/2010/main" val="4378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At worst, biological classification by race is the basis for </a:t>
            </a:r>
            <a:r>
              <a:rPr lang="en-US" altLang="en-US" i="1">
                <a:ea typeface="MS PGothic" charset="-128"/>
              </a:rPr>
              <a:t>racism, </a:t>
            </a:r>
            <a:r>
              <a:rPr lang="en-US" altLang="en-US">
                <a:ea typeface="MS PGothic" charset="-128"/>
              </a:rPr>
              <a:t>which is the belief that race is the primary determine of human traits and capacities and that racial differences produce an inherent superiority of a particular race.</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E92B9894-A002-7A4B-9203-11ED33E30EEC}" type="slidenum">
              <a:rPr lang="en-US" altLang="en-US" sz="1200"/>
              <a:pPr/>
              <a:t>2</a:t>
            </a:fld>
            <a:endParaRPr lang="en-US" altLang="en-US" sz="1200"/>
          </a:p>
        </p:txBody>
      </p:sp>
    </p:spTree>
    <p:extLst>
      <p:ext uri="{BB962C8B-B14F-4D97-AF65-F5344CB8AC3E}">
        <p14:creationId xmlns:p14="http://schemas.microsoft.com/office/powerpoint/2010/main" val="211064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E6E266FE-35E6-824F-9E4C-522734A4749A}" type="slidenum">
              <a:rPr lang="en-US" altLang="en-US" sz="1200"/>
              <a:pPr/>
              <a:t>11</a:t>
            </a:fld>
            <a:endParaRPr lang="en-US" altLang="en-US" sz="1200"/>
          </a:p>
        </p:txBody>
      </p:sp>
    </p:spTree>
    <p:extLst>
      <p:ext uri="{BB962C8B-B14F-4D97-AF65-F5344CB8AC3E}">
        <p14:creationId xmlns:p14="http://schemas.microsoft.com/office/powerpoint/2010/main" val="53165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7-13 ORIGIN AND DESTINATION OF SLAVES </a:t>
            </a:r>
            <a:r>
              <a:rPr lang="en-US" altLang="en-US">
                <a:ea typeface="MS PGothic" charset="-128"/>
              </a:rPr>
              <a:t>Most slaves were transported across the Atlantic from West Africa to the Americas.</a:t>
            </a:r>
            <a:endParaRPr lang="en-US" altLang="en-US" b="1">
              <a:ea typeface="MS PGothic"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131636B6-946A-0749-9BCF-0239974CA083}" type="slidenum">
              <a:rPr lang="en-US" altLang="en-US" sz="1200"/>
              <a:pPr/>
              <a:t>12</a:t>
            </a:fld>
            <a:endParaRPr lang="en-US" altLang="en-US" sz="1200"/>
          </a:p>
        </p:txBody>
      </p:sp>
    </p:spTree>
    <p:extLst>
      <p:ext uri="{BB962C8B-B14F-4D97-AF65-F5344CB8AC3E}">
        <p14:creationId xmlns:p14="http://schemas.microsoft.com/office/powerpoint/2010/main" val="33518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b="1">
                <a:ea typeface="MS PGothic" charset="-128"/>
              </a:rPr>
              <a:t>FIGURE 7-14 TRIANGULAR </a:t>
            </a:r>
            <a:r>
              <a:rPr lang="en-US" altLang="en-US" b="1">
                <a:ea typeface="MS PGothic" charset="-128"/>
              </a:rPr>
              <a:t>SLAVE TRADE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1D2AAC17-D390-F34D-9867-27266615950F}" type="slidenum">
              <a:rPr lang="en-US" altLang="en-US" sz="1200"/>
              <a:pPr/>
              <a:t>13</a:t>
            </a:fld>
            <a:endParaRPr lang="en-US" altLang="en-US" sz="1200"/>
          </a:p>
        </p:txBody>
      </p:sp>
    </p:spTree>
    <p:extLst>
      <p:ext uri="{BB962C8B-B14F-4D97-AF65-F5344CB8AC3E}">
        <p14:creationId xmlns:p14="http://schemas.microsoft.com/office/powerpoint/2010/main" val="748038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Most have come in search of work.</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A086FC03-F439-BB49-B4F7-8E797D572E95}" type="slidenum">
              <a:rPr lang="en-US" altLang="en-US" sz="1200"/>
              <a:pPr/>
              <a:t>14</a:t>
            </a:fld>
            <a:endParaRPr lang="en-US" altLang="en-US" sz="1200"/>
          </a:p>
        </p:txBody>
      </p:sp>
    </p:spTree>
    <p:extLst>
      <p:ext uri="{BB962C8B-B14F-4D97-AF65-F5344CB8AC3E}">
        <p14:creationId xmlns:p14="http://schemas.microsoft.com/office/powerpoint/2010/main" val="22952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7-16 ASIAN AMERICANS BY COUNTRY OF ORIGIN </a:t>
            </a:r>
            <a:r>
              <a:rPr lang="en-US" altLang="en-US">
                <a:ea typeface="MS PGothic" charset="-128"/>
              </a:rPr>
              <a:t>Chinese, Filipinos, and Indians comprise one-fifth each of Asian Americans in the United China States.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BDB8FBDC-A68C-F749-9382-01DECE0BB86E}" type="slidenum">
              <a:rPr lang="en-US" altLang="en-US" sz="1200"/>
              <a:pPr/>
              <a:t>15</a:t>
            </a:fld>
            <a:endParaRPr lang="en-US" altLang="en-US" sz="1200"/>
          </a:p>
        </p:txBody>
      </p:sp>
    </p:spTree>
    <p:extLst>
      <p:ext uri="{BB962C8B-B14F-4D97-AF65-F5344CB8AC3E}">
        <p14:creationId xmlns:p14="http://schemas.microsoft.com/office/powerpoint/2010/main" val="8521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A3A42191-4F90-3749-BC20-42CAFC2C6F56}" type="slidenum">
              <a:rPr lang="en-US" altLang="en-US" sz="1200"/>
              <a:pPr/>
              <a:t>16</a:t>
            </a:fld>
            <a:endParaRPr lang="en-US" altLang="en-US" sz="1200"/>
          </a:p>
        </p:txBody>
      </p:sp>
    </p:spTree>
    <p:extLst>
      <p:ext uri="{BB962C8B-B14F-4D97-AF65-F5344CB8AC3E}">
        <p14:creationId xmlns:p14="http://schemas.microsoft.com/office/powerpoint/2010/main" val="66706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804BFCE9-4569-E54C-B9EC-8750179BFA66}" type="slidenum">
              <a:rPr lang="en-US" altLang="en-US" sz="1200"/>
              <a:pPr/>
              <a:t>17</a:t>
            </a:fld>
            <a:endParaRPr lang="en-US" altLang="en-US" sz="1200"/>
          </a:p>
        </p:txBody>
      </p:sp>
    </p:spTree>
    <p:extLst>
      <p:ext uri="{BB962C8B-B14F-4D97-AF65-F5344CB8AC3E}">
        <p14:creationId xmlns:p14="http://schemas.microsoft.com/office/powerpoint/2010/main" val="178656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7-18 INTER REGIONAL MIGRATION OF AFRICAN AMERICANS </a:t>
            </a:r>
            <a:r>
              <a:rPr lang="en-US" altLang="en-US">
                <a:ea typeface="MS PGothic" charset="-128"/>
              </a:rPr>
              <a:t>Migration followed four distinctive channels along the East Coast, east central, west central, and southwest regions of the country.</a:t>
            </a:r>
            <a:endParaRPr lang="en-US" altLang="en-US" b="1">
              <a:ea typeface="MS PGothic"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79ADAD97-77ED-964A-9AD5-073E4A51932D}" type="slidenum">
              <a:rPr lang="en-US" altLang="en-US" sz="1200"/>
              <a:pPr/>
              <a:t>18</a:t>
            </a:fld>
            <a:endParaRPr lang="en-US" altLang="en-US" sz="1200"/>
          </a:p>
        </p:txBody>
      </p:sp>
    </p:spTree>
    <p:extLst>
      <p:ext uri="{BB962C8B-B14F-4D97-AF65-F5344CB8AC3E}">
        <p14:creationId xmlns:p14="http://schemas.microsoft.com/office/powerpoint/2010/main" val="88337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027E8819-F381-7E44-A588-965A3D34C836}" type="slidenum">
              <a:rPr lang="en-US" altLang="en-US" sz="1200"/>
              <a:pPr/>
              <a:t>19</a:t>
            </a:fld>
            <a:endParaRPr lang="en-US" altLang="en-US" sz="1200"/>
          </a:p>
        </p:txBody>
      </p:sp>
    </p:spTree>
    <p:extLst>
      <p:ext uri="{BB962C8B-B14F-4D97-AF65-F5344CB8AC3E}">
        <p14:creationId xmlns:p14="http://schemas.microsoft.com/office/powerpoint/2010/main" val="142953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a:ea typeface="MS PGothic" charset="-128"/>
              </a:rPr>
              <a:t>FIGURE 7-20 ETHNIC POPULATION CHANGE IN DETROIT </a:t>
            </a:r>
            <a:r>
              <a:rPr lang="en-US" altLang="en-US">
                <a:ea typeface="MS PGothic" charset="-128"/>
              </a:rPr>
              <a:t>Between 1950 and 2010, the white population of Detroit declined from 1.7 million to 100,000 today, whereas the African American population increased from 300,000 to 600,000.</a:t>
            </a:r>
          </a:p>
          <a:p>
            <a:endParaRPr lang="en-US" altLang="en-US">
              <a:ea typeface="MS PGothic"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51F84A2C-7BF4-1649-9C83-4FFE29546CEC}" type="slidenum">
              <a:rPr lang="en-US" altLang="en-US" sz="1200"/>
              <a:pPr/>
              <a:t>20</a:t>
            </a:fld>
            <a:endParaRPr lang="en-US" altLang="en-US" sz="1200"/>
          </a:p>
        </p:txBody>
      </p:sp>
    </p:spTree>
    <p:extLst>
      <p:ext uri="{BB962C8B-B14F-4D97-AF65-F5344CB8AC3E}">
        <p14:creationId xmlns:p14="http://schemas.microsoft.com/office/powerpoint/2010/main" val="128728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2010 Census combines black (race) and African American (ethnicity)</a:t>
            </a:r>
          </a:p>
          <a:p>
            <a:pPr marL="171450" indent="-171450">
              <a:buFontTx/>
              <a:buChar char="•"/>
            </a:pPr>
            <a:r>
              <a:rPr lang="en-US" altLang="en-US">
                <a:ea typeface="MS PGothic" charset="-128"/>
              </a:rPr>
              <a:t>Today, many Americans are of mixed ancestry and may or may not choose to identify with a single race or ethnicity.</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4AD57918-96C5-B941-BED2-3CC21343B7E9}" type="slidenum">
              <a:rPr lang="en-US" altLang="en-US" sz="1200"/>
              <a:pPr/>
              <a:t>3</a:t>
            </a:fld>
            <a:endParaRPr lang="en-US" altLang="en-US" sz="1200"/>
          </a:p>
        </p:txBody>
      </p:sp>
    </p:spTree>
    <p:extLst>
      <p:ext uri="{BB962C8B-B14F-4D97-AF65-F5344CB8AC3E}">
        <p14:creationId xmlns:p14="http://schemas.microsoft.com/office/powerpoint/2010/main" val="4052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Landmark Supreme Court decision </a:t>
            </a:r>
            <a:r>
              <a:rPr lang="en-US" altLang="en-US" i="1">
                <a:ea typeface="MS PGothic" charset="-128"/>
              </a:rPr>
              <a:t>Brown v Board of Education of Topeka, Kansas, in 1954, </a:t>
            </a:r>
            <a:r>
              <a:rPr lang="en-US" altLang="en-US">
                <a:ea typeface="MS PGothic" charset="-128"/>
              </a:rPr>
              <a:t>ended legalized segregation.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C0620E0E-2E90-CB49-BD27-463AFF45B288}" type="slidenum">
              <a:rPr lang="en-US" altLang="en-US" sz="1200"/>
              <a:pPr/>
              <a:t>21</a:t>
            </a:fld>
            <a:endParaRPr lang="en-US" altLang="en-US" sz="1200"/>
          </a:p>
        </p:txBody>
      </p:sp>
    </p:spTree>
    <p:extLst>
      <p:ext uri="{BB962C8B-B14F-4D97-AF65-F5344CB8AC3E}">
        <p14:creationId xmlns:p14="http://schemas.microsoft.com/office/powerpoint/2010/main" val="42208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DC82F96C-3C8F-A04E-B807-E631AA256C26}" type="slidenum">
              <a:rPr lang="en-US" altLang="en-US" sz="1200"/>
              <a:pPr/>
              <a:t>22</a:t>
            </a:fld>
            <a:endParaRPr lang="en-US" altLang="en-US" sz="1200"/>
          </a:p>
        </p:txBody>
      </p:sp>
    </p:spTree>
    <p:extLst>
      <p:ext uri="{BB962C8B-B14F-4D97-AF65-F5344CB8AC3E}">
        <p14:creationId xmlns:p14="http://schemas.microsoft.com/office/powerpoint/2010/main" val="123599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Politicians and governments try to instill loyalty through </a:t>
            </a:r>
            <a:r>
              <a:rPr lang="en-US" altLang="en-US" i="1">
                <a:ea typeface="MS PGothic" charset="-128"/>
              </a:rPr>
              <a:t>nationalism</a:t>
            </a:r>
            <a:r>
              <a:rPr lang="en-US" altLang="en-US">
                <a:ea typeface="MS PGothic" charset="-128"/>
              </a:rPr>
              <a:t>, which is loyalty and devotion to a nationality.</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4B7AB1C2-B617-5A40-9ECB-F131333D35C9}" type="slidenum">
              <a:rPr lang="en-US" altLang="en-US" sz="1200"/>
              <a:pPr/>
              <a:t>23</a:t>
            </a:fld>
            <a:endParaRPr lang="en-US" altLang="en-US" sz="1200"/>
          </a:p>
        </p:txBody>
      </p:sp>
    </p:spTree>
    <p:extLst>
      <p:ext uri="{BB962C8B-B14F-4D97-AF65-F5344CB8AC3E}">
        <p14:creationId xmlns:p14="http://schemas.microsoft.com/office/powerpoint/2010/main" val="1913133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CB0663DA-9754-8649-B742-38BE92F3A24E}" type="slidenum">
              <a:rPr lang="en-US" altLang="en-US" sz="1200"/>
              <a:pPr/>
              <a:t>24</a:t>
            </a:fld>
            <a:endParaRPr lang="en-US" altLang="en-US" sz="1200"/>
          </a:p>
        </p:txBody>
      </p:sp>
    </p:spTree>
    <p:extLst>
      <p:ext uri="{BB962C8B-B14F-4D97-AF65-F5344CB8AC3E}">
        <p14:creationId xmlns:p14="http://schemas.microsoft.com/office/powerpoint/2010/main" val="189006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45734997-1F4D-0F44-9FEA-8537024EF75F}" type="slidenum">
              <a:rPr lang="en-US" altLang="en-US" sz="1200"/>
              <a:pPr/>
              <a:t>25</a:t>
            </a:fld>
            <a:endParaRPr lang="en-US" altLang="en-US" sz="1200"/>
          </a:p>
        </p:txBody>
      </p:sp>
    </p:spTree>
    <p:extLst>
      <p:ext uri="{BB962C8B-B14F-4D97-AF65-F5344CB8AC3E}">
        <p14:creationId xmlns:p14="http://schemas.microsoft.com/office/powerpoint/2010/main" val="64015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a:ea typeface="MS PGothic" charset="-128"/>
              </a:rPr>
              <a:t>FIGURE 7-27 </a:t>
            </a:r>
            <a:r>
              <a:rPr lang="en-US" altLang="en-US" b="1">
                <a:ea typeface="MS PGothic" charset="-128"/>
              </a:rPr>
              <a:t>ETHNICITIES IN LEBANON </a:t>
            </a:r>
            <a:r>
              <a:rPr lang="en-US" altLang="en-US">
                <a:ea typeface="MS PGothic" charset="-128"/>
              </a:rPr>
              <a:t>Christians dominate in the south and the northwest, Sunni Muslims in the far north, Shiite Muslims in the northeast and south, and Druze in the south-central and southeast.</a:t>
            </a:r>
          </a:p>
          <a:p>
            <a:endParaRPr lang="en-US" altLang="en-US">
              <a:ea typeface="MS PGothic"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6096AB37-EBEA-C943-9AC5-D7A7B475C93D}" type="slidenum">
              <a:rPr lang="en-US" altLang="en-US" sz="1200"/>
              <a:pPr/>
              <a:t>26</a:t>
            </a:fld>
            <a:endParaRPr lang="en-US" altLang="en-US" sz="1200"/>
          </a:p>
        </p:txBody>
      </p:sp>
    </p:spTree>
    <p:extLst>
      <p:ext uri="{BB962C8B-B14F-4D97-AF65-F5344CB8AC3E}">
        <p14:creationId xmlns:p14="http://schemas.microsoft.com/office/powerpoint/2010/main" val="597770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Dispute between Sri Lanka’s two largest ethnicities extends back more than 2000 years.</a:t>
            </a:r>
          </a:p>
          <a:p>
            <a:pPr marL="171450" indent="-171450">
              <a:buFontTx/>
              <a:buChar char="•"/>
            </a:pPr>
            <a:r>
              <a:rPr lang="en-US" altLang="en-US">
                <a:ea typeface="MS PGothic" charset="-128"/>
              </a:rPr>
              <a:t>Tamils feel that they suffer from discrimination at the hands of the Sinhalese-dominated government.</a:t>
            </a:r>
          </a:p>
          <a:p>
            <a:pPr marL="171450" indent="-171450">
              <a:buFontTx/>
              <a:buChar char="•"/>
            </a:pPr>
            <a:r>
              <a:rPr lang="en-US" altLang="en-US">
                <a:ea typeface="MS PGothic" charset="-128"/>
              </a:rPr>
              <a:t>Long war between the ethnicities ended in 2009, with the defeat of the Tamils.</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E37503F9-0F5C-B34E-87C6-BEA980320CA3}" type="slidenum">
              <a:rPr lang="en-US" altLang="en-US" sz="1200"/>
              <a:pPr/>
              <a:t>27</a:t>
            </a:fld>
            <a:endParaRPr lang="en-US" altLang="en-US" sz="1200"/>
          </a:p>
        </p:txBody>
      </p:sp>
    </p:spTree>
    <p:extLst>
      <p:ext uri="{BB962C8B-B14F-4D97-AF65-F5344CB8AC3E}">
        <p14:creationId xmlns:p14="http://schemas.microsoft.com/office/powerpoint/2010/main" val="802846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The partition of salvation two states resulted in massive migration because the two boundaries to not correspond precisely to the territory inhabited by the two ethnicities.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96A75413-97CE-654E-A930-E71CD894BCA2}" type="slidenum">
              <a:rPr lang="en-US" altLang="en-US" sz="1200"/>
              <a:pPr/>
              <a:t>28</a:t>
            </a:fld>
            <a:endParaRPr lang="en-US" altLang="en-US" sz="1200"/>
          </a:p>
        </p:txBody>
      </p:sp>
    </p:spTree>
    <p:extLst>
      <p:ext uri="{BB962C8B-B14F-4D97-AF65-F5344CB8AC3E}">
        <p14:creationId xmlns:p14="http://schemas.microsoft.com/office/powerpoint/2010/main" val="1453207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a:ea typeface="MS PGothic" charset="-128"/>
              </a:rPr>
              <a:t>FIGURE 7-31 </a:t>
            </a:r>
            <a:r>
              <a:rPr lang="en-US" altLang="en-US" b="1">
                <a:ea typeface="MS PGothic" charset="-128"/>
              </a:rPr>
              <a:t>ETHNIC DIVISION OF SOUTH ASIA </a:t>
            </a:r>
            <a:r>
              <a:rPr lang="en-US" altLang="en-US">
                <a:ea typeface="MS PGothic" charset="-128"/>
              </a:rPr>
              <a:t>In 1947, British India was partitioned into two independent states, India and Pakistan, which resulted in the migration of an estimated 17 million people. The creation of Pakistan as two territories nearly 1,600 kilometers (1,000 miles) apart proved unstable, and in 1971 East Pakistan became the independent country of Bangladesh.</a:t>
            </a:r>
          </a:p>
          <a:p>
            <a:endParaRPr lang="en-US" altLang="en-US">
              <a:ea typeface="MS PGothic"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5F1918D1-BC91-844D-B5AE-45D8490E8030}" type="slidenum">
              <a:rPr lang="en-US" altLang="en-US" sz="1200"/>
              <a:pPr/>
              <a:t>29</a:t>
            </a:fld>
            <a:endParaRPr lang="en-US" altLang="en-US" sz="1200"/>
          </a:p>
        </p:txBody>
      </p:sp>
    </p:spTree>
    <p:extLst>
      <p:ext uri="{BB962C8B-B14F-4D97-AF65-F5344CB8AC3E}">
        <p14:creationId xmlns:p14="http://schemas.microsoft.com/office/powerpoint/2010/main" val="54250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MS PGothic" charset="-128"/>
              </a:rPr>
              <a:t>1920 Treaty of </a:t>
            </a:r>
            <a:r>
              <a:rPr lang="en-US" altLang="en-US" dirty="0" err="1">
                <a:ea typeface="MS PGothic" charset="-128"/>
              </a:rPr>
              <a:t>Sévres</a:t>
            </a:r>
            <a:r>
              <a:rPr lang="en-US" altLang="en-US" dirty="0">
                <a:ea typeface="MS PGothic" charset="-128"/>
              </a:rPr>
              <a:t> giving Kurds a country was never ratified.</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10A4FA45-7131-8749-B087-E6121B466429}" type="slidenum">
              <a:rPr lang="en-US" altLang="en-US" sz="1200"/>
              <a:pPr/>
              <a:t>30</a:t>
            </a:fld>
            <a:endParaRPr lang="en-US" altLang="en-US" sz="1200"/>
          </a:p>
        </p:txBody>
      </p:sp>
    </p:spTree>
    <p:extLst>
      <p:ext uri="{BB962C8B-B14F-4D97-AF65-F5344CB8AC3E}">
        <p14:creationId xmlns:p14="http://schemas.microsoft.com/office/powerpoint/2010/main" val="213348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2010 Census combines black (race) and African American (ethnicity)</a:t>
            </a:r>
          </a:p>
          <a:p>
            <a:pPr marL="171450" indent="-171450">
              <a:buFontTx/>
              <a:buChar char="•"/>
            </a:pPr>
            <a:r>
              <a:rPr lang="en-US" altLang="en-US">
                <a:ea typeface="MS PGothic" charset="-128"/>
              </a:rPr>
              <a:t>Today, many Americans are of mixed ancestry and may or may not choose to identify with a single race or ethnicity.</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8BA64886-0F2C-A348-8F68-CEDC13E70871}" type="slidenum">
              <a:rPr lang="en-US" altLang="en-US" sz="1200"/>
              <a:pPr/>
              <a:t>4</a:t>
            </a:fld>
            <a:endParaRPr lang="en-US" altLang="en-US" sz="1200"/>
          </a:p>
        </p:txBody>
      </p:sp>
    </p:spTree>
    <p:extLst>
      <p:ext uri="{BB962C8B-B14F-4D97-AF65-F5344CB8AC3E}">
        <p14:creationId xmlns:p14="http://schemas.microsoft.com/office/powerpoint/2010/main" val="123611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1920 Treaty of Sévres giving Kurds a country was never ratified.</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BD29F5A7-C4F9-A34B-93C7-8A987FFCA45B}" type="slidenum">
              <a:rPr lang="en-US" altLang="en-US" sz="1200"/>
              <a:pPr/>
              <a:t>31</a:t>
            </a:fld>
            <a:endParaRPr lang="en-US" altLang="en-US" sz="1200"/>
          </a:p>
        </p:txBody>
      </p:sp>
    </p:spTree>
    <p:extLst>
      <p:ext uri="{BB962C8B-B14F-4D97-AF65-F5344CB8AC3E}">
        <p14:creationId xmlns:p14="http://schemas.microsoft.com/office/powerpoint/2010/main" val="161098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2B7C4E6D-97C3-9D48-84F4-95C87C5E3D13}" type="slidenum">
              <a:rPr lang="en-US" altLang="en-US" sz="1200"/>
              <a:pPr/>
              <a:t>32</a:t>
            </a:fld>
            <a:endParaRPr lang="en-US" altLang="en-US" sz="1200"/>
          </a:p>
        </p:txBody>
      </p:sp>
    </p:spTree>
    <p:extLst>
      <p:ext uri="{BB962C8B-B14F-4D97-AF65-F5344CB8AC3E}">
        <p14:creationId xmlns:p14="http://schemas.microsoft.com/office/powerpoint/2010/main" val="23116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7-34 ETHNICITIES IN WESTERN ASIA </a:t>
            </a:r>
            <a:r>
              <a:rPr lang="en-US" altLang="en-US">
                <a:ea typeface="MS PGothic" charset="-128"/>
              </a:rPr>
              <a:t>The complex distribution of ethnicities and nationalities across western Asia is a major source of conflict.</a:t>
            </a:r>
          </a:p>
          <a:p>
            <a:endParaRPr lang="en-US" altLang="en-US">
              <a:ea typeface="MS PGothic"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20AB92E0-DAF9-1243-87A4-B00DB14C79D7}" type="slidenum">
              <a:rPr lang="en-US" altLang="en-US" sz="1200"/>
              <a:pPr/>
              <a:t>33</a:t>
            </a:fld>
            <a:endParaRPr lang="en-US" altLang="en-US" sz="1200"/>
          </a:p>
        </p:txBody>
      </p:sp>
    </p:spTree>
    <p:extLst>
      <p:ext uri="{BB962C8B-B14F-4D97-AF65-F5344CB8AC3E}">
        <p14:creationId xmlns:p14="http://schemas.microsoft.com/office/powerpoint/2010/main" val="58100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2E06AE95-FAD3-7C4D-922F-FBD4E35639C1}" type="slidenum">
              <a:rPr lang="en-US" altLang="en-US" sz="1200"/>
              <a:pPr/>
              <a:t>34</a:t>
            </a:fld>
            <a:endParaRPr lang="en-US" altLang="en-US" sz="1200"/>
          </a:p>
        </p:txBody>
      </p:sp>
    </p:spTree>
    <p:extLst>
      <p:ext uri="{BB962C8B-B14F-4D97-AF65-F5344CB8AC3E}">
        <p14:creationId xmlns:p14="http://schemas.microsoft.com/office/powerpoint/2010/main" val="1798954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7-37 FORCED MIGRATION OF ETHNICITIES AFTER WORLD WAR II </a:t>
            </a:r>
            <a:r>
              <a:rPr lang="en-US" altLang="en-US">
                <a:ea typeface="MS PGothic" charset="-128"/>
              </a:rPr>
              <a:t>The largest number were Poles forced to move from territory occupied by the Soviet Union (now Russia), Germans forced to migrate from territory taken over by Poland and the Soviet Union, and Russians forced to return to the Soviet Union from Western Europe.</a:t>
            </a:r>
          </a:p>
          <a:p>
            <a:endParaRPr lang="en-US" altLang="en-US">
              <a:ea typeface="MS PGothic"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3C552054-819F-9C46-87D2-79BCC84F8F01}" type="slidenum">
              <a:rPr lang="en-US" altLang="en-US" sz="1200"/>
              <a:pPr/>
              <a:t>35</a:t>
            </a:fld>
            <a:endParaRPr lang="en-US" altLang="en-US" sz="1200"/>
          </a:p>
        </p:txBody>
      </p:sp>
    </p:spTree>
    <p:extLst>
      <p:ext uri="{BB962C8B-B14F-4D97-AF65-F5344CB8AC3E}">
        <p14:creationId xmlns:p14="http://schemas.microsoft.com/office/powerpoint/2010/main" val="68649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Complex pattern of ethnic diversity in the region of southeastern Europe known as the Balkan Peninsula.</a:t>
            </a:r>
          </a:p>
          <a:p>
            <a:pPr marL="171450" indent="-171450">
              <a:buFontTx/>
              <a:buChar char="•"/>
            </a:pPr>
            <a:r>
              <a:rPr lang="en-US" altLang="en-US">
                <a:ea typeface="MS PGothic" charset="-128"/>
              </a:rPr>
              <a:t>Balkans include Bosnia, Herzegovina, Kosovo, Albania, Bulgaria, Greece, and Romania, as well as a few other smaller countries once part of Yugoslavia.</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70020738-B512-D345-BD0E-EAD7E95D6D04}" type="slidenum">
              <a:rPr lang="en-US" altLang="en-US" sz="1200"/>
              <a:pPr/>
              <a:t>36</a:t>
            </a:fld>
            <a:endParaRPr lang="en-US" altLang="en-US" sz="1200"/>
          </a:p>
        </p:txBody>
      </p:sp>
    </p:spTree>
    <p:extLst>
      <p:ext uri="{BB962C8B-B14F-4D97-AF65-F5344CB8AC3E}">
        <p14:creationId xmlns:p14="http://schemas.microsoft.com/office/powerpoint/2010/main" val="1135097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E033FF28-18A3-3646-8EAE-4A8D18196020}" type="slidenum">
              <a:rPr lang="en-US" altLang="en-US" sz="1200"/>
              <a:pPr/>
              <a:t>37</a:t>
            </a:fld>
            <a:endParaRPr lang="en-US" altLang="en-US" sz="1200"/>
          </a:p>
        </p:txBody>
      </p:sp>
    </p:spTree>
    <p:extLst>
      <p:ext uri="{BB962C8B-B14F-4D97-AF65-F5344CB8AC3E}">
        <p14:creationId xmlns:p14="http://schemas.microsoft.com/office/powerpoint/2010/main" val="114800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Actions by Sudanese government include mass murders and rape of civilians. War crime have been filed against them.</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55633181-962B-5C44-9764-0B9B527C77BC}" type="slidenum">
              <a:rPr lang="en-US" altLang="en-US" sz="1200"/>
              <a:pPr/>
              <a:t>38</a:t>
            </a:fld>
            <a:endParaRPr lang="en-US" altLang="en-US" sz="1200"/>
          </a:p>
        </p:txBody>
      </p:sp>
    </p:spTree>
    <p:extLst>
      <p:ext uri="{BB962C8B-B14F-4D97-AF65-F5344CB8AC3E}">
        <p14:creationId xmlns:p14="http://schemas.microsoft.com/office/powerpoint/2010/main" val="806395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ea typeface="MS PGothic" charset="-128"/>
              </a:rPr>
              <a:t>Actions by Sudanese government include mass murders and rape of civilians. War crime have been filed against them.</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CCACF774-A933-D648-91ED-1B18DB128C23}" type="slidenum">
              <a:rPr lang="en-US" altLang="en-US" sz="1200"/>
              <a:pPr/>
              <a:t>39</a:t>
            </a:fld>
            <a:endParaRPr lang="en-US" altLang="en-US" sz="1200"/>
          </a:p>
        </p:txBody>
      </p:sp>
    </p:spTree>
    <p:extLst>
      <p:ext uri="{BB962C8B-B14F-4D97-AF65-F5344CB8AC3E}">
        <p14:creationId xmlns:p14="http://schemas.microsoft.com/office/powerpoint/2010/main" val="1896967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31858B9D-AD87-6F43-938C-F7F6C33D92D4}" type="slidenum">
              <a:rPr lang="en-US" altLang="en-US" sz="1200"/>
              <a:pPr/>
              <a:t>40</a:t>
            </a:fld>
            <a:endParaRPr lang="en-US" altLang="en-US" sz="1200"/>
          </a:p>
        </p:txBody>
      </p:sp>
    </p:spTree>
    <p:extLst>
      <p:ext uri="{BB962C8B-B14F-4D97-AF65-F5344CB8AC3E}">
        <p14:creationId xmlns:p14="http://schemas.microsoft.com/office/powerpoint/2010/main" val="174944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ea typeface="MS PGothic" charset="-128"/>
              </a:rPr>
              <a:t>FIGURE 7-7 DISTRIBUTION OF </a:t>
            </a:r>
            <a:r>
              <a:rPr lang="en-US" altLang="en-US" b="1" dirty="0" smtClean="0">
                <a:ea typeface="MS PGothic" charset="-128"/>
              </a:rPr>
              <a:t>HISPANICS </a:t>
            </a:r>
            <a:r>
              <a:rPr lang="en-US" altLang="en-US" b="1" dirty="0">
                <a:ea typeface="MS PGothic" charset="-128"/>
              </a:rPr>
              <a:t>IN THE UNITED STATES </a:t>
            </a:r>
            <a:r>
              <a:rPr lang="en-US" altLang="en-US" dirty="0">
                <a:ea typeface="MS PGothic" charset="-128"/>
              </a:rPr>
              <a:t>The counties with the highest percentages in 2010 are in the Southwest, near the Mexican border, and in northern cities.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FA67F1B0-4B20-1849-B868-9615EAE16AF6}" type="slidenum">
              <a:rPr lang="en-US" altLang="en-US" sz="1200"/>
              <a:pPr/>
              <a:t>5</a:t>
            </a:fld>
            <a:endParaRPr lang="en-US" altLang="en-US" sz="1200"/>
          </a:p>
        </p:txBody>
      </p:sp>
    </p:spTree>
    <p:extLst>
      <p:ext uri="{BB962C8B-B14F-4D97-AF65-F5344CB8AC3E}">
        <p14:creationId xmlns:p14="http://schemas.microsoft.com/office/powerpoint/2010/main" val="1694622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7-50 AFRICA’S MANY ETHNICITIES </a:t>
            </a:r>
            <a:r>
              <a:rPr lang="en-US" altLang="en-US">
                <a:ea typeface="MS PGothic" charset="-128"/>
              </a:rPr>
              <a:t>The territory occupied by ethnic groups in Africa rarely matches the boundaries of countries.</a:t>
            </a:r>
          </a:p>
          <a:p>
            <a:endParaRPr lang="en-US" altLang="en-US">
              <a:ea typeface="MS PGothic"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1BFE6275-8933-2C4A-A02C-3D9F48F1CA56}" type="slidenum">
              <a:rPr lang="en-US" altLang="en-US" sz="1200"/>
              <a:pPr/>
              <a:t>41</a:t>
            </a:fld>
            <a:endParaRPr lang="en-US" altLang="en-US" sz="1200"/>
          </a:p>
        </p:txBody>
      </p:sp>
    </p:spTree>
    <p:extLst>
      <p:ext uri="{BB962C8B-B14F-4D97-AF65-F5344CB8AC3E}">
        <p14:creationId xmlns:p14="http://schemas.microsoft.com/office/powerpoint/2010/main" val="208645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7-8 DISTRIBUTION OF AFRICAN AMERICANS IN THE UNITED STATES </a:t>
            </a:r>
            <a:r>
              <a:rPr lang="en-US" altLang="en-US">
                <a:ea typeface="MS PGothic" charset="-128"/>
              </a:rPr>
              <a:t>The counties with the highest percentages of African Americans are in the rural South and in northern cities.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9DEDAF81-5CE3-F541-869E-9BF28E7D9032}" type="slidenum">
              <a:rPr lang="en-US" altLang="en-US" sz="1200"/>
              <a:pPr/>
              <a:t>6</a:t>
            </a:fld>
            <a:endParaRPr lang="en-US" altLang="en-US" sz="1200"/>
          </a:p>
        </p:txBody>
      </p:sp>
    </p:spTree>
    <p:extLst>
      <p:ext uri="{BB962C8B-B14F-4D97-AF65-F5344CB8AC3E}">
        <p14:creationId xmlns:p14="http://schemas.microsoft.com/office/powerpoint/2010/main" val="127580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7-9 DISTRIBUTION OF ASIAN AMERICANS IN THE UNITED STATES </a:t>
            </a:r>
            <a:r>
              <a:rPr lang="en-US" altLang="en-US">
                <a:ea typeface="MS PGothic" charset="-128"/>
              </a:rPr>
              <a:t>The counties with the highest percentages of Asian Americans are in Hawaii and California.</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0D3A9B8F-9B18-7046-AE99-2E36E803A18E}" type="slidenum">
              <a:rPr lang="en-US" altLang="en-US" sz="1200"/>
              <a:pPr/>
              <a:t>7</a:t>
            </a:fld>
            <a:endParaRPr lang="en-US" altLang="en-US" sz="1200"/>
          </a:p>
        </p:txBody>
      </p:sp>
    </p:spTree>
    <p:extLst>
      <p:ext uri="{BB962C8B-B14F-4D97-AF65-F5344CB8AC3E}">
        <p14:creationId xmlns:p14="http://schemas.microsoft.com/office/powerpoint/2010/main" val="78289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3" indent="-171450">
              <a:buFontTx/>
              <a:buChar char="•"/>
            </a:pPr>
            <a:r>
              <a:rPr lang="en-US" altLang="en-US">
                <a:ea typeface="ヒラギノ角ゴ Pro W3" charset="-128"/>
              </a:rPr>
              <a:t>Especially pronounced on the scale of neighborhoods within cities</a:t>
            </a:r>
          </a:p>
          <a:p>
            <a:pPr marL="171450" indent="-171450">
              <a:buFontTx/>
              <a:buChar char="•"/>
            </a:pPr>
            <a:endParaRPr lang="en-US" altLang="en-US">
              <a:ea typeface="MS PGothic"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FE430970-972D-DD44-B190-D19FFD964CF1}" type="slidenum">
              <a:rPr lang="en-US" altLang="en-US" sz="1200"/>
              <a:pPr/>
              <a:t>8</a:t>
            </a:fld>
            <a:endParaRPr lang="en-US" altLang="en-US" sz="1200"/>
          </a:p>
        </p:txBody>
      </p:sp>
    </p:spTree>
    <p:extLst>
      <p:ext uri="{BB962C8B-B14F-4D97-AF65-F5344CB8AC3E}">
        <p14:creationId xmlns:p14="http://schemas.microsoft.com/office/powerpoint/2010/main" val="56469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MS PGothic" charset="-128"/>
              </a:rPr>
              <a:t>FIGURE 7-11 DISTRIBUTION OF ETHNICITIES IN LOS ANGE LES </a:t>
            </a:r>
            <a:r>
              <a:rPr lang="en-US" altLang="en-US">
                <a:ea typeface="MS PGothic" charset="-128"/>
              </a:rPr>
              <a:t>According to the 2010 Census, African Americans were clustered to the south of downtown Los Angeles and Hispanics to the east. Asian American neighborhoods were contiguous to the African American and Hispanic areas.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B4CC3521-4909-FB42-997B-27B0069BEA82}" type="slidenum">
              <a:rPr lang="en-US" altLang="en-US" sz="1200"/>
              <a:pPr/>
              <a:t>9</a:t>
            </a:fld>
            <a:endParaRPr lang="en-US" altLang="en-US" sz="1200"/>
          </a:p>
        </p:txBody>
      </p:sp>
    </p:spTree>
    <p:extLst>
      <p:ext uri="{BB962C8B-B14F-4D97-AF65-F5344CB8AC3E}">
        <p14:creationId xmlns:p14="http://schemas.microsoft.com/office/powerpoint/2010/main" val="180734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Tx/>
              <a:buChar char="•"/>
            </a:pPr>
            <a:endParaRPr lang="en-US" altLang="en-US">
              <a:ea typeface="MS PGothic"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fld id="{7359AE96-6C4B-774F-8827-BF444103DDC1}" type="slidenum">
              <a:rPr lang="en-US" altLang="en-US" sz="1200"/>
              <a:pPr/>
              <a:t>10</a:t>
            </a:fld>
            <a:endParaRPr lang="en-US" altLang="en-US" sz="1200"/>
          </a:p>
        </p:txBody>
      </p:sp>
    </p:spTree>
    <p:extLst>
      <p:ext uri="{BB962C8B-B14F-4D97-AF65-F5344CB8AC3E}">
        <p14:creationId xmlns:p14="http://schemas.microsoft.com/office/powerpoint/2010/main" val="128222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EF98F7-CD75-0C41-A50C-79A47C80EA20}"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11361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F98F7-CD75-0C41-A50C-79A47C80EA20}"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97214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F98F7-CD75-0C41-A50C-79A47C80EA20}"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60944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F98F7-CD75-0C41-A50C-79A47C80EA20}"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28441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F98F7-CD75-0C41-A50C-79A47C80EA20}"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65903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EF98F7-CD75-0C41-A50C-79A47C80EA20}" type="datetimeFigureOut">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79923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EF98F7-CD75-0C41-A50C-79A47C80EA20}" type="datetimeFigureOut">
              <a:rPr lang="en-US" smtClean="0"/>
              <a:t>11/12/15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05245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EF98F7-CD75-0C41-A50C-79A47C80EA20}" type="datetimeFigureOut">
              <a:rPr lang="en-US" smtClean="0"/>
              <a:t>11/12/15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92000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F98F7-CD75-0C41-A50C-79A47C80EA20}" type="datetimeFigureOut">
              <a:rPr lang="en-US" smtClean="0"/>
              <a:t>11/12/15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39273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F98F7-CD75-0C41-A50C-79A47C80EA20}" type="datetimeFigureOut">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7040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F98F7-CD75-0C41-A50C-79A47C80EA20}" type="datetimeFigureOut">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453E-9662-534D-BB8C-104A4B959B15}" type="slidenum">
              <a:rPr lang="en-US" smtClean="0"/>
              <a:t>‹#›</a:t>
            </a:fld>
            <a:endParaRPr lang="en-US"/>
          </a:p>
        </p:txBody>
      </p:sp>
    </p:spTree>
    <p:extLst>
      <p:ext uri="{BB962C8B-B14F-4D97-AF65-F5344CB8AC3E}">
        <p14:creationId xmlns:p14="http://schemas.microsoft.com/office/powerpoint/2010/main" val="1348124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98F7-CD75-0C41-A50C-79A47C80EA20}" type="datetimeFigureOut">
              <a:rPr lang="en-US" smtClean="0"/>
              <a:t>11/12/15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2453E-9662-534D-BB8C-104A4B959B15}" type="slidenum">
              <a:rPr lang="en-US" smtClean="0"/>
              <a:t>‹#›</a:t>
            </a:fld>
            <a:endParaRPr lang="en-US"/>
          </a:p>
        </p:txBody>
      </p:sp>
    </p:spTree>
    <p:extLst>
      <p:ext uri="{BB962C8B-B14F-4D97-AF65-F5344CB8AC3E}">
        <p14:creationId xmlns:p14="http://schemas.microsoft.com/office/powerpoint/2010/main" val="558690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US" dirty="0"/>
          </a:p>
        </p:txBody>
      </p:sp>
      <p:sp>
        <p:nvSpPr>
          <p:cNvPr id="3" name="Subtitle 2"/>
          <p:cNvSpPr>
            <a:spLocks noGrp="1"/>
          </p:cNvSpPr>
          <p:nvPr>
            <p:ph type="subTitle" idx="1"/>
          </p:nvPr>
        </p:nvSpPr>
        <p:spPr/>
        <p:txBody>
          <a:bodyPr>
            <a:normAutofit/>
          </a:bodyPr>
          <a:lstStyle/>
          <a:p>
            <a:r>
              <a:rPr lang="en-US" sz="4400" dirty="0" smtClean="0"/>
              <a:t>Chapter 7</a:t>
            </a:r>
          </a:p>
          <a:p>
            <a:r>
              <a:rPr lang="en-US" sz="4400" dirty="0" smtClean="0"/>
              <a:t>Ethnicities</a:t>
            </a:r>
            <a:endParaRPr lang="en-US" sz="4400" dirty="0"/>
          </a:p>
        </p:txBody>
      </p:sp>
    </p:spTree>
    <p:extLst>
      <p:ext uri="{BB962C8B-B14F-4D97-AF65-F5344CB8AC3E}">
        <p14:creationId xmlns:p14="http://schemas.microsoft.com/office/powerpoint/2010/main" val="1433358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0" y="287867"/>
            <a:ext cx="9144000" cy="1270000"/>
          </a:xfrm>
        </p:spPr>
        <p:txBody>
          <a:bodyPr>
            <a:normAutofit fontScale="90000"/>
          </a:bodyPr>
          <a:lstStyle/>
          <a:p>
            <a:pPr algn="ctr"/>
            <a:r>
              <a:rPr lang="en-US" altLang="en-US" b="1" dirty="0">
                <a:ea typeface="MS PGothic" charset="-128"/>
              </a:rPr>
              <a:t>Why Do Ethnicities Have Distinctive Distributions?</a:t>
            </a:r>
          </a:p>
        </p:txBody>
      </p:sp>
      <p:sp>
        <p:nvSpPr>
          <p:cNvPr id="39939" name="Content Placeholder 2"/>
          <p:cNvSpPr>
            <a:spLocks noGrp="1"/>
          </p:cNvSpPr>
          <p:nvPr>
            <p:ph idx="4294967295"/>
          </p:nvPr>
        </p:nvSpPr>
        <p:spPr>
          <a:xfrm>
            <a:off x="2065866" y="2218267"/>
            <a:ext cx="8991601" cy="4334933"/>
          </a:xfrm>
        </p:spPr>
        <p:txBody>
          <a:bodyPr/>
          <a:lstStyle/>
          <a:p>
            <a:r>
              <a:rPr lang="en-US" altLang="en-US" sz="3600" dirty="0">
                <a:ea typeface="MS PGothic" charset="-128"/>
              </a:rPr>
              <a:t>International Migration of </a:t>
            </a:r>
            <a:r>
              <a:rPr lang="en-US" altLang="en-US" sz="3600" dirty="0" smtClean="0">
                <a:ea typeface="MS PGothic" charset="-128"/>
              </a:rPr>
              <a:t>Ethnicities</a:t>
            </a:r>
            <a:endParaRPr lang="en-US" altLang="en-US" sz="3600" dirty="0">
              <a:ea typeface="MS PGothic" charset="-128"/>
            </a:endParaRPr>
          </a:p>
          <a:p>
            <a:pPr lvl="1"/>
            <a:r>
              <a:rPr lang="en-US" altLang="en-US" sz="2800" dirty="0">
                <a:ea typeface="MS PGothic" charset="-128"/>
              </a:rPr>
              <a:t>Most African Americans are descended from Africans forced to migrate to the Western Hemisphere as slaves during the eighteenth century</a:t>
            </a:r>
            <a:r>
              <a:rPr lang="en-US" altLang="en-US" sz="2800" dirty="0" smtClean="0">
                <a:ea typeface="MS PGothic" charset="-128"/>
              </a:rPr>
              <a:t>.</a:t>
            </a:r>
          </a:p>
          <a:p>
            <a:pPr marL="457200" lvl="1" indent="0">
              <a:buNone/>
            </a:pPr>
            <a:endParaRPr lang="en-US" altLang="en-US" sz="2800" dirty="0">
              <a:ea typeface="MS PGothic" charset="-128"/>
            </a:endParaRPr>
          </a:p>
          <a:p>
            <a:pPr lvl="1"/>
            <a:r>
              <a:rPr lang="en-US" altLang="en-US" sz="2800" dirty="0">
                <a:ea typeface="MS PGothic" charset="-128"/>
              </a:rPr>
              <a:t>Most Asian Americans and Hispanics are descended from voluntary immigrants to the United States during the late twentieth and early twenty-first centuries.</a:t>
            </a:r>
          </a:p>
        </p:txBody>
      </p:sp>
    </p:spTree>
    <p:extLst>
      <p:ext uri="{BB962C8B-B14F-4D97-AF65-F5344CB8AC3E}">
        <p14:creationId xmlns:p14="http://schemas.microsoft.com/office/powerpoint/2010/main" val="130694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795866" y="1659466"/>
            <a:ext cx="10583334" cy="4895321"/>
          </a:xfrm>
        </p:spPr>
        <p:txBody>
          <a:bodyPr/>
          <a:lstStyle/>
          <a:p>
            <a:r>
              <a:rPr lang="en-US" altLang="en-US" sz="3600" dirty="0">
                <a:ea typeface="MS PGothic" charset="-128"/>
              </a:rPr>
              <a:t>Forced Migration from Africa</a:t>
            </a:r>
          </a:p>
          <a:p>
            <a:pPr lvl="1"/>
            <a:r>
              <a:rPr lang="en-US" altLang="en-US" sz="2800" dirty="0">
                <a:ea typeface="MS PGothic" charset="-128"/>
              </a:rPr>
              <a:t>Different European countries acquired slaves from various regions of Africa, then sent them to the Americas</a:t>
            </a:r>
            <a:r>
              <a:rPr lang="en-US" altLang="en-US" sz="2800" dirty="0" smtClean="0">
                <a:ea typeface="MS PGothic" charset="-128"/>
              </a:rPr>
              <a:t>.</a:t>
            </a:r>
            <a:endParaRPr lang="en-US" altLang="en-US" sz="2800" dirty="0">
              <a:ea typeface="MS PGothic" charset="-128"/>
            </a:endParaRPr>
          </a:p>
          <a:p>
            <a:pPr marL="914400" lvl="2" indent="0">
              <a:buNone/>
            </a:pPr>
            <a:endParaRPr lang="en-US" altLang="en-US" sz="2400" dirty="0">
              <a:ea typeface="ヒラギノ角ゴ Pro W3" charset="-128"/>
            </a:endParaRPr>
          </a:p>
          <a:p>
            <a:pPr lvl="3"/>
            <a:r>
              <a:rPr lang="en-US" altLang="en-US" sz="2400" dirty="0">
                <a:ea typeface="ヒラギノ角ゴ Pro W3" charset="-128"/>
              </a:rPr>
              <a:t>Portuguese shipped slaves from their colonies in Angola and Mozambique to their American colony, Brazil</a:t>
            </a:r>
            <a:r>
              <a:rPr lang="en-US" altLang="en-US" sz="2400" dirty="0" smtClean="0">
                <a:ea typeface="ヒラギノ角ゴ Pro W3" charset="-128"/>
              </a:rPr>
              <a:t>.</a:t>
            </a:r>
          </a:p>
          <a:p>
            <a:pPr marL="1371600" lvl="3" indent="0">
              <a:buNone/>
            </a:pPr>
            <a:endParaRPr lang="en-US" altLang="en-US" sz="2400" dirty="0">
              <a:ea typeface="ヒラギノ角ゴ Pro W3" charset="-128"/>
            </a:endParaRPr>
          </a:p>
          <a:p>
            <a:pPr lvl="3"/>
            <a:r>
              <a:rPr lang="en-US" altLang="en-US" sz="2400" dirty="0">
                <a:ea typeface="ヒラギノ角ゴ Pro W3" charset="-128"/>
              </a:rPr>
              <a:t>Other European countries took slaves primarily from a coastal strip of West Africa between Liberia and the Congo, then sent them to the Caribbean islands and Central and South America.</a:t>
            </a:r>
          </a:p>
        </p:txBody>
      </p:sp>
      <p:sp>
        <p:nvSpPr>
          <p:cNvPr id="41987" name="Title 1"/>
          <p:cNvSpPr txBox="1">
            <a:spLocks/>
          </p:cNvSpPr>
          <p:nvPr/>
        </p:nvSpPr>
        <p:spPr bwMode="auto">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defRPr sz="2400">
                <a:solidFill>
                  <a:schemeClr val="tx1"/>
                </a:solidFill>
                <a:latin typeface="Arial" charset="0"/>
                <a:ea typeface="MS PGothic" charset="-128"/>
              </a:defRPr>
            </a:lvl1pPr>
            <a:lvl2pPr marL="37931725" indent="-37474525">
              <a:defRPr sz="2400">
                <a:solidFill>
                  <a:schemeClr val="tx1"/>
                </a:solidFill>
                <a:latin typeface="Arial" charset="0"/>
                <a:ea typeface="MS PGothic" charset="-128"/>
              </a:defRPr>
            </a:lvl2pPr>
            <a:lvl3pPr>
              <a:defRPr sz="2400">
                <a:solidFill>
                  <a:schemeClr val="tx1"/>
                </a:solidFill>
                <a:latin typeface="Arial" charset="0"/>
                <a:ea typeface="MS PGothic" charset="-128"/>
              </a:defRPr>
            </a:lvl3pPr>
            <a:lvl4pPr>
              <a:defRPr sz="2400">
                <a:solidFill>
                  <a:schemeClr val="tx1"/>
                </a:solidFill>
                <a:latin typeface="Arial" charset="0"/>
                <a:ea typeface="MS PGothic" charset="-128"/>
              </a:defRPr>
            </a:lvl4pPr>
            <a:lvl5pPr>
              <a:defRPr sz="2400">
                <a:solidFill>
                  <a:schemeClr val="tx1"/>
                </a:solidFill>
                <a:latin typeface="Arial" charset="0"/>
                <a:ea typeface="MS PGothic" charset="-128"/>
              </a:defRPr>
            </a:lvl5pPr>
            <a:lvl6pPr marL="457200" eaLnBrk="0" fontAlgn="base" hangingPunct="0">
              <a:spcBef>
                <a:spcPct val="0"/>
              </a:spcBef>
              <a:spcAft>
                <a:spcPct val="0"/>
              </a:spcAft>
              <a:defRPr sz="2400">
                <a:solidFill>
                  <a:schemeClr val="tx1"/>
                </a:solidFill>
                <a:latin typeface="Arial" charset="0"/>
                <a:ea typeface="MS PGothic" charset="-128"/>
              </a:defRPr>
            </a:lvl6pPr>
            <a:lvl7pPr marL="914400" eaLnBrk="0" fontAlgn="base" hangingPunct="0">
              <a:spcBef>
                <a:spcPct val="0"/>
              </a:spcBef>
              <a:spcAft>
                <a:spcPct val="0"/>
              </a:spcAft>
              <a:defRPr sz="2400">
                <a:solidFill>
                  <a:schemeClr val="tx1"/>
                </a:solidFill>
                <a:latin typeface="Arial" charset="0"/>
                <a:ea typeface="MS PGothic" charset="-128"/>
              </a:defRPr>
            </a:lvl7pPr>
            <a:lvl8pPr marL="1371600" eaLnBrk="0" fontAlgn="base" hangingPunct="0">
              <a:spcBef>
                <a:spcPct val="0"/>
              </a:spcBef>
              <a:spcAft>
                <a:spcPct val="0"/>
              </a:spcAft>
              <a:defRPr sz="2400">
                <a:solidFill>
                  <a:schemeClr val="tx1"/>
                </a:solidFill>
                <a:latin typeface="Arial" charset="0"/>
                <a:ea typeface="MS PGothic" charset="-128"/>
              </a:defRPr>
            </a:lvl8pPr>
            <a:lvl9pPr marL="1828800" eaLnBrk="0" fontAlgn="base" hangingPunct="0">
              <a:spcBef>
                <a:spcPct val="0"/>
              </a:spcBef>
              <a:spcAft>
                <a:spcPct val="0"/>
              </a:spcAft>
              <a:defRPr sz="2400">
                <a:solidFill>
                  <a:schemeClr val="tx1"/>
                </a:solidFill>
                <a:latin typeface="Arial" charset="0"/>
                <a:ea typeface="MS PGothic" charset="-128"/>
              </a:defRPr>
            </a:lvl9pPr>
          </a:lstStyle>
          <a:p>
            <a:pPr algn="ctr">
              <a:spcBef>
                <a:spcPct val="50000"/>
              </a:spcBef>
            </a:pPr>
            <a:r>
              <a:rPr lang="en-US" altLang="en-US" sz="3600" b="1" dirty="0"/>
              <a:t>Why Do Ethnicities Have Distinctive Distributions?</a:t>
            </a:r>
          </a:p>
        </p:txBody>
      </p:sp>
    </p:spTree>
    <p:extLst>
      <p:ext uri="{BB962C8B-B14F-4D97-AF65-F5344CB8AC3E}">
        <p14:creationId xmlns:p14="http://schemas.microsoft.com/office/powerpoint/2010/main" val="2134610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9467" y="1674463"/>
            <a:ext cx="8906933" cy="489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4267" y="474133"/>
            <a:ext cx="10718800" cy="1200329"/>
          </a:xfrm>
          <a:prstGeom prst="rect">
            <a:avLst/>
          </a:prstGeom>
          <a:noFill/>
        </p:spPr>
        <p:txBody>
          <a:bodyPr wrap="square" rtlCol="0">
            <a:spAutoFit/>
          </a:bodyPr>
          <a:lstStyle/>
          <a:p>
            <a:pPr algn="ctr"/>
            <a:r>
              <a:rPr lang="en-US" altLang="en-US" sz="3600" b="1"/>
              <a:t>Why Do Ethnicities Have Distinctive Distributions?</a:t>
            </a:r>
          </a:p>
          <a:p>
            <a:pPr algn="ctr"/>
            <a:endParaRPr lang="en-US" sz="3600" dirty="0"/>
          </a:p>
        </p:txBody>
      </p:sp>
    </p:spTree>
    <p:extLst>
      <p:ext uri="{BB962C8B-B14F-4D97-AF65-F5344CB8AC3E}">
        <p14:creationId xmlns:p14="http://schemas.microsoft.com/office/powerpoint/2010/main" val="70877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642534"/>
            <a:ext cx="8466666" cy="49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6667" y="660400"/>
            <a:ext cx="10176933" cy="1200329"/>
          </a:xfrm>
          <a:prstGeom prst="rect">
            <a:avLst/>
          </a:prstGeom>
          <a:noFill/>
        </p:spPr>
        <p:txBody>
          <a:bodyPr wrap="square" rtlCol="0">
            <a:spAutoFit/>
          </a:bodyPr>
          <a:lstStyle/>
          <a:p>
            <a:pPr algn="ctr"/>
            <a:r>
              <a:rPr lang="en-US" altLang="en-US" sz="3600" b="1"/>
              <a:t>Why Do Ethnicities Have Distinctive Distributions?</a:t>
            </a:r>
          </a:p>
          <a:p>
            <a:pPr algn="ctr"/>
            <a:endParaRPr lang="en-US" sz="3600" dirty="0"/>
          </a:p>
        </p:txBody>
      </p:sp>
    </p:spTree>
    <p:extLst>
      <p:ext uri="{BB962C8B-B14F-4D97-AF65-F5344CB8AC3E}">
        <p14:creationId xmlns:p14="http://schemas.microsoft.com/office/powerpoint/2010/main" val="14368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77913"/>
          </a:xfrm>
        </p:spPr>
        <p:txBody>
          <a:bodyPr>
            <a:normAutofit fontScale="90000"/>
          </a:bodyPr>
          <a:lstStyle/>
          <a:p>
            <a:pPr algn="ctr"/>
            <a:r>
              <a:rPr lang="en-US" altLang="en-US" b="1" dirty="0">
                <a:ea typeface="MS PGothic" charset="-128"/>
              </a:rPr>
              <a:t>Why Do Ethnicities Have Distinctive Distributions?</a:t>
            </a:r>
          </a:p>
        </p:txBody>
      </p:sp>
      <p:sp>
        <p:nvSpPr>
          <p:cNvPr id="48131" name="Content Placeholder 2"/>
          <p:cNvSpPr>
            <a:spLocks noGrp="1"/>
          </p:cNvSpPr>
          <p:nvPr>
            <p:ph idx="4294967295"/>
          </p:nvPr>
        </p:nvSpPr>
        <p:spPr>
          <a:xfrm>
            <a:off x="1523999" y="1998132"/>
            <a:ext cx="9516533" cy="4556655"/>
          </a:xfrm>
        </p:spPr>
        <p:txBody>
          <a:bodyPr/>
          <a:lstStyle/>
          <a:p>
            <a:r>
              <a:rPr lang="en-US" altLang="en-US" sz="3200" dirty="0">
                <a:ea typeface="MS PGothic" charset="-128"/>
              </a:rPr>
              <a:t>Voluntary Migration from Latin America and Asia</a:t>
            </a:r>
          </a:p>
          <a:p>
            <a:pPr lvl="1"/>
            <a:r>
              <a:rPr lang="en-US" altLang="en-US" sz="2800" dirty="0">
                <a:ea typeface="MS PGothic" charset="-128"/>
              </a:rPr>
              <a:t>Latin America</a:t>
            </a:r>
          </a:p>
          <a:p>
            <a:pPr lvl="2"/>
            <a:r>
              <a:rPr lang="en-US" altLang="en-US" sz="2400" dirty="0">
                <a:ea typeface="ヒラギノ角ゴ Pro W3" charset="-128"/>
              </a:rPr>
              <a:t>Immigration from Mexico and Puerto Rico fueled rapid growth of Hispanics in the United States beginning in the 1970s.</a:t>
            </a:r>
          </a:p>
          <a:p>
            <a:pPr lvl="2"/>
            <a:r>
              <a:rPr lang="en-US" altLang="en-US" sz="2400" dirty="0">
                <a:ea typeface="ヒラギノ角ゴ Pro W3" charset="-128"/>
              </a:rPr>
              <a:t>Third largest group of Hispanics came to United States from Cuba.</a:t>
            </a:r>
          </a:p>
          <a:p>
            <a:pPr lvl="1"/>
            <a:r>
              <a:rPr lang="en-US" altLang="en-US" sz="2800" dirty="0">
                <a:ea typeface="MS PGothic" charset="-128"/>
              </a:rPr>
              <a:t>Asia</a:t>
            </a:r>
          </a:p>
          <a:p>
            <a:pPr lvl="2"/>
            <a:r>
              <a:rPr lang="en-US" altLang="en-US" sz="2400" dirty="0">
                <a:ea typeface="ヒラギノ角ゴ Pro W3" charset="-128"/>
              </a:rPr>
              <a:t>Ranking of sending countries</a:t>
            </a:r>
          </a:p>
          <a:p>
            <a:pPr lvl="3"/>
            <a:r>
              <a:rPr lang="en-US" altLang="en-US" sz="2400" dirty="0">
                <a:ea typeface="ヒラギノ角ゴ Pro W3" charset="-128"/>
              </a:rPr>
              <a:t>1) China 2) India 3) Philippines 4) Korea 5) Vietnam  </a:t>
            </a:r>
          </a:p>
        </p:txBody>
      </p:sp>
    </p:spTree>
    <p:extLst>
      <p:ext uri="{BB962C8B-B14F-4D97-AF65-F5344CB8AC3E}">
        <p14:creationId xmlns:p14="http://schemas.microsoft.com/office/powerpoint/2010/main" val="156945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5860" y="1727199"/>
            <a:ext cx="6196011" cy="49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02933" y="118533"/>
            <a:ext cx="8161867" cy="1200329"/>
          </a:xfrm>
          <a:prstGeom prst="rect">
            <a:avLst/>
          </a:prstGeom>
          <a:noFill/>
        </p:spPr>
        <p:txBody>
          <a:bodyPr wrap="square" rtlCol="0">
            <a:spAutoFit/>
          </a:bodyPr>
          <a:lstStyle/>
          <a:p>
            <a:pPr algn="ctr"/>
            <a:r>
              <a:rPr lang="en-US" altLang="en-US" sz="3600" b="1" dirty="0">
                <a:ea typeface="MS PGothic" charset="-128"/>
              </a:rPr>
              <a:t>Why Do Ethnicities Have Distinctive Distributions?</a:t>
            </a:r>
            <a:endParaRPr lang="en-US" sz="3600" dirty="0"/>
          </a:p>
        </p:txBody>
      </p:sp>
    </p:spTree>
    <p:extLst>
      <p:ext uri="{BB962C8B-B14F-4D97-AF65-F5344CB8AC3E}">
        <p14:creationId xmlns:p14="http://schemas.microsoft.com/office/powerpoint/2010/main" val="197614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52227" name="Content Placeholder 2"/>
          <p:cNvSpPr>
            <a:spLocks noGrp="1"/>
          </p:cNvSpPr>
          <p:nvPr>
            <p:ph idx="4294967295"/>
          </p:nvPr>
        </p:nvSpPr>
        <p:spPr>
          <a:xfrm>
            <a:off x="389466" y="1693333"/>
            <a:ext cx="11650133" cy="4859867"/>
          </a:xfrm>
        </p:spPr>
        <p:txBody>
          <a:bodyPr/>
          <a:lstStyle/>
          <a:p>
            <a:r>
              <a:rPr lang="en-US" altLang="en-US" sz="3600" dirty="0">
                <a:ea typeface="MS PGothic" charset="-128"/>
              </a:rPr>
              <a:t>Internal Migration of African </a:t>
            </a:r>
            <a:r>
              <a:rPr lang="en-US" altLang="en-US" sz="3600" dirty="0" smtClean="0">
                <a:ea typeface="MS PGothic" charset="-128"/>
              </a:rPr>
              <a:t>Americans</a:t>
            </a:r>
          </a:p>
          <a:p>
            <a:pPr marL="0" indent="0">
              <a:buNone/>
            </a:pPr>
            <a:endParaRPr lang="en-US" altLang="en-US" sz="3600" dirty="0">
              <a:ea typeface="MS PGothic" charset="-128"/>
            </a:endParaRPr>
          </a:p>
          <a:p>
            <a:pPr lvl="1"/>
            <a:r>
              <a:rPr lang="en-US" altLang="en-US" sz="2800" dirty="0">
                <a:ea typeface="MS PGothic" charset="-128"/>
              </a:rPr>
              <a:t>African Americans have displayed two distinct internal migration patterns in the United States during the twentieth century</a:t>
            </a:r>
            <a:r>
              <a:rPr lang="en-US" altLang="en-US" sz="2800" dirty="0" smtClean="0">
                <a:ea typeface="MS PGothic" charset="-128"/>
              </a:rPr>
              <a:t>.</a:t>
            </a:r>
          </a:p>
          <a:p>
            <a:pPr marL="457200" lvl="1" indent="0">
              <a:buNone/>
            </a:pPr>
            <a:endParaRPr lang="en-US" altLang="en-US" dirty="0">
              <a:ea typeface="MS PGothic" charset="-128"/>
            </a:endParaRPr>
          </a:p>
          <a:p>
            <a:pPr marL="1371600" lvl="2" indent="-457200">
              <a:buFontTx/>
              <a:buAutoNum type="arabicPeriod"/>
            </a:pPr>
            <a:r>
              <a:rPr lang="en-US" altLang="en-US" sz="2400" dirty="0">
                <a:ea typeface="ヒラギノ角ゴ Pro W3" charset="-128"/>
              </a:rPr>
              <a:t>Interregional migration from the U.S. South to northern cities during the first half of the twentieth century</a:t>
            </a:r>
          </a:p>
          <a:p>
            <a:pPr marL="1371600" lvl="2" indent="-457200">
              <a:buFontTx/>
              <a:buAutoNum type="arabicPeriod"/>
            </a:pPr>
            <a:r>
              <a:rPr lang="en-US" altLang="en-US" sz="2400" dirty="0">
                <a:ea typeface="ヒラギノ角ゴ Pro W3" charset="-128"/>
              </a:rPr>
              <a:t>Intraregional migration from inner-city ghettos to outer city and inner suburban neighborhoods during the second half of the twentieth century</a:t>
            </a:r>
          </a:p>
        </p:txBody>
      </p:sp>
    </p:spTree>
    <p:extLst>
      <p:ext uri="{BB962C8B-B14F-4D97-AF65-F5344CB8AC3E}">
        <p14:creationId xmlns:p14="http://schemas.microsoft.com/office/powerpoint/2010/main" val="200250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169333"/>
            <a:ext cx="9144000" cy="1219200"/>
          </a:xfrm>
        </p:spPr>
        <p:txBody>
          <a:bodyPr>
            <a:normAutofit fontScale="90000"/>
          </a:bodyPr>
          <a:lstStyle/>
          <a:p>
            <a:pPr algn="ctr"/>
            <a:r>
              <a:rPr lang="en-US" altLang="en-US" dirty="0">
                <a:ea typeface="MS PGothic" charset="-128"/>
              </a:rPr>
              <a:t>Why Do Ethnicities Have Distinctive Distributions?</a:t>
            </a:r>
          </a:p>
        </p:txBody>
      </p:sp>
      <p:sp>
        <p:nvSpPr>
          <p:cNvPr id="54275" name="Content Placeholder 2"/>
          <p:cNvSpPr>
            <a:spLocks noGrp="1"/>
          </p:cNvSpPr>
          <p:nvPr>
            <p:ph idx="4294967295"/>
          </p:nvPr>
        </p:nvSpPr>
        <p:spPr>
          <a:xfrm>
            <a:off x="508000" y="1693333"/>
            <a:ext cx="11192932" cy="4859867"/>
          </a:xfrm>
        </p:spPr>
        <p:txBody>
          <a:bodyPr>
            <a:normAutofit lnSpcReduction="10000"/>
          </a:bodyPr>
          <a:lstStyle/>
          <a:p>
            <a:r>
              <a:rPr lang="en-US" altLang="en-US" sz="3200" dirty="0">
                <a:ea typeface="MS PGothic" charset="-128"/>
              </a:rPr>
              <a:t>Internal Migration of African </a:t>
            </a:r>
            <a:r>
              <a:rPr lang="en-US" altLang="en-US" sz="3200" dirty="0" smtClean="0">
                <a:ea typeface="MS PGothic" charset="-128"/>
              </a:rPr>
              <a:t>Americans</a:t>
            </a:r>
          </a:p>
          <a:p>
            <a:pPr marL="0" indent="0">
              <a:buNone/>
            </a:pPr>
            <a:endParaRPr lang="en-US" altLang="en-US" sz="3200" dirty="0">
              <a:ea typeface="MS PGothic" charset="-128"/>
            </a:endParaRPr>
          </a:p>
          <a:p>
            <a:pPr lvl="1"/>
            <a:r>
              <a:rPr lang="en-US" altLang="en-US" sz="2800" dirty="0">
                <a:ea typeface="MS PGothic" charset="-128"/>
              </a:rPr>
              <a:t>Interregional </a:t>
            </a:r>
            <a:r>
              <a:rPr lang="en-US" altLang="en-US" sz="2800" dirty="0" smtClean="0">
                <a:ea typeface="MS PGothic" charset="-128"/>
              </a:rPr>
              <a:t>Migration</a:t>
            </a:r>
          </a:p>
          <a:p>
            <a:pPr marL="457200" lvl="1" indent="0">
              <a:buNone/>
            </a:pPr>
            <a:endParaRPr lang="en-US" altLang="en-US" dirty="0">
              <a:ea typeface="MS PGothic" charset="-128"/>
            </a:endParaRPr>
          </a:p>
          <a:p>
            <a:pPr marL="1028700" lvl="2" indent="-171450"/>
            <a:r>
              <a:rPr lang="en-US" altLang="en-US" sz="2400" dirty="0">
                <a:ea typeface="ヒラギノ角ゴ Pro W3" charset="-128"/>
              </a:rPr>
              <a:t>Freed as slaves, most African Americans remained in the rural South during the late nineteenth century, working as </a:t>
            </a:r>
            <a:r>
              <a:rPr lang="en-US" altLang="en-US" sz="2400" i="1" dirty="0">
                <a:ea typeface="ヒラギノ角ゴ Pro W3" charset="-128"/>
              </a:rPr>
              <a:t>sharecroppers</a:t>
            </a:r>
            <a:r>
              <a:rPr lang="en-US" altLang="en-US" sz="2400" dirty="0">
                <a:ea typeface="ヒラギノ角ゴ Pro W3" charset="-128"/>
              </a:rPr>
              <a:t>—works fields rented from a landowner and pays rent by turning over a share of the crops to him or her</a:t>
            </a:r>
            <a:r>
              <a:rPr lang="en-US" altLang="en-US" sz="2400" dirty="0" smtClean="0">
                <a:ea typeface="ヒラギノ角ゴ Pro W3" charset="-128"/>
              </a:rPr>
              <a:t>.</a:t>
            </a:r>
          </a:p>
          <a:p>
            <a:pPr marL="857250" lvl="2" indent="0">
              <a:buNone/>
            </a:pPr>
            <a:endParaRPr lang="en-US" altLang="en-US" sz="2400" dirty="0">
              <a:ea typeface="ヒラギノ角ゴ Pro W3" charset="-128"/>
            </a:endParaRPr>
          </a:p>
          <a:p>
            <a:pPr marL="1028700" lvl="2" indent="-171450"/>
            <a:r>
              <a:rPr lang="en-US" altLang="en-US" sz="2400" dirty="0">
                <a:ea typeface="ヒラギノ角ゴ Pro W3" charset="-128"/>
              </a:rPr>
              <a:t>Mechanization of agriculture served as a push factor, while manufacturing jobs in the north acted as a pull factor that encouraged African Americans to migrate to the northern cities</a:t>
            </a:r>
            <a:r>
              <a:rPr lang="en-US" altLang="en-US" sz="2400" dirty="0" smtClean="0">
                <a:ea typeface="ヒラギノ角ゴ Pro W3" charset="-128"/>
              </a:rPr>
              <a:t>.</a:t>
            </a:r>
          </a:p>
          <a:p>
            <a:pPr marL="857250" lvl="2" indent="0">
              <a:buNone/>
            </a:pPr>
            <a:endParaRPr lang="en-US" altLang="en-US" sz="2400" dirty="0">
              <a:ea typeface="ヒラギノ角ゴ Pro W3" charset="-128"/>
            </a:endParaRPr>
          </a:p>
          <a:p>
            <a:pPr marL="1485900" lvl="3" indent="-171450">
              <a:buFont typeface="Arial" charset="0"/>
              <a:buChar char="•"/>
            </a:pPr>
            <a:r>
              <a:rPr lang="en-US" altLang="en-US" sz="2400" dirty="0">
                <a:ea typeface="ヒラギノ角ゴ Pro W3" charset="-128"/>
              </a:rPr>
              <a:t>Traveled by bus and car along the major two-lane long-distance U.S. roads</a:t>
            </a:r>
          </a:p>
          <a:p>
            <a:pPr marL="1028700" lvl="2" indent="-171450"/>
            <a:endParaRPr lang="en-US" altLang="en-US" dirty="0">
              <a:ea typeface="ヒラギノ角ゴ Pro W3" charset="-128"/>
            </a:endParaRPr>
          </a:p>
          <a:p>
            <a:pPr marL="1028700" lvl="2" indent="-171450"/>
            <a:endParaRPr lang="en-US" altLang="en-US" dirty="0">
              <a:ea typeface="ヒラギノ角ゴ Pro W3" charset="-128"/>
            </a:endParaRPr>
          </a:p>
        </p:txBody>
      </p:sp>
    </p:spTree>
    <p:extLst>
      <p:ext uri="{BB962C8B-B14F-4D97-AF65-F5344CB8AC3E}">
        <p14:creationId xmlns:p14="http://schemas.microsoft.com/office/powerpoint/2010/main" val="289384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709" y="1676399"/>
            <a:ext cx="7762875" cy="496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7867" y="694267"/>
            <a:ext cx="11598560" cy="584775"/>
          </a:xfrm>
          <a:prstGeom prst="rect">
            <a:avLst/>
          </a:prstGeom>
          <a:noFill/>
        </p:spPr>
        <p:txBody>
          <a:bodyPr wrap="square" rtlCol="0">
            <a:spAutoFit/>
          </a:bodyPr>
          <a:lstStyle/>
          <a:p>
            <a:pPr algn="ctr"/>
            <a:r>
              <a:rPr lang="en-US" altLang="en-US" sz="3200" b="1" dirty="0">
                <a:ea typeface="MS PGothic" charset="-128"/>
              </a:rPr>
              <a:t>Why Do Ethnicities Have Distinctive Distributions?</a:t>
            </a:r>
            <a:endParaRPr lang="en-US" sz="3200" b="1" dirty="0"/>
          </a:p>
        </p:txBody>
      </p:sp>
    </p:spTree>
    <p:extLst>
      <p:ext uri="{BB962C8B-B14F-4D97-AF65-F5344CB8AC3E}">
        <p14:creationId xmlns:p14="http://schemas.microsoft.com/office/powerpoint/2010/main" val="138128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58371" name="Content Placeholder 2"/>
          <p:cNvSpPr>
            <a:spLocks noGrp="1"/>
          </p:cNvSpPr>
          <p:nvPr>
            <p:ph idx="4294967295"/>
          </p:nvPr>
        </p:nvSpPr>
        <p:spPr>
          <a:xfrm>
            <a:off x="1523999" y="1540933"/>
            <a:ext cx="9973733" cy="5088467"/>
          </a:xfrm>
        </p:spPr>
        <p:txBody>
          <a:bodyPr/>
          <a:lstStyle/>
          <a:p>
            <a:r>
              <a:rPr lang="en-US" altLang="en-US" sz="3200" dirty="0">
                <a:ea typeface="MS PGothic" charset="-128"/>
              </a:rPr>
              <a:t>Internal Migration of African Americans</a:t>
            </a:r>
          </a:p>
          <a:p>
            <a:pPr lvl="1"/>
            <a:r>
              <a:rPr lang="en-US" altLang="en-US" sz="2800" dirty="0">
                <a:ea typeface="MS PGothic" charset="-128"/>
              </a:rPr>
              <a:t>Intraregional Migration</a:t>
            </a:r>
          </a:p>
          <a:p>
            <a:pPr marL="1028700" lvl="2" indent="-171450"/>
            <a:r>
              <a:rPr lang="en-US" altLang="en-US" sz="2400" dirty="0">
                <a:ea typeface="ヒラギノ角ゴ Pro W3" charset="-128"/>
              </a:rPr>
              <a:t>African Americans arriving at northern cities clustered in neighborhoods where existing African Americans already lived.</a:t>
            </a:r>
          </a:p>
          <a:p>
            <a:pPr marL="1485900" lvl="3" indent="-171450">
              <a:buFont typeface="Arial" charset="0"/>
              <a:buChar char="•"/>
            </a:pPr>
            <a:r>
              <a:rPr lang="en-US" altLang="en-US" sz="2400" dirty="0">
                <a:ea typeface="ヒラギノ角ゴ Pro W3" charset="-128"/>
              </a:rPr>
              <a:t>Areas came to be known as ghettos.</a:t>
            </a:r>
          </a:p>
          <a:p>
            <a:pPr marL="1028700" lvl="2" indent="-171450"/>
            <a:r>
              <a:rPr lang="en-US" altLang="en-US" sz="2400" dirty="0">
                <a:ea typeface="ヒラギノ角ゴ Pro W3" charset="-128"/>
              </a:rPr>
              <a:t>Over time, ghettos grew outward typically along major avenues that radiated out from the center of city.</a:t>
            </a:r>
          </a:p>
          <a:p>
            <a:pPr marL="1028700" lvl="2" indent="-171450"/>
            <a:r>
              <a:rPr lang="en-US" altLang="en-US" sz="2400" dirty="0">
                <a:ea typeface="ヒラギノ角ゴ Pro W3" charset="-128"/>
              </a:rPr>
              <a:t>Many whites fled their neighborhoods when blacks began moving in nearby.</a:t>
            </a:r>
          </a:p>
          <a:p>
            <a:pPr marL="1485900" lvl="3" indent="-171450">
              <a:buFont typeface="Arial" charset="0"/>
              <a:buChar char="•"/>
            </a:pPr>
            <a:r>
              <a:rPr lang="en-US" altLang="en-US" sz="2400" dirty="0">
                <a:ea typeface="ヒラギノ角ゴ Pro W3" charset="-128"/>
              </a:rPr>
              <a:t>Ex. Detroit’s white population dropped by 1.5 million from 1950 to 2000.</a:t>
            </a:r>
          </a:p>
          <a:p>
            <a:pPr marL="1028700" lvl="2" indent="-171450"/>
            <a:endParaRPr lang="en-US" altLang="en-US" dirty="0">
              <a:ea typeface="ヒラギノ角ゴ Pro W3" charset="-128"/>
            </a:endParaRPr>
          </a:p>
          <a:p>
            <a:pPr marL="1028700" lvl="2" indent="-171450"/>
            <a:endParaRPr lang="en-US" altLang="en-US" dirty="0">
              <a:ea typeface="ヒラギノ角ゴ Pro W3" charset="-128"/>
            </a:endParaRPr>
          </a:p>
        </p:txBody>
      </p:sp>
    </p:spTree>
    <p:extLst>
      <p:ext uri="{BB962C8B-B14F-4D97-AF65-F5344CB8AC3E}">
        <p14:creationId xmlns:p14="http://schemas.microsoft.com/office/powerpoint/2010/main" val="93691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0"/>
            <a:ext cx="9144000" cy="979714"/>
          </a:xfrm>
        </p:spPr>
        <p:txBody>
          <a:bodyPr>
            <a:normAutofit/>
          </a:bodyPr>
          <a:lstStyle/>
          <a:p>
            <a:pPr algn="ctr"/>
            <a:r>
              <a:rPr lang="en-US" altLang="en-US" b="1">
                <a:ea typeface="MS PGothic" charset="-128"/>
              </a:rPr>
              <a:t>Where Are Ethnicities Distributed?</a:t>
            </a:r>
          </a:p>
        </p:txBody>
      </p:sp>
      <p:sp>
        <p:nvSpPr>
          <p:cNvPr id="23555" name="Content Placeholder 2"/>
          <p:cNvSpPr>
            <a:spLocks noGrp="1"/>
          </p:cNvSpPr>
          <p:nvPr>
            <p:ph idx="1"/>
          </p:nvPr>
        </p:nvSpPr>
        <p:spPr>
          <a:xfrm>
            <a:off x="1045028" y="1469571"/>
            <a:ext cx="10238015" cy="4849586"/>
          </a:xfrm>
        </p:spPr>
        <p:txBody>
          <a:bodyPr/>
          <a:lstStyle/>
          <a:p>
            <a:r>
              <a:rPr lang="en-US" altLang="en-US" sz="3200" i="1" dirty="0">
                <a:ea typeface="MS PGothic" charset="-128"/>
              </a:rPr>
              <a:t>Ethnicity </a:t>
            </a:r>
            <a:r>
              <a:rPr lang="en-US" altLang="en-US" sz="3200" dirty="0">
                <a:ea typeface="MS PGothic" charset="-128"/>
              </a:rPr>
              <a:t>is identity with a group of people who share the cultural traditions of a particular homeland or hearth</a:t>
            </a:r>
            <a:r>
              <a:rPr lang="en-US" altLang="en-US" sz="3200" dirty="0" smtClean="0">
                <a:ea typeface="MS PGothic" charset="-128"/>
              </a:rPr>
              <a:t>.</a:t>
            </a:r>
          </a:p>
          <a:p>
            <a:pPr marL="0" indent="0">
              <a:buNone/>
            </a:pPr>
            <a:endParaRPr lang="en-US" altLang="en-US" dirty="0">
              <a:ea typeface="MS PGothic" charset="-128"/>
            </a:endParaRPr>
          </a:p>
          <a:p>
            <a:r>
              <a:rPr lang="en-US" altLang="en-US" sz="3200" i="1" dirty="0">
                <a:ea typeface="MS PGothic" charset="-128"/>
              </a:rPr>
              <a:t>Race</a:t>
            </a:r>
            <a:r>
              <a:rPr lang="en-US" altLang="en-US" sz="3200" dirty="0">
                <a:ea typeface="MS PGothic" charset="-128"/>
              </a:rPr>
              <a:t> is identity with a group of people who share a biological ancestor. </a:t>
            </a:r>
          </a:p>
          <a:p>
            <a:pPr lvl="1"/>
            <a:r>
              <a:rPr lang="en-US" altLang="en-US" sz="2800" dirty="0">
                <a:ea typeface="MS PGothic" charset="-128"/>
              </a:rPr>
              <a:t>Distribution of persons of color matters to geographers.</a:t>
            </a:r>
          </a:p>
          <a:p>
            <a:pPr lvl="2"/>
            <a:r>
              <a:rPr lang="en-US" altLang="en-US" sz="2400" dirty="0">
                <a:ea typeface="ヒラギノ角ゴ Pro W3" charset="-128"/>
              </a:rPr>
              <a:t>One’s skin color can determine where they reside, attend school, spend their leisure time, and perform life’s daily activities in some societies.</a:t>
            </a:r>
          </a:p>
        </p:txBody>
      </p:sp>
    </p:spTree>
    <p:extLst>
      <p:ext uri="{BB962C8B-B14F-4D97-AF65-F5344CB8AC3E}">
        <p14:creationId xmlns:p14="http://schemas.microsoft.com/office/powerpoint/2010/main" val="2075545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4" y="1755774"/>
            <a:ext cx="77628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11867" y="829733"/>
            <a:ext cx="8686800" cy="584775"/>
          </a:xfrm>
          <a:prstGeom prst="rect">
            <a:avLst/>
          </a:prstGeom>
          <a:noFill/>
        </p:spPr>
        <p:txBody>
          <a:bodyPr wrap="square" rtlCol="0">
            <a:spAutoFit/>
          </a:bodyPr>
          <a:lstStyle/>
          <a:p>
            <a:pPr algn="ctr"/>
            <a:r>
              <a:rPr lang="en-US" altLang="en-US" sz="3200" b="1" dirty="0">
                <a:ea typeface="MS PGothic" charset="-128"/>
              </a:rPr>
              <a:t>Why Do Ethnicities Have Distinctive Distributions?</a:t>
            </a:r>
            <a:endParaRPr lang="en-US" sz="3200" b="1" dirty="0"/>
          </a:p>
        </p:txBody>
      </p:sp>
    </p:spTree>
    <p:extLst>
      <p:ext uri="{BB962C8B-B14F-4D97-AF65-F5344CB8AC3E}">
        <p14:creationId xmlns:p14="http://schemas.microsoft.com/office/powerpoint/2010/main" val="846701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64515" name="Content Placeholder 2"/>
          <p:cNvSpPr>
            <a:spLocks noGrp="1"/>
          </p:cNvSpPr>
          <p:nvPr>
            <p:ph idx="4294967295"/>
          </p:nvPr>
        </p:nvSpPr>
        <p:spPr>
          <a:xfrm>
            <a:off x="1320800" y="1388532"/>
            <a:ext cx="10058400" cy="5317067"/>
          </a:xfrm>
        </p:spPr>
        <p:txBody>
          <a:bodyPr/>
          <a:lstStyle/>
          <a:p>
            <a:r>
              <a:rPr lang="en-US" altLang="en-US" sz="3200" dirty="0">
                <a:ea typeface="MS PGothic" charset="-128"/>
              </a:rPr>
              <a:t>Segregation by Ethnicity and </a:t>
            </a:r>
            <a:r>
              <a:rPr lang="en-US" altLang="en-US" sz="3200" dirty="0" smtClean="0">
                <a:ea typeface="MS PGothic" charset="-128"/>
              </a:rPr>
              <a:t>Race</a:t>
            </a:r>
          </a:p>
          <a:p>
            <a:pPr marL="0" indent="0">
              <a:buNone/>
            </a:pPr>
            <a:endParaRPr lang="en-US" altLang="en-US" sz="3200" dirty="0">
              <a:ea typeface="MS PGothic" charset="-128"/>
            </a:endParaRPr>
          </a:p>
          <a:p>
            <a:pPr lvl="1"/>
            <a:r>
              <a:rPr lang="en-US" altLang="en-US" sz="2600" dirty="0">
                <a:ea typeface="MS PGothic" charset="-128"/>
              </a:rPr>
              <a:t>U.S. Supreme Court upheld a Louisiana law that required blacks and whites to ride in separate railway cars.</a:t>
            </a:r>
          </a:p>
          <a:p>
            <a:pPr lvl="2"/>
            <a:r>
              <a:rPr lang="en-US" altLang="en-US" i="1" dirty="0">
                <a:ea typeface="ヒラギノ角ゴ Pro W3" charset="-128"/>
              </a:rPr>
              <a:t>Plessy v. Ferguson, </a:t>
            </a:r>
            <a:r>
              <a:rPr lang="en-US" altLang="en-US" dirty="0">
                <a:ea typeface="ヒラギノ角ゴ Pro W3" charset="-128"/>
              </a:rPr>
              <a:t>states that the law was constitutional, because it provided separate, but equal, treatment of blacks and whites</a:t>
            </a:r>
            <a:r>
              <a:rPr lang="en-US" altLang="en-US" dirty="0" smtClean="0">
                <a:ea typeface="ヒラギノ角ゴ Pro W3" charset="-128"/>
              </a:rPr>
              <a:t>.</a:t>
            </a:r>
          </a:p>
          <a:p>
            <a:pPr marL="914400" lvl="2" indent="0">
              <a:buNone/>
            </a:pPr>
            <a:endParaRPr lang="en-US" altLang="en-US" dirty="0">
              <a:ea typeface="ヒラギノ角ゴ Pro W3" charset="-128"/>
            </a:endParaRPr>
          </a:p>
          <a:p>
            <a:pPr lvl="1"/>
            <a:r>
              <a:rPr lang="en-US" altLang="en-US" dirty="0">
                <a:ea typeface="MS PGothic" charset="-128"/>
              </a:rPr>
              <a:t>Southern states enacted a set of laws commonly referred to as the “Jim Crow” laws to segregate black from whites.</a:t>
            </a:r>
          </a:p>
          <a:p>
            <a:pPr lvl="2"/>
            <a:r>
              <a:rPr lang="en-US" altLang="en-US" dirty="0">
                <a:ea typeface="ヒラギノ角ゴ Pro W3" charset="-128"/>
              </a:rPr>
              <a:t>Ex: Blacks had to sit in the backs of buses, and shops, restaurants, and hotels could choose to serve only whites.</a:t>
            </a: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32290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524000" y="338667"/>
            <a:ext cx="9144000" cy="931333"/>
          </a:xfrm>
        </p:spPr>
        <p:txBody>
          <a:bodyPr>
            <a:normAutofit fontScale="90000"/>
          </a:bodyPr>
          <a:lstStyle/>
          <a:p>
            <a:pPr algn="ctr"/>
            <a:r>
              <a:rPr lang="en-US" altLang="en-US" dirty="0">
                <a:ea typeface="MS PGothic" charset="-128"/>
              </a:rPr>
              <a:t>Why Do Ethnicities Have Distinctive Distributions?</a:t>
            </a:r>
          </a:p>
        </p:txBody>
      </p:sp>
      <p:sp>
        <p:nvSpPr>
          <p:cNvPr id="66563" name="Content Placeholder 2"/>
          <p:cNvSpPr>
            <a:spLocks noGrp="1"/>
          </p:cNvSpPr>
          <p:nvPr>
            <p:ph idx="4294967295"/>
          </p:nvPr>
        </p:nvSpPr>
        <p:spPr>
          <a:xfrm>
            <a:off x="355599" y="1693332"/>
            <a:ext cx="11362267" cy="5012267"/>
          </a:xfrm>
        </p:spPr>
        <p:txBody>
          <a:bodyPr>
            <a:normAutofit/>
          </a:bodyPr>
          <a:lstStyle/>
          <a:p>
            <a:r>
              <a:rPr lang="en-US" altLang="en-US" sz="3200" dirty="0">
                <a:ea typeface="MS PGothic" charset="-128"/>
              </a:rPr>
              <a:t>South Africa </a:t>
            </a:r>
            <a:r>
              <a:rPr lang="en-US" altLang="en-US" sz="3200" dirty="0" smtClean="0">
                <a:ea typeface="MS PGothic" charset="-128"/>
              </a:rPr>
              <a:t>Apartheid</a:t>
            </a:r>
          </a:p>
          <a:p>
            <a:pPr marL="0" indent="0">
              <a:buNone/>
            </a:pPr>
            <a:endParaRPr lang="en-US" altLang="en-US" sz="3200" dirty="0">
              <a:ea typeface="MS PGothic" charset="-128"/>
            </a:endParaRPr>
          </a:p>
          <a:p>
            <a:pPr lvl="1"/>
            <a:r>
              <a:rPr lang="en-US" altLang="en-US" sz="2800" dirty="0">
                <a:ea typeface="MS PGothic" charset="-128"/>
              </a:rPr>
              <a:t>White descendants from Holland enacted a legal system intended to segregate its people called </a:t>
            </a:r>
            <a:r>
              <a:rPr lang="en-US" altLang="en-US" sz="2800" i="1" dirty="0">
                <a:ea typeface="MS PGothic" charset="-128"/>
              </a:rPr>
              <a:t>apartheid.</a:t>
            </a:r>
          </a:p>
          <a:p>
            <a:pPr lvl="2"/>
            <a:r>
              <a:rPr lang="en-US" altLang="en-US" sz="2400" dirty="0">
                <a:ea typeface="ヒラギノ角ゴ Pro W3" charset="-128"/>
              </a:rPr>
              <a:t>Defined: physical separation of different races into different geographic </a:t>
            </a:r>
            <a:r>
              <a:rPr lang="en-US" altLang="en-US" sz="2400" dirty="0" smtClean="0">
                <a:ea typeface="ヒラギノ角ゴ Pro W3" charset="-128"/>
              </a:rPr>
              <a:t>areas</a:t>
            </a:r>
          </a:p>
          <a:p>
            <a:pPr marL="914400" lvl="2" indent="0">
              <a:buNone/>
            </a:pPr>
            <a:endParaRPr lang="en-US" altLang="en-US" dirty="0">
              <a:ea typeface="ヒラギノ角ゴ Pro W3" charset="-128"/>
            </a:endParaRPr>
          </a:p>
          <a:p>
            <a:pPr lvl="1"/>
            <a:r>
              <a:rPr lang="en-US" altLang="en-US" sz="2800" dirty="0">
                <a:ea typeface="MS PGothic" charset="-128"/>
              </a:rPr>
              <a:t>Newborn baby was classified as being one of four races: 1) black 2) white 3) colored 4) Asian</a:t>
            </a:r>
          </a:p>
          <a:p>
            <a:pPr lvl="2"/>
            <a:r>
              <a:rPr lang="en-US" altLang="en-US" sz="2400" dirty="0">
                <a:ea typeface="ヒラギノ角ゴ Pro W3" charset="-128"/>
              </a:rPr>
              <a:t>Each race had a different legal status and associated rights in regards to where one could live, attend school, work, shop, and own land</a:t>
            </a:r>
            <a:r>
              <a:rPr lang="en-US" altLang="en-US" sz="2400" dirty="0" smtClean="0">
                <a:ea typeface="ヒラギノ角ゴ Pro W3" charset="-128"/>
              </a:rPr>
              <a:t>.</a:t>
            </a:r>
          </a:p>
          <a:p>
            <a:pPr marL="914400" lvl="2" indent="0">
              <a:buNone/>
            </a:pPr>
            <a:endParaRPr lang="en-US" altLang="en-US" dirty="0">
              <a:ea typeface="ヒラギノ角ゴ Pro W3" charset="-128"/>
            </a:endParaRPr>
          </a:p>
          <a:p>
            <a:pPr lvl="1"/>
            <a:r>
              <a:rPr lang="en-US" altLang="en-US" sz="2800" dirty="0">
                <a:ea typeface="MS PGothic" charset="-128"/>
              </a:rPr>
              <a:t>Apartheid laws repealed in 1991.</a:t>
            </a: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601199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0" y="287866"/>
            <a:ext cx="9144000" cy="1185333"/>
          </a:xfrm>
        </p:spPr>
        <p:txBody>
          <a:bodyPr>
            <a:normAutofit fontScale="90000"/>
          </a:bodyPr>
          <a:lstStyle/>
          <a:p>
            <a:pPr algn="ctr"/>
            <a:r>
              <a:rPr lang="en-US" altLang="en-US" b="1">
                <a:ea typeface="MS PGothic" charset="-128"/>
              </a:rPr>
              <a:t>Why Do Conflicts Arise among Ethnicities?</a:t>
            </a:r>
          </a:p>
        </p:txBody>
      </p:sp>
      <p:sp>
        <p:nvSpPr>
          <p:cNvPr id="70659" name="Content Placeholder 2"/>
          <p:cNvSpPr>
            <a:spLocks noGrp="1"/>
          </p:cNvSpPr>
          <p:nvPr>
            <p:ph idx="1"/>
          </p:nvPr>
        </p:nvSpPr>
        <p:spPr>
          <a:xfrm>
            <a:off x="457200" y="1794934"/>
            <a:ext cx="11311467" cy="4758266"/>
          </a:xfrm>
        </p:spPr>
        <p:txBody>
          <a:bodyPr/>
          <a:lstStyle/>
          <a:p>
            <a:r>
              <a:rPr lang="en-US" altLang="en-US" sz="3200" dirty="0">
                <a:ea typeface="MS PGothic" charset="-128"/>
              </a:rPr>
              <a:t>Ethnicities and </a:t>
            </a:r>
            <a:r>
              <a:rPr lang="en-US" altLang="en-US" sz="3200" dirty="0" smtClean="0">
                <a:ea typeface="MS PGothic" charset="-128"/>
              </a:rPr>
              <a:t>Nationalities</a:t>
            </a:r>
          </a:p>
          <a:p>
            <a:pPr marL="0" indent="0">
              <a:buNone/>
            </a:pPr>
            <a:endParaRPr lang="en-US" altLang="en-US" dirty="0">
              <a:ea typeface="MS PGothic" charset="-128"/>
            </a:endParaRPr>
          </a:p>
          <a:p>
            <a:pPr lvl="1"/>
            <a:r>
              <a:rPr lang="en-US" altLang="en-US" sz="2800" i="1" dirty="0">
                <a:ea typeface="MS PGothic" charset="-128"/>
              </a:rPr>
              <a:t>Nationality</a:t>
            </a:r>
            <a:r>
              <a:rPr lang="en-US" altLang="en-US" sz="2800" dirty="0">
                <a:ea typeface="MS PGothic" charset="-128"/>
              </a:rPr>
              <a:t> is identity with a group of people who share legal attachment and personal allegiance to a particular country.</a:t>
            </a:r>
          </a:p>
          <a:p>
            <a:pPr lvl="1"/>
            <a:r>
              <a:rPr lang="en-US" altLang="en-US" sz="2800" dirty="0">
                <a:ea typeface="MS PGothic" charset="-128"/>
              </a:rPr>
              <a:t>Nationality shares similar concepts with ethnicity.</a:t>
            </a:r>
          </a:p>
          <a:p>
            <a:pPr lvl="2"/>
            <a:r>
              <a:rPr lang="en-US" altLang="en-US" sz="2400" dirty="0">
                <a:ea typeface="ヒラギノ角ゴ Pro W3" charset="-128"/>
              </a:rPr>
              <a:t>Both defined through shared cultural values derived from religion, language, and material culture.</a:t>
            </a:r>
          </a:p>
          <a:p>
            <a:pPr lvl="1"/>
            <a:r>
              <a:rPr lang="en-US" altLang="en-US" sz="2800" dirty="0">
                <a:ea typeface="MS PGothic" charset="-128"/>
              </a:rPr>
              <a:t>Nationality differs with ethnicity in terms of legal standing.</a:t>
            </a:r>
          </a:p>
          <a:p>
            <a:pPr lvl="2"/>
            <a:r>
              <a:rPr lang="en-US" altLang="en-US" sz="2400" dirty="0">
                <a:ea typeface="ヒラギノ角ゴ Pro W3" charset="-128"/>
              </a:rPr>
              <a:t>Nationality defined through shared experiences derived from voting, obtaining a passport, and performing civic duties.</a:t>
            </a: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2124470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24000" y="220133"/>
            <a:ext cx="9144000" cy="1591734"/>
          </a:xfrm>
        </p:spPr>
        <p:txBody>
          <a:bodyPr>
            <a:normAutofit/>
          </a:bodyPr>
          <a:lstStyle/>
          <a:p>
            <a:pPr algn="ctr"/>
            <a:r>
              <a:rPr lang="en-US" altLang="en-US" b="1" dirty="0">
                <a:ea typeface="MS PGothic" charset="-128"/>
              </a:rPr>
              <a:t>Why Do Ethnicities Have Distinctive Distributions?</a:t>
            </a:r>
          </a:p>
        </p:txBody>
      </p:sp>
      <p:sp>
        <p:nvSpPr>
          <p:cNvPr id="72707" name="Content Placeholder 2"/>
          <p:cNvSpPr>
            <a:spLocks noGrp="1"/>
          </p:cNvSpPr>
          <p:nvPr>
            <p:ph idx="4294967295"/>
          </p:nvPr>
        </p:nvSpPr>
        <p:spPr>
          <a:xfrm>
            <a:off x="677334" y="2150532"/>
            <a:ext cx="10837334" cy="4555067"/>
          </a:xfrm>
        </p:spPr>
        <p:txBody>
          <a:bodyPr/>
          <a:lstStyle/>
          <a:p>
            <a:r>
              <a:rPr lang="en-US" altLang="en-US" sz="3200" dirty="0">
                <a:ea typeface="MS PGothic" charset="-128"/>
              </a:rPr>
              <a:t>Nationalities in North America</a:t>
            </a:r>
          </a:p>
          <a:p>
            <a:pPr lvl="1"/>
            <a:r>
              <a:rPr lang="en-US" altLang="en-US" sz="2800" dirty="0">
                <a:ea typeface="MS PGothic" charset="-128"/>
              </a:rPr>
              <a:t>Distinguishing between nationality, ethnicity, and race in the United States</a:t>
            </a:r>
          </a:p>
          <a:p>
            <a:pPr lvl="2"/>
            <a:r>
              <a:rPr lang="en-US" altLang="en-US" sz="2400" dirty="0">
                <a:ea typeface="ヒラギノ角ゴ Pro W3" charset="-128"/>
              </a:rPr>
              <a:t>Nationality identifies citizens of the United States </a:t>
            </a:r>
          </a:p>
          <a:p>
            <a:pPr lvl="2"/>
            <a:r>
              <a:rPr lang="en-US" altLang="en-US" sz="2400" dirty="0">
                <a:ea typeface="ヒラギノ角ゴ Pro W3" charset="-128"/>
              </a:rPr>
              <a:t>Ethnicity identifies groups with distinct ancestry and cultural traditions.</a:t>
            </a:r>
          </a:p>
          <a:p>
            <a:pPr lvl="3"/>
            <a:r>
              <a:rPr lang="en-US" altLang="en-US" sz="2400" dirty="0">
                <a:ea typeface="ヒラギノ角ゴ Pro W3" charset="-128"/>
              </a:rPr>
              <a:t>Ex: African Americans and Hispanic Americans</a:t>
            </a:r>
          </a:p>
          <a:p>
            <a:pPr lvl="2"/>
            <a:r>
              <a:rPr lang="en-US" altLang="en-US" sz="2400" dirty="0">
                <a:ea typeface="ヒラギノ角ゴ Pro W3" charset="-128"/>
              </a:rPr>
              <a:t>Race distinguishes blacks and other persons of color from whites.</a:t>
            </a: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89831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0" y="389467"/>
            <a:ext cx="9144000" cy="1270000"/>
          </a:xfrm>
        </p:spPr>
        <p:txBody>
          <a:bodyPr>
            <a:normAutofit fontScale="90000"/>
          </a:bodyPr>
          <a:lstStyle/>
          <a:p>
            <a:pPr algn="ctr"/>
            <a:r>
              <a:rPr lang="en-US" altLang="en-US" dirty="0">
                <a:ea typeface="MS PGothic" charset="-128"/>
              </a:rPr>
              <a:t>Why Do Ethnicities Have Distinctive Distributions?</a:t>
            </a:r>
          </a:p>
        </p:txBody>
      </p:sp>
      <p:sp>
        <p:nvSpPr>
          <p:cNvPr id="74755" name="Content Placeholder 2"/>
          <p:cNvSpPr>
            <a:spLocks noGrp="1"/>
          </p:cNvSpPr>
          <p:nvPr>
            <p:ph idx="4294967295"/>
          </p:nvPr>
        </p:nvSpPr>
        <p:spPr>
          <a:xfrm>
            <a:off x="541868" y="2370666"/>
            <a:ext cx="11023600" cy="4334933"/>
          </a:xfrm>
        </p:spPr>
        <p:txBody>
          <a:bodyPr/>
          <a:lstStyle/>
          <a:p>
            <a:r>
              <a:rPr lang="en-US" altLang="en-US" sz="3200" dirty="0">
                <a:ea typeface="MS PGothic" charset="-128"/>
              </a:rPr>
              <a:t>Ethnic Competition</a:t>
            </a:r>
          </a:p>
          <a:p>
            <a:pPr lvl="1"/>
            <a:r>
              <a:rPr lang="en-US" altLang="en-US" sz="2800" dirty="0">
                <a:ea typeface="MS PGothic" charset="-128"/>
              </a:rPr>
              <a:t>Ethnic Competition in Lebanon</a:t>
            </a:r>
          </a:p>
          <a:p>
            <a:pPr lvl="2"/>
            <a:r>
              <a:rPr lang="en-US" altLang="en-US" sz="2400" dirty="0">
                <a:ea typeface="ヒラギノ角ゴ Pro W3" charset="-128"/>
              </a:rPr>
              <a:t>Nearly all Lebanese Christians consider themselves ethnically descended from the ancient Phoenicians.</a:t>
            </a:r>
          </a:p>
          <a:p>
            <a:pPr lvl="2"/>
            <a:r>
              <a:rPr lang="en-US" altLang="en-US" sz="2400" dirty="0">
                <a:ea typeface="ヒラギノ角ゴ Pro W3" charset="-128"/>
              </a:rPr>
              <a:t>Lebanon’s Muslims consider themselves Arabs.</a:t>
            </a:r>
          </a:p>
          <a:p>
            <a:pPr lvl="1"/>
            <a:r>
              <a:rPr lang="en-US" altLang="en-US" sz="2800" dirty="0">
                <a:ea typeface="MS PGothic" charset="-128"/>
              </a:rPr>
              <a:t>Diversity in Lebanon at the surface appears to be more religious than ethnic.</a:t>
            </a: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70104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2133600"/>
            <a:ext cx="8737599"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2801" y="575734"/>
            <a:ext cx="10566399" cy="1323439"/>
          </a:xfrm>
          <a:prstGeom prst="rect">
            <a:avLst/>
          </a:prstGeom>
          <a:noFill/>
        </p:spPr>
        <p:txBody>
          <a:bodyPr wrap="square" rtlCol="0">
            <a:spAutoFit/>
          </a:bodyPr>
          <a:lstStyle/>
          <a:p>
            <a:pPr algn="ctr"/>
            <a:r>
              <a:rPr lang="en-US" altLang="en-US" sz="4000" b="1" dirty="0">
                <a:ea typeface="MS PGothic" charset="-128"/>
              </a:rPr>
              <a:t>Why Do Ethnicities Have Distinctive Distributions?</a:t>
            </a:r>
            <a:endParaRPr lang="en-US" sz="4000" b="1" dirty="0"/>
          </a:p>
        </p:txBody>
      </p:sp>
    </p:spTree>
    <p:extLst>
      <p:ext uri="{BB962C8B-B14F-4D97-AF65-F5344CB8AC3E}">
        <p14:creationId xmlns:p14="http://schemas.microsoft.com/office/powerpoint/2010/main" val="145256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0" y="304799"/>
            <a:ext cx="9144000" cy="1032933"/>
          </a:xfrm>
        </p:spPr>
        <p:txBody>
          <a:bodyPr>
            <a:normAutofit fontScale="90000"/>
          </a:bodyPr>
          <a:lstStyle/>
          <a:p>
            <a:pPr algn="ctr"/>
            <a:r>
              <a:rPr lang="en-US" altLang="en-US" dirty="0">
                <a:ea typeface="MS PGothic" charset="-128"/>
              </a:rPr>
              <a:t>Why Do Ethnicities Have Distinctive Distributions?</a:t>
            </a:r>
          </a:p>
        </p:txBody>
      </p:sp>
      <p:sp>
        <p:nvSpPr>
          <p:cNvPr id="78851" name="Content Placeholder 2"/>
          <p:cNvSpPr>
            <a:spLocks noGrp="1"/>
          </p:cNvSpPr>
          <p:nvPr>
            <p:ph idx="4294967295"/>
          </p:nvPr>
        </p:nvSpPr>
        <p:spPr>
          <a:xfrm>
            <a:off x="931332" y="1540932"/>
            <a:ext cx="10583335" cy="5164667"/>
          </a:xfrm>
        </p:spPr>
        <p:txBody>
          <a:bodyPr>
            <a:normAutofit lnSpcReduction="10000"/>
          </a:bodyPr>
          <a:lstStyle/>
          <a:p>
            <a:r>
              <a:rPr lang="en-US" altLang="en-US" sz="3200" dirty="0">
                <a:ea typeface="MS PGothic" charset="-128"/>
              </a:rPr>
              <a:t>Ethnic Competition</a:t>
            </a:r>
          </a:p>
          <a:p>
            <a:pPr lvl="1"/>
            <a:r>
              <a:rPr lang="en-US" altLang="en-US" sz="2800" dirty="0">
                <a:ea typeface="MS PGothic" charset="-128"/>
              </a:rPr>
              <a:t>Ethnic Diversity in Sri Lanka</a:t>
            </a:r>
          </a:p>
          <a:p>
            <a:pPr lvl="2"/>
            <a:r>
              <a:rPr lang="en-US" altLang="en-US" sz="2400" dirty="0">
                <a:ea typeface="ヒラギノ角ゴ Pro W3" charset="-128"/>
              </a:rPr>
              <a:t>Sri Lanka is inhabited by three principal ethnicities.</a:t>
            </a:r>
          </a:p>
          <a:p>
            <a:pPr marL="1828800" lvl="3" indent="-457200">
              <a:buFontTx/>
              <a:buAutoNum type="arabicPeriod"/>
            </a:pPr>
            <a:r>
              <a:rPr lang="en-US" altLang="en-US" sz="2400" dirty="0">
                <a:ea typeface="ヒラギノ角ゴ Pro W3" charset="-128"/>
              </a:rPr>
              <a:t>Sinhalese (74 percent)</a:t>
            </a:r>
          </a:p>
          <a:p>
            <a:pPr lvl="4"/>
            <a:r>
              <a:rPr lang="en-US" altLang="en-US" sz="2400" dirty="0">
                <a:ea typeface="ヒラギノ角ゴ Pro W3" charset="-128"/>
              </a:rPr>
              <a:t>Migrated from northern India in fifth century B.C.</a:t>
            </a:r>
          </a:p>
          <a:p>
            <a:pPr lvl="4"/>
            <a:r>
              <a:rPr lang="en-US" altLang="en-US" sz="2400" dirty="0">
                <a:ea typeface="ヒラギノ角ゴ Pro W3" charset="-128"/>
              </a:rPr>
              <a:t>Converted to Buddhism</a:t>
            </a:r>
          </a:p>
          <a:p>
            <a:pPr marL="1828800" lvl="3" indent="-457200">
              <a:buFontTx/>
              <a:buAutoNum type="arabicPeriod"/>
            </a:pPr>
            <a:r>
              <a:rPr lang="en-US" altLang="en-US" sz="2400" dirty="0">
                <a:ea typeface="ヒラギノ角ゴ Pro W3" charset="-128"/>
              </a:rPr>
              <a:t>Tamil (16 percent)</a:t>
            </a:r>
          </a:p>
          <a:p>
            <a:pPr lvl="4"/>
            <a:r>
              <a:rPr lang="en-US" altLang="en-US" sz="2400" dirty="0">
                <a:ea typeface="ヒラギノ角ゴ Pro W3" charset="-128"/>
              </a:rPr>
              <a:t>Migrated from India in third century B.C.</a:t>
            </a:r>
          </a:p>
          <a:p>
            <a:pPr lvl="4"/>
            <a:r>
              <a:rPr lang="en-US" altLang="en-US" sz="2400" dirty="0">
                <a:ea typeface="ヒラギノ角ゴ Pro W3" charset="-128"/>
              </a:rPr>
              <a:t>Practice Hinduism</a:t>
            </a:r>
          </a:p>
          <a:p>
            <a:pPr marL="1828800" lvl="3" indent="-457200">
              <a:buFontTx/>
              <a:buAutoNum type="arabicPeriod"/>
            </a:pPr>
            <a:r>
              <a:rPr lang="en-US" altLang="en-US" sz="2400" dirty="0">
                <a:ea typeface="ヒラギノ角ゴ Pro W3" charset="-128"/>
              </a:rPr>
              <a:t>Moors (10 percent)</a:t>
            </a:r>
          </a:p>
          <a:p>
            <a:pPr lvl="4"/>
            <a:r>
              <a:rPr lang="en-US" altLang="en-US" sz="2400" dirty="0">
                <a:ea typeface="ヒラギノ角ゴ Pro W3" charset="-128"/>
              </a:rPr>
              <a:t>Ethnic Arabs</a:t>
            </a:r>
          </a:p>
          <a:p>
            <a:pPr lvl="4"/>
            <a:r>
              <a:rPr lang="en-US" altLang="en-US" sz="2400" dirty="0">
                <a:ea typeface="ヒラギノ角ゴ Pro W3" charset="-128"/>
              </a:rPr>
              <a:t>Migrated from southwest Asia in eighth century A.D.</a:t>
            </a:r>
          </a:p>
          <a:p>
            <a:pPr lvl="4"/>
            <a:r>
              <a:rPr lang="en-US" altLang="en-US" sz="2400" dirty="0">
                <a:ea typeface="ヒラギノ角ゴ Pro W3" charset="-128"/>
              </a:rPr>
              <a:t>Practice Islam</a:t>
            </a: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041526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80899" name="Content Placeholder 2"/>
          <p:cNvSpPr>
            <a:spLocks noGrp="1"/>
          </p:cNvSpPr>
          <p:nvPr>
            <p:ph idx="4294967295"/>
          </p:nvPr>
        </p:nvSpPr>
        <p:spPr>
          <a:xfrm>
            <a:off x="464457" y="1712686"/>
            <a:ext cx="11480800" cy="4992914"/>
          </a:xfrm>
        </p:spPr>
        <p:txBody>
          <a:bodyPr/>
          <a:lstStyle/>
          <a:p>
            <a:r>
              <a:rPr lang="en-US" altLang="en-US" sz="3200" dirty="0">
                <a:ea typeface="MS PGothic" charset="-128"/>
              </a:rPr>
              <a:t>Dividing Ethnicities</a:t>
            </a:r>
          </a:p>
          <a:p>
            <a:pPr lvl="1"/>
            <a:r>
              <a:rPr lang="en-US" altLang="en-US" sz="2800" dirty="0">
                <a:ea typeface="MS PGothic" charset="-128"/>
              </a:rPr>
              <a:t>Few Ethnicities inhabit an area that matches the territory of a nationality</a:t>
            </a:r>
            <a:r>
              <a:rPr lang="en-US" altLang="en-US" sz="2800" dirty="0" smtClean="0">
                <a:ea typeface="MS PGothic" charset="-128"/>
              </a:rPr>
              <a:t>.</a:t>
            </a:r>
          </a:p>
          <a:p>
            <a:pPr marL="457200" lvl="1" indent="0">
              <a:buNone/>
            </a:pPr>
            <a:endParaRPr lang="en-US" altLang="en-US" sz="2800" dirty="0">
              <a:ea typeface="MS PGothic" charset="-128"/>
            </a:endParaRPr>
          </a:p>
          <a:p>
            <a:pPr lvl="1"/>
            <a:r>
              <a:rPr lang="en-US" altLang="en-US" sz="2800" dirty="0">
                <a:ea typeface="MS PGothic" charset="-128"/>
              </a:rPr>
              <a:t>Dividing South Asian Ethnicities among </a:t>
            </a:r>
            <a:r>
              <a:rPr lang="en-US" altLang="en-US" sz="2800" dirty="0" smtClean="0">
                <a:ea typeface="MS PGothic" charset="-128"/>
              </a:rPr>
              <a:t>Nationalities</a:t>
            </a:r>
          </a:p>
          <a:p>
            <a:pPr marL="457200" lvl="1" indent="0">
              <a:buNone/>
            </a:pPr>
            <a:endParaRPr lang="en-US" altLang="en-US" sz="2800" dirty="0">
              <a:ea typeface="MS PGothic" charset="-128"/>
            </a:endParaRPr>
          </a:p>
          <a:p>
            <a:pPr lvl="2"/>
            <a:r>
              <a:rPr lang="en-US" altLang="en-US" sz="2400" dirty="0">
                <a:ea typeface="ヒラギノ角ゴ Pro W3" charset="-128"/>
              </a:rPr>
              <a:t>Britain’s end of colonial rule of the Indian subcontinent in 1947 gave birth to two new countries—India and Pakistan</a:t>
            </a:r>
            <a:r>
              <a:rPr lang="en-US" altLang="en-US" sz="2400" dirty="0" smtClean="0">
                <a:ea typeface="ヒラギノ角ゴ Pro W3" charset="-128"/>
              </a:rPr>
              <a:t>.</a:t>
            </a:r>
          </a:p>
          <a:p>
            <a:pPr marL="914400" lvl="2" indent="0">
              <a:buNone/>
            </a:pPr>
            <a:endParaRPr lang="en-US" altLang="en-US" sz="2400" dirty="0">
              <a:ea typeface="ヒラギノ角ゴ Pro W3" charset="-128"/>
            </a:endParaRPr>
          </a:p>
          <a:p>
            <a:pPr lvl="3"/>
            <a:r>
              <a:rPr lang="en-US" altLang="en-US" sz="2000" dirty="0">
                <a:ea typeface="ヒラギノ角ゴ Pro W3" charset="-128"/>
              </a:rPr>
              <a:t>Pakistan comprised of two noncontiguous areas called West and East Pakistan</a:t>
            </a:r>
          </a:p>
          <a:p>
            <a:pPr lvl="4"/>
            <a:r>
              <a:rPr lang="en-US" altLang="en-US" sz="2000" dirty="0">
                <a:ea typeface="ヒラギノ角ゴ Pro W3" charset="-128"/>
              </a:rPr>
              <a:t>East Pakistan later became Bangladesh in 1971</a:t>
            </a:r>
            <a:r>
              <a:rPr lang="en-US" altLang="en-US" sz="2000" dirty="0" smtClean="0">
                <a:ea typeface="ヒラギノ角ゴ Pro W3" charset="-128"/>
              </a:rPr>
              <a:t>.</a:t>
            </a:r>
          </a:p>
          <a:p>
            <a:pPr marL="1828800" lvl="4" indent="0">
              <a:buNone/>
            </a:pPr>
            <a:endParaRPr lang="en-US" altLang="en-US" sz="2000" dirty="0">
              <a:ea typeface="ヒラギノ角ゴ Pro W3" charset="-128"/>
            </a:endParaRPr>
          </a:p>
          <a:p>
            <a:pPr lvl="3"/>
            <a:r>
              <a:rPr lang="en-US" altLang="en-US" sz="2000" dirty="0">
                <a:ea typeface="ヒラギノ角ゴ Pro W3" charset="-128"/>
              </a:rPr>
              <a:t>Reason for separating West and East Pakistan from India was differences in ethnicity.</a:t>
            </a:r>
          </a:p>
          <a:p>
            <a:pPr lvl="3"/>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578596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286" y="1625600"/>
            <a:ext cx="6400799" cy="47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886" y="725714"/>
            <a:ext cx="10397562" cy="523220"/>
          </a:xfrm>
          <a:prstGeom prst="rect">
            <a:avLst/>
          </a:prstGeom>
          <a:noFill/>
        </p:spPr>
        <p:txBody>
          <a:bodyPr wrap="square" rtlCol="0">
            <a:spAutoFit/>
          </a:bodyPr>
          <a:lstStyle/>
          <a:p>
            <a:pPr algn="ctr"/>
            <a:r>
              <a:rPr lang="en-US" altLang="en-US" sz="2800" b="1" dirty="0">
                <a:ea typeface="MS PGothic" charset="-128"/>
              </a:rPr>
              <a:t>Why Do Ethnicities Have Distinctive Distributions?</a:t>
            </a:r>
            <a:endParaRPr lang="en-US" sz="2800" b="1" dirty="0"/>
          </a:p>
        </p:txBody>
      </p:sp>
    </p:spTree>
    <p:extLst>
      <p:ext uri="{BB962C8B-B14F-4D97-AF65-F5344CB8AC3E}">
        <p14:creationId xmlns:p14="http://schemas.microsoft.com/office/powerpoint/2010/main" val="2068552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30164"/>
            <a:ext cx="9144000" cy="1129165"/>
          </a:xfrm>
        </p:spPr>
        <p:txBody>
          <a:bodyPr>
            <a:normAutofit/>
          </a:bodyPr>
          <a:lstStyle/>
          <a:p>
            <a:pPr algn="ctr"/>
            <a:r>
              <a:rPr lang="en-US" altLang="en-US" b="1">
                <a:ea typeface="MS PGothic" charset="-128"/>
              </a:rPr>
              <a:t>Where Are Ethnicities Distributed?</a:t>
            </a:r>
          </a:p>
        </p:txBody>
      </p:sp>
      <p:sp>
        <p:nvSpPr>
          <p:cNvPr id="25603" name="Content Placeholder 2"/>
          <p:cNvSpPr>
            <a:spLocks noGrp="1"/>
          </p:cNvSpPr>
          <p:nvPr>
            <p:ph idx="1"/>
          </p:nvPr>
        </p:nvSpPr>
        <p:spPr>
          <a:xfrm>
            <a:off x="898070" y="1763486"/>
            <a:ext cx="9960429" cy="4588328"/>
          </a:xfrm>
        </p:spPr>
        <p:txBody>
          <a:bodyPr/>
          <a:lstStyle/>
          <a:p>
            <a:r>
              <a:rPr lang="en-US" altLang="en-US" sz="3600" dirty="0">
                <a:ea typeface="MS PGothic" charset="-128"/>
              </a:rPr>
              <a:t>Every 10 years, the U.S. Bureau of the Census conducts </a:t>
            </a:r>
            <a:r>
              <a:rPr lang="en-US" altLang="en-US" sz="3600" dirty="0" smtClean="0">
                <a:ea typeface="MS PGothic" charset="-128"/>
              </a:rPr>
              <a:t>a counting </a:t>
            </a:r>
            <a:r>
              <a:rPr lang="en-US" altLang="en-US" sz="3600" dirty="0">
                <a:ea typeface="MS PGothic" charset="-128"/>
              </a:rPr>
              <a:t>of the population.</a:t>
            </a:r>
          </a:p>
          <a:p>
            <a:pPr lvl="1"/>
            <a:r>
              <a:rPr lang="en-US" altLang="en-US" sz="2800" dirty="0">
                <a:ea typeface="MS PGothic" charset="-128"/>
              </a:rPr>
              <a:t>Its survey identifies three main ethnicities.</a:t>
            </a:r>
          </a:p>
          <a:p>
            <a:pPr marL="1371600" lvl="2" indent="-457200">
              <a:buFontTx/>
              <a:buAutoNum type="arabicPeriod"/>
            </a:pPr>
            <a:r>
              <a:rPr lang="en-US" altLang="en-US" sz="2400" dirty="0">
                <a:ea typeface="ヒラギノ角ゴ Pro W3" charset="-128"/>
              </a:rPr>
              <a:t>Asian American</a:t>
            </a:r>
          </a:p>
          <a:p>
            <a:pPr lvl="3"/>
            <a:r>
              <a:rPr lang="en-US" altLang="en-US" sz="2400" dirty="0">
                <a:ea typeface="ヒラギノ角ゴ Pro W3" charset="-128"/>
              </a:rPr>
              <a:t>Americans from many countries in Asia</a:t>
            </a:r>
          </a:p>
          <a:p>
            <a:pPr marL="1371600" lvl="2" indent="-457200">
              <a:buFontTx/>
              <a:buAutoNum type="arabicPeriod"/>
            </a:pPr>
            <a:r>
              <a:rPr lang="en-US" altLang="en-US" sz="2400" dirty="0">
                <a:ea typeface="ヒラギノ角ゴ Pro W3" charset="-128"/>
              </a:rPr>
              <a:t>African American</a:t>
            </a:r>
          </a:p>
          <a:p>
            <a:pPr lvl="3"/>
            <a:r>
              <a:rPr lang="en-US" altLang="en-US" sz="2400" dirty="0">
                <a:ea typeface="ヒラギノ角ゴ Pro W3" charset="-128"/>
              </a:rPr>
              <a:t>Americans who identify as a group with an extensive cultural tradition with origins in Africa</a:t>
            </a:r>
          </a:p>
          <a:p>
            <a:pPr marL="1371600" lvl="2" indent="-457200">
              <a:buFontTx/>
              <a:buAutoNum type="arabicPeriod"/>
            </a:pPr>
            <a:r>
              <a:rPr lang="en-US" altLang="en-US" sz="2400" dirty="0">
                <a:ea typeface="ヒラギノ角ゴ Pro W3" charset="-128"/>
              </a:rPr>
              <a:t>Hispanic</a:t>
            </a:r>
          </a:p>
          <a:p>
            <a:pPr lvl="3"/>
            <a:r>
              <a:rPr lang="en-US" altLang="en-US" sz="2400" dirty="0">
                <a:ea typeface="ヒラギノ角ゴ Pro W3" charset="-128"/>
              </a:rPr>
              <a:t>Americans who are from Spanish-speaking countries.</a:t>
            </a:r>
          </a:p>
        </p:txBody>
      </p:sp>
    </p:spTree>
    <p:extLst>
      <p:ext uri="{BB962C8B-B14F-4D97-AF65-F5344CB8AC3E}">
        <p14:creationId xmlns:p14="http://schemas.microsoft.com/office/powerpoint/2010/main" val="149624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84995" name="Content Placeholder 2"/>
          <p:cNvSpPr>
            <a:spLocks noGrp="1"/>
          </p:cNvSpPr>
          <p:nvPr>
            <p:ph idx="4294967295"/>
          </p:nvPr>
        </p:nvSpPr>
        <p:spPr>
          <a:xfrm>
            <a:off x="537028" y="1143000"/>
            <a:ext cx="11234057" cy="5562600"/>
          </a:xfrm>
        </p:spPr>
        <p:txBody>
          <a:bodyPr/>
          <a:lstStyle/>
          <a:p>
            <a:r>
              <a:rPr lang="en-US" altLang="en-US" sz="3200" dirty="0">
                <a:ea typeface="MS PGothic" charset="-128"/>
              </a:rPr>
              <a:t>Dividing Ethnicities</a:t>
            </a:r>
          </a:p>
          <a:p>
            <a:pPr lvl="1"/>
            <a:r>
              <a:rPr lang="en-US" altLang="en-US" sz="2800" dirty="0">
                <a:ea typeface="MS PGothic" charset="-128"/>
              </a:rPr>
              <a:t>Dividing the Kurds among Nationalities</a:t>
            </a:r>
          </a:p>
          <a:p>
            <a:pPr lvl="2"/>
            <a:r>
              <a:rPr lang="en-US" altLang="en-US" sz="2400" dirty="0">
                <a:ea typeface="ヒラギノ角ゴ Pro W3" charset="-128"/>
              </a:rPr>
              <a:t>Who are the Kurds?</a:t>
            </a:r>
          </a:p>
          <a:p>
            <a:pPr lvl="3"/>
            <a:r>
              <a:rPr lang="en-US" altLang="en-US" sz="2000" dirty="0">
                <a:ea typeface="ヒラギノ角ゴ Pro W3" charset="-128"/>
              </a:rPr>
              <a:t>Sunni Muslims</a:t>
            </a:r>
          </a:p>
          <a:p>
            <a:pPr lvl="3"/>
            <a:r>
              <a:rPr lang="en-US" altLang="en-US" sz="2000" dirty="0">
                <a:ea typeface="ヒラギノ角ゴ Pro W3" charset="-128"/>
              </a:rPr>
              <a:t>Speak a language in the Iranian group of the Indo-Iranian Branch of Indo-European.</a:t>
            </a:r>
          </a:p>
          <a:p>
            <a:pPr lvl="3"/>
            <a:r>
              <a:rPr lang="en-US" altLang="en-US" sz="2000" dirty="0">
                <a:ea typeface="ヒラギノ角ゴ Pro W3" charset="-128"/>
              </a:rPr>
              <a:t>Feature distinctive literature, dress, and cultural traditions</a:t>
            </a:r>
            <a:r>
              <a:rPr lang="en-US" altLang="en-US" sz="2000" dirty="0" smtClean="0">
                <a:ea typeface="ヒラギノ角ゴ Pro W3" charset="-128"/>
              </a:rPr>
              <a:t>.</a:t>
            </a:r>
          </a:p>
          <a:p>
            <a:pPr marL="1371600" lvl="3" indent="0">
              <a:buNone/>
            </a:pPr>
            <a:endParaRPr lang="en-US" altLang="en-US" sz="2000" dirty="0">
              <a:ea typeface="ヒラギノ角ゴ Pro W3" charset="-128"/>
            </a:endParaRPr>
          </a:p>
          <a:p>
            <a:pPr lvl="2"/>
            <a:r>
              <a:rPr lang="en-US" altLang="en-US" sz="2400" dirty="0">
                <a:ea typeface="ヒラギノ角ゴ Pro W3" charset="-128"/>
              </a:rPr>
              <a:t>An Ethnicity without a Country</a:t>
            </a:r>
          </a:p>
          <a:p>
            <a:pPr lvl="3"/>
            <a:r>
              <a:rPr lang="en-US" altLang="en-US" sz="2000" dirty="0">
                <a:ea typeface="ヒラギノ角ゴ Pro W3" charset="-128"/>
              </a:rPr>
              <a:t>After WWI, the European allies demarcated land for the Kurds called Kurdistan.</a:t>
            </a:r>
          </a:p>
          <a:p>
            <a:pPr lvl="3"/>
            <a:r>
              <a:rPr lang="en-US" altLang="en-US" sz="2000" dirty="0">
                <a:ea typeface="ヒラギノ角ゴ Pro W3" charset="-128"/>
              </a:rPr>
              <a:t>1923 Treaty of Lausanne established what would have been Kurdistan as part of Turkey.</a:t>
            </a:r>
          </a:p>
          <a:p>
            <a:pPr lvl="3"/>
            <a:r>
              <a:rPr lang="en-US" altLang="en-US" sz="2000" dirty="0">
                <a:ea typeface="ヒラギノ角ゴ Pro W3" charset="-128"/>
              </a:rPr>
              <a:t>Today, Kurds are divided among several countries: eastern Turkey, northern Iraq, western Iran, and Syria.</a:t>
            </a:r>
          </a:p>
          <a:p>
            <a:pPr lvl="2"/>
            <a:endParaRPr lang="en-US" altLang="en-US" dirty="0">
              <a:ea typeface="ヒラギノ角ゴ Pro W3" charset="-128"/>
            </a:endParaRPr>
          </a:p>
          <a:p>
            <a:pPr lvl="3"/>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485281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87043" name="Content Placeholder 2"/>
          <p:cNvSpPr>
            <a:spLocks noGrp="1"/>
          </p:cNvSpPr>
          <p:nvPr>
            <p:ph idx="4294967295"/>
          </p:nvPr>
        </p:nvSpPr>
        <p:spPr>
          <a:xfrm>
            <a:off x="464457" y="1727200"/>
            <a:ext cx="11059885" cy="4749800"/>
          </a:xfrm>
        </p:spPr>
        <p:txBody>
          <a:bodyPr/>
          <a:lstStyle/>
          <a:p>
            <a:r>
              <a:rPr lang="en-US" altLang="en-US" sz="3200" dirty="0">
                <a:ea typeface="MS PGothic" charset="-128"/>
              </a:rPr>
              <a:t>Ethnic Diversity in Western Asia</a:t>
            </a:r>
          </a:p>
          <a:p>
            <a:pPr lvl="1"/>
            <a:r>
              <a:rPr lang="en-US" altLang="en-US" sz="2800" dirty="0">
                <a:ea typeface="MS PGothic" charset="-128"/>
              </a:rPr>
              <a:t>Iraq</a:t>
            </a:r>
          </a:p>
          <a:p>
            <a:pPr lvl="2"/>
            <a:r>
              <a:rPr lang="en-US" altLang="en-US" sz="2400" dirty="0">
                <a:ea typeface="ヒラギノ角ゴ Pro W3" charset="-128"/>
              </a:rPr>
              <a:t>¾ of Iraqis are Arabs.</a:t>
            </a:r>
          </a:p>
          <a:p>
            <a:pPr lvl="3"/>
            <a:r>
              <a:rPr lang="en-US" altLang="en-US" sz="2400" dirty="0">
                <a:ea typeface="ヒラギノ角ゴ Pro W3" charset="-128"/>
              </a:rPr>
              <a:t>2/3 Shiite</a:t>
            </a:r>
          </a:p>
          <a:p>
            <a:pPr lvl="3"/>
            <a:r>
              <a:rPr lang="en-US" altLang="en-US" sz="2400" dirty="0">
                <a:ea typeface="ヒラギノ角ゴ Pro W3" charset="-128"/>
              </a:rPr>
              <a:t>1/3 Sunni</a:t>
            </a:r>
          </a:p>
          <a:p>
            <a:pPr lvl="2"/>
            <a:r>
              <a:rPr lang="en-US" altLang="en-US" sz="2400" dirty="0">
                <a:ea typeface="ヒラギノ角ゴ Pro W3" charset="-128"/>
              </a:rPr>
              <a:t>1/6 of Iraqis are Kurds.</a:t>
            </a:r>
          </a:p>
          <a:p>
            <a:pPr lvl="2"/>
            <a:r>
              <a:rPr lang="en-US" altLang="en-US" sz="2400" dirty="0">
                <a:ea typeface="ヒラギノ角ゴ Pro W3" charset="-128"/>
              </a:rPr>
              <a:t>Most Iraqis have stronger loyalty to a tribe or clan than to a nationality or major ethnicity.</a:t>
            </a:r>
          </a:p>
          <a:p>
            <a:pPr lvl="1"/>
            <a:r>
              <a:rPr lang="en-US" altLang="en-US" sz="2800" dirty="0">
                <a:ea typeface="MS PGothic" charset="-128"/>
              </a:rPr>
              <a:t>Iran</a:t>
            </a:r>
          </a:p>
          <a:p>
            <a:pPr lvl="2"/>
            <a:r>
              <a:rPr lang="en-US" altLang="en-US" sz="2400" dirty="0">
                <a:ea typeface="ヒラギノ角ゴ Pro W3" charset="-128"/>
              </a:rPr>
              <a:t>Most numerous ethnicity is Persian.</a:t>
            </a:r>
          </a:p>
          <a:p>
            <a:pPr lvl="3"/>
            <a:r>
              <a:rPr lang="en-US" altLang="en-US" sz="2400" dirty="0">
                <a:ea typeface="ヒラギノ角ゴ Pro W3" charset="-128"/>
              </a:rPr>
              <a:t>Adheres to Shiite Islam</a:t>
            </a:r>
          </a:p>
          <a:p>
            <a:pPr lvl="2"/>
            <a:endParaRPr lang="en-US" altLang="en-US" dirty="0">
              <a:ea typeface="ヒラギノ角ゴ Pro W3" charset="-128"/>
            </a:endParaRPr>
          </a:p>
          <a:p>
            <a:pPr lvl="3"/>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169772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Have Distinctive Distributions?</a:t>
            </a:r>
          </a:p>
        </p:txBody>
      </p:sp>
      <p:sp>
        <p:nvSpPr>
          <p:cNvPr id="89091" name="Content Placeholder 2"/>
          <p:cNvSpPr>
            <a:spLocks noGrp="1"/>
          </p:cNvSpPr>
          <p:nvPr>
            <p:ph idx="4294967295"/>
          </p:nvPr>
        </p:nvSpPr>
        <p:spPr>
          <a:xfrm>
            <a:off x="972456" y="1553028"/>
            <a:ext cx="10334173" cy="5152571"/>
          </a:xfrm>
        </p:spPr>
        <p:txBody>
          <a:bodyPr/>
          <a:lstStyle/>
          <a:p>
            <a:r>
              <a:rPr lang="en-US" altLang="en-US" sz="3200" dirty="0">
                <a:ea typeface="MS PGothic" charset="-128"/>
              </a:rPr>
              <a:t>Ethnic Diversity in Western Asia</a:t>
            </a:r>
          </a:p>
          <a:p>
            <a:pPr lvl="1"/>
            <a:r>
              <a:rPr lang="en-US" altLang="en-US" sz="2800" dirty="0">
                <a:ea typeface="MS PGothic" charset="-128"/>
              </a:rPr>
              <a:t>Afghanistan</a:t>
            </a:r>
          </a:p>
          <a:p>
            <a:pPr lvl="2"/>
            <a:r>
              <a:rPr lang="en-US" altLang="en-US" sz="2400" dirty="0">
                <a:ea typeface="ヒラギノ角ゴ Pro W3" charset="-128"/>
              </a:rPr>
              <a:t>Most numerous ethnicities include Pashtun, Tajik, and </a:t>
            </a:r>
            <a:r>
              <a:rPr lang="en-US" altLang="en-US" sz="2400" dirty="0" err="1">
                <a:ea typeface="ヒラギノ角ゴ Pro W3" charset="-128"/>
              </a:rPr>
              <a:t>Hazara</a:t>
            </a:r>
            <a:r>
              <a:rPr lang="en-US" altLang="en-US" sz="2400" dirty="0">
                <a:ea typeface="ヒラギノ角ゴ Pro W3" charset="-128"/>
              </a:rPr>
              <a:t>.</a:t>
            </a:r>
          </a:p>
          <a:p>
            <a:pPr lvl="3"/>
            <a:r>
              <a:rPr lang="en-US" altLang="en-US" sz="2400" dirty="0">
                <a:ea typeface="ヒラギノ角ゴ Pro W3" charset="-128"/>
              </a:rPr>
              <a:t>Faction of Pashtun called the Taliban (meaning “religious students”) gained control over most of the country in 1995 and proceeded to rule with policies based on Islamic fundamentalism</a:t>
            </a:r>
            <a:r>
              <a:rPr lang="en-US" altLang="en-US" sz="2400" dirty="0" smtClean="0">
                <a:ea typeface="ヒラギノ角ゴ Pro W3" charset="-128"/>
              </a:rPr>
              <a:t>.</a:t>
            </a:r>
          </a:p>
          <a:p>
            <a:pPr marL="1371600" lvl="3" indent="0">
              <a:buNone/>
            </a:pPr>
            <a:endParaRPr lang="en-US" altLang="en-US" sz="2000" dirty="0">
              <a:ea typeface="ヒラギノ角ゴ Pro W3" charset="-128"/>
            </a:endParaRPr>
          </a:p>
          <a:p>
            <a:pPr lvl="1"/>
            <a:r>
              <a:rPr lang="en-US" altLang="en-US" sz="2800" dirty="0">
                <a:ea typeface="MS PGothic" charset="-128"/>
              </a:rPr>
              <a:t>Pakistan</a:t>
            </a:r>
          </a:p>
          <a:p>
            <a:pPr lvl="2"/>
            <a:r>
              <a:rPr lang="en-US" altLang="en-US" sz="2400" dirty="0">
                <a:ea typeface="ヒラギノ角ゴ Pro W3" charset="-128"/>
              </a:rPr>
              <a:t>Most numerous ethnicity is Punjabi.</a:t>
            </a:r>
          </a:p>
          <a:p>
            <a:pPr lvl="2"/>
            <a:endParaRPr lang="en-US" altLang="en-US" dirty="0">
              <a:ea typeface="ヒラギノ角ゴ Pro W3" charset="-128"/>
            </a:endParaRPr>
          </a:p>
          <a:p>
            <a:pPr lvl="2"/>
            <a:endParaRPr lang="en-US" altLang="en-US" dirty="0">
              <a:ea typeface="ヒラギノ角ゴ Pro W3" charset="-128"/>
            </a:endParaRPr>
          </a:p>
          <a:p>
            <a:pPr lvl="3"/>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548927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582057"/>
            <a:ext cx="9826171" cy="48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85257" y="812800"/>
            <a:ext cx="8650514" cy="523220"/>
          </a:xfrm>
          <a:prstGeom prst="rect">
            <a:avLst/>
          </a:prstGeom>
          <a:noFill/>
        </p:spPr>
        <p:txBody>
          <a:bodyPr wrap="square" rtlCol="0">
            <a:spAutoFit/>
          </a:bodyPr>
          <a:lstStyle/>
          <a:p>
            <a:pPr algn="ctr"/>
            <a:r>
              <a:rPr lang="en-US" altLang="en-US" sz="2800">
                <a:ea typeface="MS PGothic" charset="-128"/>
              </a:rPr>
              <a:t>Why Do Ethnicities Have Distinctive Distributions?</a:t>
            </a:r>
            <a:endParaRPr lang="en-US" sz="2800"/>
          </a:p>
        </p:txBody>
      </p:sp>
    </p:spTree>
    <p:extLst>
      <p:ext uri="{BB962C8B-B14F-4D97-AF65-F5344CB8AC3E}">
        <p14:creationId xmlns:p14="http://schemas.microsoft.com/office/powerpoint/2010/main" val="1173758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524000" y="1"/>
            <a:ext cx="9144000" cy="1077913"/>
          </a:xfrm>
        </p:spPr>
        <p:txBody>
          <a:bodyPr>
            <a:normAutofit fontScale="90000"/>
          </a:bodyPr>
          <a:lstStyle/>
          <a:p>
            <a:pPr algn="ctr"/>
            <a:r>
              <a:rPr lang="en-US" altLang="en-US" b="1" dirty="0">
                <a:ea typeface="MS PGothic" charset="-128"/>
              </a:rPr>
              <a:t>Why Do Ethnicities Engage in Ethnic Cleansing and Genocide?</a:t>
            </a:r>
          </a:p>
        </p:txBody>
      </p:sp>
      <p:sp>
        <p:nvSpPr>
          <p:cNvPr id="93187" name="Content Placeholder 2"/>
          <p:cNvSpPr>
            <a:spLocks noGrp="1"/>
          </p:cNvSpPr>
          <p:nvPr>
            <p:ph idx="4294967295"/>
          </p:nvPr>
        </p:nvSpPr>
        <p:spPr>
          <a:xfrm>
            <a:off x="653143" y="1143000"/>
            <a:ext cx="10914743" cy="5410200"/>
          </a:xfrm>
        </p:spPr>
        <p:txBody>
          <a:bodyPr/>
          <a:lstStyle/>
          <a:p>
            <a:r>
              <a:rPr lang="en-US" altLang="en-US" sz="3200" i="1" dirty="0">
                <a:ea typeface="MS PGothic" charset="-128"/>
              </a:rPr>
              <a:t>Ethnic cleansing</a:t>
            </a:r>
            <a:r>
              <a:rPr lang="en-US" altLang="en-US" sz="3200" dirty="0">
                <a:ea typeface="MS PGothic" charset="-128"/>
              </a:rPr>
              <a:t> is a process in which a more powerful ethnic group forcibly removes a less powerful one in order to create an ethnically homogeneous region</a:t>
            </a:r>
            <a:r>
              <a:rPr lang="en-US" altLang="en-US" sz="3200" dirty="0" smtClean="0">
                <a:ea typeface="MS PGothic" charset="-128"/>
              </a:rPr>
              <a:t>.</a:t>
            </a:r>
          </a:p>
          <a:p>
            <a:pPr marL="0" indent="0">
              <a:buNone/>
            </a:pPr>
            <a:endParaRPr lang="en-US" altLang="en-US" sz="3200" dirty="0">
              <a:ea typeface="MS PGothic" charset="-128"/>
            </a:endParaRPr>
          </a:p>
          <a:p>
            <a:pPr lvl="1"/>
            <a:r>
              <a:rPr lang="en-US" altLang="en-US" sz="2800" dirty="0">
                <a:ea typeface="MS PGothic" charset="-128"/>
              </a:rPr>
              <a:t>Motivation is not to simply defeat an enemy or to subjugate them, instead it is to remove each member of the less powerful ethnicity, including men, women, children, and the elderly. </a:t>
            </a:r>
            <a:endParaRPr lang="en-US" altLang="en-US" sz="2800" dirty="0" smtClean="0">
              <a:ea typeface="MS PGothic" charset="-128"/>
            </a:endParaRPr>
          </a:p>
          <a:p>
            <a:pPr marL="457200" lvl="1" indent="0">
              <a:buNone/>
            </a:pPr>
            <a:endParaRPr lang="en-US" altLang="en-US" sz="2800" dirty="0">
              <a:ea typeface="MS PGothic" charset="-128"/>
            </a:endParaRPr>
          </a:p>
          <a:p>
            <a:pPr lvl="2"/>
            <a:r>
              <a:rPr lang="en-US" altLang="en-US" sz="2400" dirty="0">
                <a:ea typeface="ヒラギノ角ゴ Pro W3" charset="-128"/>
              </a:rPr>
              <a:t>Ex: Forced migration associated with WWII that included the deportation of millions of Jews, gypsies, and other ethnic groups to concentration camps where most were exterminated</a:t>
            </a:r>
          </a:p>
          <a:p>
            <a:pPr lvl="2"/>
            <a:endParaRPr lang="en-US" altLang="en-US" dirty="0">
              <a:ea typeface="ヒラギノ角ゴ Pro W3" charset="-128"/>
            </a:endParaRPr>
          </a:p>
        </p:txBody>
      </p:sp>
    </p:spTree>
    <p:extLst>
      <p:ext uri="{BB962C8B-B14F-4D97-AF65-F5344CB8AC3E}">
        <p14:creationId xmlns:p14="http://schemas.microsoft.com/office/powerpoint/2010/main" val="69743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9086" y="1378857"/>
            <a:ext cx="8142514" cy="51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8287" y="478971"/>
            <a:ext cx="10697027" cy="523220"/>
          </a:xfrm>
          <a:prstGeom prst="rect">
            <a:avLst/>
          </a:prstGeom>
          <a:noFill/>
        </p:spPr>
        <p:txBody>
          <a:bodyPr wrap="square" rtlCol="0">
            <a:spAutoFit/>
          </a:bodyPr>
          <a:lstStyle/>
          <a:p>
            <a:pPr algn="ctr"/>
            <a:r>
              <a:rPr lang="en-US" altLang="en-US" sz="2800" b="1">
                <a:ea typeface="MS PGothic" charset="-128"/>
              </a:rPr>
              <a:t>Why Do Ethnicities Engage in Ethnic Cleansing and Genocide?</a:t>
            </a:r>
            <a:endParaRPr lang="en-US" sz="2800"/>
          </a:p>
        </p:txBody>
      </p:sp>
    </p:spTree>
    <p:extLst>
      <p:ext uri="{BB962C8B-B14F-4D97-AF65-F5344CB8AC3E}">
        <p14:creationId xmlns:p14="http://schemas.microsoft.com/office/powerpoint/2010/main" val="210611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524000" y="1"/>
            <a:ext cx="9144000" cy="1077913"/>
          </a:xfrm>
        </p:spPr>
        <p:txBody>
          <a:bodyPr>
            <a:normAutofit fontScale="90000"/>
          </a:bodyPr>
          <a:lstStyle/>
          <a:p>
            <a:pPr algn="ctr"/>
            <a:r>
              <a:rPr lang="en-US" altLang="en-US" b="1" dirty="0">
                <a:ea typeface="MS PGothic" charset="-128"/>
              </a:rPr>
              <a:t>Why Do Ethnicities Engage in Ethnic Cleansing and Genocide?</a:t>
            </a:r>
          </a:p>
        </p:txBody>
      </p:sp>
      <p:sp>
        <p:nvSpPr>
          <p:cNvPr id="97283" name="Content Placeholder 2"/>
          <p:cNvSpPr>
            <a:spLocks noGrp="1"/>
          </p:cNvSpPr>
          <p:nvPr>
            <p:ph idx="4294967295"/>
          </p:nvPr>
        </p:nvSpPr>
        <p:spPr>
          <a:xfrm>
            <a:off x="537030" y="1422400"/>
            <a:ext cx="11088914" cy="5130800"/>
          </a:xfrm>
        </p:spPr>
        <p:txBody>
          <a:bodyPr/>
          <a:lstStyle/>
          <a:p>
            <a:r>
              <a:rPr lang="en-US" altLang="en-US" sz="3600" dirty="0">
                <a:ea typeface="MS PGothic" charset="-128"/>
              </a:rPr>
              <a:t>Ethnic Cleansing in the </a:t>
            </a:r>
            <a:r>
              <a:rPr lang="en-US" altLang="en-US" sz="3600" dirty="0" smtClean="0">
                <a:ea typeface="MS PGothic" charset="-128"/>
              </a:rPr>
              <a:t>Balkans</a:t>
            </a:r>
          </a:p>
          <a:p>
            <a:pPr marL="0" indent="0">
              <a:buNone/>
            </a:pPr>
            <a:endParaRPr lang="en-US" altLang="en-US" sz="3200" dirty="0">
              <a:ea typeface="MS PGothic" charset="-128"/>
            </a:endParaRPr>
          </a:p>
          <a:p>
            <a:pPr lvl="1"/>
            <a:r>
              <a:rPr lang="en-US" altLang="en-US" sz="2800" dirty="0">
                <a:ea typeface="MS PGothic" charset="-128"/>
              </a:rPr>
              <a:t>In recent years, ethnic cleansing has occurred in portions of former Yugoslavia.</a:t>
            </a:r>
          </a:p>
          <a:p>
            <a:pPr lvl="2"/>
            <a:r>
              <a:rPr lang="en-US" altLang="en-US" sz="2800" dirty="0" smtClean="0">
                <a:ea typeface="ヒラギノ角ゴ Pro W3" charset="-128"/>
              </a:rPr>
              <a:t>Bosnia</a:t>
            </a:r>
          </a:p>
          <a:p>
            <a:pPr marL="914400" lvl="2" indent="0">
              <a:buNone/>
            </a:pPr>
            <a:endParaRPr lang="en-US" altLang="en-US" sz="2800" dirty="0">
              <a:ea typeface="ヒラギノ角ゴ Pro W3" charset="-128"/>
            </a:endParaRPr>
          </a:p>
          <a:p>
            <a:pPr lvl="3"/>
            <a:r>
              <a:rPr lang="en-US" altLang="en-US" sz="2000" dirty="0">
                <a:ea typeface="ヒラギノ角ゴ Pro W3" charset="-128"/>
              </a:rPr>
              <a:t>Serbs and Croats fought to not be part of a multiethnic state with a Muslim plurality.</a:t>
            </a:r>
          </a:p>
          <a:p>
            <a:pPr lvl="4"/>
            <a:r>
              <a:rPr lang="en-US" altLang="en-US" sz="2000" dirty="0">
                <a:ea typeface="ヒラギノ角ゴ Pro W3" charset="-128"/>
              </a:rPr>
              <a:t>Motivated to perform ethnic cleansing on Bosnian Muslims to reduce their numbers and to offer an ethnically homogenous group of people to be better candidates for union with Serbia and Croatia.</a:t>
            </a:r>
          </a:p>
          <a:p>
            <a:pPr lvl="3"/>
            <a:r>
              <a:rPr lang="en-US" altLang="en-US" sz="2000" dirty="0">
                <a:ea typeface="ヒラギノ角ゴ Pro W3" charset="-128"/>
              </a:rPr>
              <a:t>Ethnic cleansing of Bosnian Muslims created one continuous area of Bosnia Serb domination rather than several discontinuous ones.</a:t>
            </a:r>
          </a:p>
          <a:p>
            <a:pPr lvl="2"/>
            <a:endParaRPr lang="en-US" altLang="en-US" dirty="0">
              <a:ea typeface="ヒラギノ角ゴ Pro W3" charset="-128"/>
            </a:endParaRPr>
          </a:p>
          <a:p>
            <a:pPr lvl="2"/>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241767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524000" y="1"/>
            <a:ext cx="9144000" cy="1077913"/>
          </a:xfrm>
        </p:spPr>
        <p:txBody>
          <a:bodyPr>
            <a:normAutofit fontScale="90000"/>
          </a:bodyPr>
          <a:lstStyle/>
          <a:p>
            <a:pPr algn="ctr"/>
            <a:r>
              <a:rPr lang="en-US" altLang="en-US" b="1" dirty="0">
                <a:ea typeface="MS PGothic" charset="-128"/>
              </a:rPr>
              <a:t>Why Do Ethnicities Engage in Ethnic Cleansing and Genocide?</a:t>
            </a:r>
          </a:p>
        </p:txBody>
      </p:sp>
      <p:sp>
        <p:nvSpPr>
          <p:cNvPr id="99331" name="Content Placeholder 2"/>
          <p:cNvSpPr>
            <a:spLocks noGrp="1"/>
          </p:cNvSpPr>
          <p:nvPr>
            <p:ph idx="4294967295"/>
          </p:nvPr>
        </p:nvSpPr>
        <p:spPr>
          <a:xfrm>
            <a:off x="304801" y="1538514"/>
            <a:ext cx="11553370" cy="5014686"/>
          </a:xfrm>
        </p:spPr>
        <p:txBody>
          <a:bodyPr>
            <a:normAutofit lnSpcReduction="10000"/>
          </a:bodyPr>
          <a:lstStyle/>
          <a:p>
            <a:r>
              <a:rPr lang="en-US" altLang="en-US" sz="3200" dirty="0">
                <a:ea typeface="MS PGothic" charset="-128"/>
              </a:rPr>
              <a:t>Ethnic Cleansing in the </a:t>
            </a:r>
            <a:r>
              <a:rPr lang="en-US" altLang="en-US" sz="3200" dirty="0" smtClean="0">
                <a:ea typeface="MS PGothic" charset="-128"/>
              </a:rPr>
              <a:t>Balkans</a:t>
            </a:r>
          </a:p>
          <a:p>
            <a:pPr marL="0" indent="0">
              <a:buNone/>
            </a:pPr>
            <a:endParaRPr lang="en-US" altLang="en-US" sz="3200" dirty="0">
              <a:ea typeface="MS PGothic" charset="-128"/>
            </a:endParaRPr>
          </a:p>
          <a:p>
            <a:pPr lvl="1"/>
            <a:r>
              <a:rPr lang="en-US" altLang="en-US" sz="2800" i="1" dirty="0">
                <a:ea typeface="MS PGothic" charset="-128"/>
              </a:rPr>
              <a:t>Balkanized </a:t>
            </a:r>
            <a:r>
              <a:rPr lang="en-US" altLang="en-US" sz="2800" dirty="0">
                <a:ea typeface="MS PGothic" charset="-128"/>
              </a:rPr>
              <a:t>was a term widely used to describe a small geographic area that could not successfully be organized into one or more stable states, because it was inhabited by multiple, longstanding ethnicities with animosity towards each other</a:t>
            </a:r>
            <a:r>
              <a:rPr lang="en-US" altLang="en-US" sz="2800" dirty="0" smtClean="0">
                <a:ea typeface="MS PGothic" charset="-128"/>
              </a:rPr>
              <a:t>.</a:t>
            </a:r>
          </a:p>
          <a:p>
            <a:pPr marL="457200" lvl="1" indent="0">
              <a:buNone/>
            </a:pPr>
            <a:endParaRPr lang="en-US" altLang="en-US" sz="2800" dirty="0">
              <a:ea typeface="MS PGothic" charset="-128"/>
            </a:endParaRPr>
          </a:p>
          <a:p>
            <a:pPr lvl="1"/>
            <a:r>
              <a:rPr lang="en-US" altLang="en-US" sz="2800" i="1" dirty="0">
                <a:ea typeface="MS PGothic" charset="-128"/>
              </a:rPr>
              <a:t>Balkanization</a:t>
            </a:r>
            <a:r>
              <a:rPr lang="en-US" altLang="en-US" sz="2800" dirty="0">
                <a:ea typeface="MS PGothic" charset="-128"/>
              </a:rPr>
              <a:t> is the process by which a state breaks down through conflicts among its ethnicities</a:t>
            </a:r>
            <a:r>
              <a:rPr lang="en-US" altLang="en-US" sz="2800" dirty="0" smtClean="0">
                <a:ea typeface="MS PGothic" charset="-128"/>
              </a:rPr>
              <a:t>.</a:t>
            </a:r>
          </a:p>
          <a:p>
            <a:pPr marL="457200" lvl="1" indent="0">
              <a:buNone/>
            </a:pPr>
            <a:endParaRPr lang="en-US" altLang="en-US" sz="2800" dirty="0">
              <a:ea typeface="MS PGothic" charset="-128"/>
            </a:endParaRPr>
          </a:p>
          <a:p>
            <a:pPr lvl="1"/>
            <a:r>
              <a:rPr lang="en-US" altLang="en-US" sz="2800" dirty="0">
                <a:ea typeface="MS PGothic" charset="-128"/>
              </a:rPr>
              <a:t>If peace comes to the Balkans, it will be because ethnic cleansing “worked” tragically.</a:t>
            </a:r>
          </a:p>
          <a:p>
            <a:pPr lvl="2"/>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993585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524000" y="1"/>
            <a:ext cx="9144000" cy="1077913"/>
          </a:xfrm>
        </p:spPr>
        <p:txBody>
          <a:bodyPr>
            <a:normAutofit fontScale="90000"/>
          </a:bodyPr>
          <a:lstStyle/>
          <a:p>
            <a:pPr algn="ctr"/>
            <a:r>
              <a:rPr lang="en-US" altLang="en-US" b="1" dirty="0">
                <a:ea typeface="MS PGothic" charset="-128"/>
              </a:rPr>
              <a:t>Why Do Ethnicities Engage in Ethnic Cleansing and Genocide?</a:t>
            </a:r>
          </a:p>
        </p:txBody>
      </p:sp>
      <p:sp>
        <p:nvSpPr>
          <p:cNvPr id="101379" name="Content Placeholder 2"/>
          <p:cNvSpPr>
            <a:spLocks noGrp="1"/>
          </p:cNvSpPr>
          <p:nvPr>
            <p:ph idx="4294967295"/>
          </p:nvPr>
        </p:nvSpPr>
        <p:spPr>
          <a:xfrm>
            <a:off x="319315" y="1393371"/>
            <a:ext cx="11553371" cy="4731658"/>
          </a:xfrm>
        </p:spPr>
        <p:txBody>
          <a:bodyPr>
            <a:normAutofit fontScale="92500" lnSpcReduction="20000"/>
          </a:bodyPr>
          <a:lstStyle/>
          <a:p>
            <a:r>
              <a:rPr lang="en-US" altLang="en-US" sz="3200" dirty="0">
                <a:ea typeface="MS PGothic" charset="-128"/>
              </a:rPr>
              <a:t>Ethnic Cleansing and Genocide in Sub-Saharan Africa </a:t>
            </a:r>
            <a:endParaRPr lang="en-US" altLang="en-US" sz="3200" dirty="0" smtClean="0">
              <a:ea typeface="MS PGothic" charset="-128"/>
            </a:endParaRPr>
          </a:p>
          <a:p>
            <a:pPr marL="0" indent="0">
              <a:buNone/>
            </a:pPr>
            <a:endParaRPr lang="en-US" altLang="en-US" sz="3200" dirty="0">
              <a:ea typeface="MS PGothic" charset="-128"/>
            </a:endParaRPr>
          </a:p>
          <a:p>
            <a:pPr lvl="1"/>
            <a:r>
              <a:rPr lang="en-US" altLang="en-US" sz="2800" i="1" dirty="0">
                <a:ea typeface="MS PGothic" charset="-128"/>
              </a:rPr>
              <a:t>Genocide</a:t>
            </a:r>
            <a:r>
              <a:rPr lang="en-US" altLang="en-US" sz="2800" dirty="0">
                <a:ea typeface="MS PGothic" charset="-128"/>
              </a:rPr>
              <a:t> is the mass killing of a group of people in an attempt to eliminate the entire group from existence</a:t>
            </a:r>
            <a:r>
              <a:rPr lang="en-US" altLang="en-US" sz="2800" dirty="0" smtClean="0">
                <a:ea typeface="MS PGothic" charset="-128"/>
              </a:rPr>
              <a:t>.</a:t>
            </a:r>
          </a:p>
          <a:p>
            <a:pPr marL="457200" lvl="1" indent="0">
              <a:buNone/>
            </a:pPr>
            <a:r>
              <a:rPr lang="en-US" altLang="en-US" sz="2800" dirty="0" smtClean="0">
                <a:ea typeface="MS PGothic" charset="-128"/>
              </a:rPr>
              <a:t> </a:t>
            </a:r>
            <a:endParaRPr lang="en-US" altLang="en-US" sz="2800" dirty="0">
              <a:ea typeface="MS PGothic" charset="-128"/>
            </a:endParaRPr>
          </a:p>
          <a:p>
            <a:pPr lvl="2"/>
            <a:r>
              <a:rPr lang="en-US" altLang="en-US" sz="2400" dirty="0">
                <a:ea typeface="ヒラギノ角ゴ Pro W3" charset="-128"/>
              </a:rPr>
              <a:t>Ex. </a:t>
            </a:r>
            <a:r>
              <a:rPr lang="en-US" altLang="en-US" sz="2400" dirty="0" smtClean="0">
                <a:ea typeface="ヒラギノ角ゴ Pro W3" charset="-128"/>
              </a:rPr>
              <a:t>Darfur</a:t>
            </a:r>
          </a:p>
          <a:p>
            <a:pPr marL="914400" lvl="2" indent="0">
              <a:buNone/>
            </a:pPr>
            <a:endParaRPr lang="en-US" altLang="en-US" sz="2400" dirty="0">
              <a:ea typeface="ヒラギノ角ゴ Pro W3" charset="-128"/>
            </a:endParaRPr>
          </a:p>
          <a:p>
            <a:pPr lvl="3"/>
            <a:r>
              <a:rPr lang="en-US" altLang="en-US" sz="2000" dirty="0">
                <a:ea typeface="ヒラギノ角ゴ Pro W3" charset="-128"/>
              </a:rPr>
              <a:t>Darfur’s black Africans launched a rebellion in 2003 because of discrimination experienced</a:t>
            </a:r>
            <a:r>
              <a:rPr lang="en-US" altLang="en-US" sz="2000" dirty="0" smtClean="0">
                <a:ea typeface="ヒラギノ角ゴ Pro W3" charset="-128"/>
              </a:rPr>
              <a:t>.</a:t>
            </a:r>
          </a:p>
          <a:p>
            <a:pPr lvl="3"/>
            <a:endParaRPr lang="en-US" altLang="en-US" sz="2000" dirty="0">
              <a:ea typeface="ヒラギノ角ゴ Pro W3" charset="-128"/>
            </a:endParaRPr>
          </a:p>
          <a:p>
            <a:pPr lvl="3"/>
            <a:r>
              <a:rPr lang="en-US" altLang="en-US" sz="2000" dirty="0">
                <a:ea typeface="ヒラギノ角ゴ Pro W3" charset="-128"/>
              </a:rPr>
              <a:t>Sudanese government, with help of marauding Arab nomads, crushed the rebellion.</a:t>
            </a:r>
          </a:p>
          <a:p>
            <a:pPr lvl="4"/>
            <a:r>
              <a:rPr lang="en-US" altLang="en-US" sz="2000" dirty="0">
                <a:ea typeface="ヒラギノ角ゴ Pro W3" charset="-128"/>
              </a:rPr>
              <a:t>480,000 have been killed.</a:t>
            </a:r>
          </a:p>
          <a:p>
            <a:pPr lvl="4"/>
            <a:r>
              <a:rPr lang="en-US" altLang="en-US" sz="2000" dirty="0">
                <a:ea typeface="ヒラギノ角ゴ Pro W3" charset="-128"/>
              </a:rPr>
              <a:t>2.8 million live in refugee camps in harsh conditions</a:t>
            </a:r>
            <a:r>
              <a:rPr lang="en-US" altLang="en-US" sz="2000" dirty="0" smtClean="0">
                <a:ea typeface="ヒラギノ角ゴ Pro W3" charset="-128"/>
              </a:rPr>
              <a:t>.</a:t>
            </a:r>
          </a:p>
          <a:p>
            <a:pPr marL="1828800" lvl="4" indent="0">
              <a:buNone/>
            </a:pPr>
            <a:endParaRPr lang="en-US" altLang="en-US" sz="2000" dirty="0">
              <a:ea typeface="ヒラギノ角ゴ Pro W3" charset="-128"/>
            </a:endParaRPr>
          </a:p>
          <a:p>
            <a:pPr lvl="3"/>
            <a:r>
              <a:rPr lang="en-US" altLang="en-US" sz="2000" dirty="0">
                <a:ea typeface="ヒラギノ角ゴ Pro W3" charset="-128"/>
              </a:rPr>
              <a:t>Many countries have termed the actions of the Sudanese government as genocide.</a:t>
            </a:r>
          </a:p>
          <a:p>
            <a:pPr lvl="4"/>
            <a:endParaRPr lang="en-US" altLang="en-US" dirty="0">
              <a:ea typeface="ヒラギノ角ゴ Pro W3" charset="-128"/>
            </a:endParaRPr>
          </a:p>
          <a:p>
            <a:pPr lvl="2"/>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123829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Engage in Ethnic Cleansing and Genocide?</a:t>
            </a:r>
          </a:p>
        </p:txBody>
      </p:sp>
      <p:sp>
        <p:nvSpPr>
          <p:cNvPr id="105475" name="Content Placeholder 2"/>
          <p:cNvSpPr>
            <a:spLocks noGrp="1"/>
          </p:cNvSpPr>
          <p:nvPr>
            <p:ph idx="4294967295"/>
          </p:nvPr>
        </p:nvSpPr>
        <p:spPr>
          <a:xfrm>
            <a:off x="377372" y="1683657"/>
            <a:ext cx="11451772" cy="4869542"/>
          </a:xfrm>
        </p:spPr>
        <p:txBody>
          <a:bodyPr/>
          <a:lstStyle/>
          <a:p>
            <a:r>
              <a:rPr lang="en-US" altLang="en-US" sz="3200" dirty="0">
                <a:ea typeface="MS PGothic" charset="-128"/>
              </a:rPr>
              <a:t>Ethnic Cleansing and Genocide in Central </a:t>
            </a:r>
            <a:r>
              <a:rPr lang="en-US" altLang="en-US" sz="3200" dirty="0" smtClean="0">
                <a:ea typeface="MS PGothic" charset="-128"/>
              </a:rPr>
              <a:t>Africa</a:t>
            </a:r>
          </a:p>
          <a:p>
            <a:pPr marL="0" indent="0">
              <a:buNone/>
            </a:pPr>
            <a:endParaRPr lang="en-US" altLang="en-US" dirty="0">
              <a:ea typeface="MS PGothic" charset="-128"/>
            </a:endParaRPr>
          </a:p>
          <a:p>
            <a:pPr lvl="1"/>
            <a:r>
              <a:rPr lang="en-US" altLang="en-US" sz="2800" dirty="0">
                <a:ea typeface="MS PGothic" charset="-128"/>
              </a:rPr>
              <a:t>Rwanda</a:t>
            </a:r>
          </a:p>
          <a:p>
            <a:pPr lvl="2"/>
            <a:r>
              <a:rPr lang="en-US" altLang="en-US" sz="2400" dirty="0">
                <a:ea typeface="ヒラギノ角ゴ Pro W3" charset="-128"/>
              </a:rPr>
              <a:t>Genocide involving Hutus murdering hundreds of thousands of Tutsis began in 1994</a:t>
            </a:r>
            <a:r>
              <a:rPr lang="en-US" altLang="en-US" sz="2400" dirty="0" smtClean="0">
                <a:ea typeface="ヒラギノ角ゴ Pro W3" charset="-128"/>
              </a:rPr>
              <a:t>.</a:t>
            </a:r>
          </a:p>
          <a:p>
            <a:pPr marL="914400" lvl="2" indent="0">
              <a:buNone/>
            </a:pPr>
            <a:endParaRPr lang="en-US" altLang="en-US" dirty="0">
              <a:ea typeface="ヒラギノ角ゴ Pro W3" charset="-128"/>
            </a:endParaRPr>
          </a:p>
          <a:p>
            <a:pPr lvl="1"/>
            <a:r>
              <a:rPr lang="en-US" altLang="en-US" sz="2800" dirty="0">
                <a:ea typeface="MS PGothic" charset="-128"/>
              </a:rPr>
              <a:t>Congo</a:t>
            </a:r>
          </a:p>
          <a:p>
            <a:pPr lvl="2"/>
            <a:r>
              <a:rPr lang="en-US" altLang="en-US" sz="2400" dirty="0">
                <a:ea typeface="ヒラギノ角ゴ Pro W3" charset="-128"/>
              </a:rPr>
              <a:t>Conflict between Hutus and Tutsis spilled into neighboring countries.</a:t>
            </a:r>
          </a:p>
          <a:p>
            <a:pPr lvl="3"/>
            <a:r>
              <a:rPr lang="en-US" altLang="en-US" sz="2400" dirty="0">
                <a:ea typeface="ヒラギノ角ゴ Pro W3" charset="-128"/>
              </a:rPr>
              <a:t>Laurent Kabila, president succeeding Mobutu, permitted Tutsis to kill some of the Hutu residents.</a:t>
            </a:r>
          </a:p>
          <a:p>
            <a:pPr lvl="2"/>
            <a:endParaRPr lang="en-US" altLang="en-US" dirty="0">
              <a:ea typeface="ヒラギノ角ゴ Pro W3" charset="-128"/>
            </a:endParaRPr>
          </a:p>
        </p:txBody>
      </p:sp>
    </p:spTree>
    <p:extLst>
      <p:ext uri="{BB962C8B-B14F-4D97-AF65-F5344CB8AC3E}">
        <p14:creationId xmlns:p14="http://schemas.microsoft.com/office/powerpoint/2010/main" val="168441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7686" y="489857"/>
            <a:ext cx="9846128" cy="1077686"/>
          </a:xfrm>
        </p:spPr>
        <p:txBody>
          <a:bodyPr>
            <a:noAutofit/>
          </a:bodyPr>
          <a:lstStyle/>
          <a:p>
            <a:pPr algn="ctr"/>
            <a:r>
              <a:rPr lang="en-US" altLang="en-US" sz="4000" b="1" dirty="0">
                <a:ea typeface="MS PGothic" charset="-128"/>
              </a:rPr>
              <a:t>Distribution of Ethnicities in the United States</a:t>
            </a:r>
          </a:p>
        </p:txBody>
      </p:sp>
      <p:sp>
        <p:nvSpPr>
          <p:cNvPr id="27651" name="Content Placeholder 2"/>
          <p:cNvSpPr>
            <a:spLocks noGrp="1"/>
          </p:cNvSpPr>
          <p:nvPr>
            <p:ph idx="1"/>
          </p:nvPr>
        </p:nvSpPr>
        <p:spPr>
          <a:xfrm>
            <a:off x="1077686" y="2204356"/>
            <a:ext cx="10042071" cy="3893231"/>
          </a:xfrm>
        </p:spPr>
        <p:txBody>
          <a:bodyPr/>
          <a:lstStyle/>
          <a:p>
            <a:r>
              <a:rPr lang="en-US" altLang="en-US" sz="4000" dirty="0">
                <a:ea typeface="MS PGothic" charset="-128"/>
              </a:rPr>
              <a:t>Ethnic groups may live in particular regions and particular communities within cities and states.</a:t>
            </a:r>
          </a:p>
          <a:p>
            <a:pPr lvl="1"/>
            <a:r>
              <a:rPr lang="en-US" altLang="en-US" sz="2800" dirty="0">
                <a:ea typeface="MS PGothic" charset="-128"/>
              </a:rPr>
              <a:t>Regional Scale</a:t>
            </a:r>
          </a:p>
          <a:p>
            <a:pPr lvl="2"/>
            <a:r>
              <a:rPr lang="en-US" altLang="en-US" sz="2400" dirty="0">
                <a:ea typeface="ヒラギノ角ゴ Pro W3" charset="-128"/>
              </a:rPr>
              <a:t>Hispanics: Clustered in the Southwest</a:t>
            </a:r>
          </a:p>
          <a:p>
            <a:pPr lvl="2"/>
            <a:r>
              <a:rPr lang="en-US" altLang="en-US" sz="2400" dirty="0">
                <a:ea typeface="ヒラギノ角ゴ Pro W3" charset="-128"/>
              </a:rPr>
              <a:t>African Americans: Clustered in the Southeast</a:t>
            </a:r>
          </a:p>
          <a:p>
            <a:pPr lvl="2"/>
            <a:r>
              <a:rPr lang="en-US" altLang="en-US" sz="2400" dirty="0">
                <a:ea typeface="ヒラギノ角ゴ Pro W3" charset="-128"/>
              </a:rPr>
              <a:t>Asian Americans: Clustered in the West</a:t>
            </a:r>
          </a:p>
        </p:txBody>
      </p:sp>
    </p:spTree>
    <p:extLst>
      <p:ext uri="{BB962C8B-B14F-4D97-AF65-F5344CB8AC3E}">
        <p14:creationId xmlns:p14="http://schemas.microsoft.com/office/powerpoint/2010/main" val="1966691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524000" y="1"/>
            <a:ext cx="9144000" cy="1077913"/>
          </a:xfrm>
        </p:spPr>
        <p:txBody>
          <a:bodyPr>
            <a:normAutofit fontScale="90000"/>
          </a:bodyPr>
          <a:lstStyle/>
          <a:p>
            <a:pPr algn="ctr"/>
            <a:r>
              <a:rPr lang="en-US" altLang="en-US" dirty="0">
                <a:ea typeface="MS PGothic" charset="-128"/>
              </a:rPr>
              <a:t>Why Do Ethnicities Engage in Ethnic Cleansing and Genocide?</a:t>
            </a:r>
          </a:p>
        </p:txBody>
      </p:sp>
      <p:sp>
        <p:nvSpPr>
          <p:cNvPr id="107523" name="Content Placeholder 2"/>
          <p:cNvSpPr>
            <a:spLocks noGrp="1"/>
          </p:cNvSpPr>
          <p:nvPr>
            <p:ph idx="4294967295"/>
          </p:nvPr>
        </p:nvSpPr>
        <p:spPr>
          <a:xfrm>
            <a:off x="275772" y="1741714"/>
            <a:ext cx="11567886" cy="5421085"/>
          </a:xfrm>
        </p:spPr>
        <p:txBody>
          <a:bodyPr/>
          <a:lstStyle/>
          <a:p>
            <a:r>
              <a:rPr lang="en-US" altLang="en-US" sz="3200" dirty="0">
                <a:ea typeface="MS PGothic" charset="-128"/>
              </a:rPr>
              <a:t>Ethnic Cleansing and Genocide in Central </a:t>
            </a:r>
            <a:r>
              <a:rPr lang="en-US" altLang="en-US" sz="3200" dirty="0" smtClean="0">
                <a:ea typeface="MS PGothic" charset="-128"/>
              </a:rPr>
              <a:t>Africa</a:t>
            </a:r>
          </a:p>
          <a:p>
            <a:pPr marL="0" indent="0">
              <a:buNone/>
            </a:pPr>
            <a:endParaRPr lang="en-US" altLang="en-US" sz="3200" dirty="0">
              <a:ea typeface="MS PGothic" charset="-128"/>
            </a:endParaRPr>
          </a:p>
          <a:p>
            <a:pPr lvl="1"/>
            <a:r>
              <a:rPr lang="en-US" altLang="en-US" sz="2800" dirty="0">
                <a:ea typeface="MS PGothic" charset="-128"/>
              </a:rPr>
              <a:t>Ethnic conflict is widespread in Africa largely because the present-day boundaries of countries do not match the boundaries of ethnic groups</a:t>
            </a:r>
            <a:r>
              <a:rPr lang="en-US" altLang="en-US" sz="2800" dirty="0" smtClean="0">
                <a:ea typeface="MS PGothic" charset="-128"/>
              </a:rPr>
              <a:t>.</a:t>
            </a:r>
          </a:p>
          <a:p>
            <a:pPr marL="457200" lvl="1" indent="0">
              <a:buNone/>
            </a:pPr>
            <a:endParaRPr lang="en-US" altLang="en-US" sz="2800" dirty="0">
              <a:ea typeface="MS PGothic" charset="-128"/>
            </a:endParaRPr>
          </a:p>
          <a:p>
            <a:pPr lvl="2"/>
            <a:r>
              <a:rPr lang="en-US" altLang="en-US" sz="2400" dirty="0">
                <a:ea typeface="ヒラギノ角ゴ Pro W3" charset="-128"/>
              </a:rPr>
              <a:t>During nineteenth and twentieth centuries, European countries carved up the continent in to a collection of colonies, with little regard for the distribution of ethnicities.</a:t>
            </a:r>
          </a:p>
          <a:p>
            <a:pPr lvl="2"/>
            <a:r>
              <a:rPr lang="en-US" altLang="en-US" sz="2400" dirty="0">
                <a:ea typeface="ヒラギノ角ゴ Pro W3" charset="-128"/>
              </a:rPr>
              <a:t>When colonies became states, some tribes were divided among more than one modern state, and others were grouped with dissimilar tribes</a:t>
            </a:r>
            <a:r>
              <a:rPr lang="en-US" altLang="en-US" sz="2400" dirty="0" smtClean="0">
                <a:ea typeface="ヒラギノ角ゴ Pro W3" charset="-128"/>
              </a:rPr>
              <a:t>.</a:t>
            </a:r>
          </a:p>
          <a:p>
            <a:pPr marL="914400" lvl="2" indent="0">
              <a:buNone/>
            </a:pPr>
            <a:endParaRPr lang="en-US" altLang="en-US" sz="2400" dirty="0">
              <a:ea typeface="ヒラギノ角ゴ Pro W3" charset="-128"/>
            </a:endParaRPr>
          </a:p>
          <a:p>
            <a:pPr lvl="3"/>
            <a:r>
              <a:rPr lang="en-US" altLang="en-US" sz="2400" dirty="0">
                <a:ea typeface="ヒラギノ角ゴ Pro W3" charset="-128"/>
              </a:rPr>
              <a:t>A recipe for conflict</a:t>
            </a:r>
          </a:p>
          <a:p>
            <a:pPr lvl="1">
              <a:buFontTx/>
              <a:buNone/>
            </a:pPr>
            <a:endParaRPr lang="en-US" altLang="en-US" dirty="0">
              <a:ea typeface="MS PGothic" charset="-128"/>
            </a:endParaRPr>
          </a:p>
          <a:p>
            <a:pPr lvl="4"/>
            <a:endParaRPr lang="en-US" altLang="en-US" dirty="0">
              <a:ea typeface="ヒラギノ角ゴ Pro W3" charset="-128"/>
            </a:endParaRPr>
          </a:p>
          <a:p>
            <a:pPr lvl="2"/>
            <a:endParaRPr lang="en-US" altLang="en-US" dirty="0">
              <a:ea typeface="ヒラギノ角ゴ Pro W3" charset="-128"/>
            </a:endParaRPr>
          </a:p>
          <a:p>
            <a:pPr lvl="1"/>
            <a:endParaRPr lang="en-US" altLang="en-US" dirty="0">
              <a:ea typeface="MS PGothic" charset="-128"/>
            </a:endParaRPr>
          </a:p>
          <a:p>
            <a:pPr lvl="2"/>
            <a:endParaRPr lang="en-US" altLang="en-US" dirty="0">
              <a:ea typeface="ヒラギノ角ゴ Pro W3" charset="-128"/>
            </a:endParaRPr>
          </a:p>
          <a:p>
            <a:pPr lvl="2"/>
            <a:endParaRPr lang="en-US" altLang="en-US" dirty="0">
              <a:ea typeface="ヒラギノ角ゴ Pro W3" charset="-128"/>
            </a:endParaRPr>
          </a:p>
          <a:p>
            <a:pPr lvl="2"/>
            <a:endParaRPr lang="en-US" altLang="en-US" dirty="0">
              <a:ea typeface="ヒラギノ角ゴ Pro W3" charset="-128"/>
            </a:endParaRPr>
          </a:p>
        </p:txBody>
      </p:sp>
    </p:spTree>
    <p:extLst>
      <p:ext uri="{BB962C8B-B14F-4D97-AF65-F5344CB8AC3E}">
        <p14:creationId xmlns:p14="http://schemas.microsoft.com/office/powerpoint/2010/main" val="2051885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6114" y="1567544"/>
            <a:ext cx="6647543" cy="515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257" y="841829"/>
            <a:ext cx="10624457" cy="523220"/>
          </a:xfrm>
          <a:prstGeom prst="rect">
            <a:avLst/>
          </a:prstGeom>
          <a:noFill/>
        </p:spPr>
        <p:txBody>
          <a:bodyPr wrap="square" rtlCol="0">
            <a:spAutoFit/>
          </a:bodyPr>
          <a:lstStyle/>
          <a:p>
            <a:pPr algn="ctr"/>
            <a:r>
              <a:rPr lang="en-US" altLang="en-US" sz="2800" b="1">
                <a:ea typeface="MS PGothic" charset="-128"/>
              </a:rPr>
              <a:t>Why Do Ethnicities Engage in Ethnic Cleansing and Genocide?</a:t>
            </a:r>
            <a:endParaRPr lang="en-US" sz="2800" b="1"/>
          </a:p>
        </p:txBody>
      </p:sp>
    </p:spTree>
    <p:extLst>
      <p:ext uri="{BB962C8B-B14F-4D97-AF65-F5344CB8AC3E}">
        <p14:creationId xmlns:p14="http://schemas.microsoft.com/office/powerpoint/2010/main" val="35980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3467" y="1879600"/>
            <a:ext cx="8534399" cy="403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5733" y="841224"/>
            <a:ext cx="11243735" cy="646331"/>
          </a:xfrm>
          <a:prstGeom prst="rect">
            <a:avLst/>
          </a:prstGeom>
          <a:noFill/>
        </p:spPr>
        <p:txBody>
          <a:bodyPr wrap="square" rtlCol="0">
            <a:spAutoFit/>
          </a:bodyPr>
          <a:lstStyle/>
          <a:p>
            <a:pPr algn="ctr"/>
            <a:r>
              <a:rPr lang="en-US" altLang="en-US" sz="3600" b="1" dirty="0">
                <a:ea typeface="MS PGothic" charset="-128"/>
              </a:rPr>
              <a:t>Distribution of Ethnicities in the United States</a:t>
            </a:r>
            <a:endParaRPr lang="en-US" sz="3600" dirty="0"/>
          </a:p>
        </p:txBody>
      </p:sp>
    </p:spTree>
    <p:extLst>
      <p:ext uri="{BB962C8B-B14F-4D97-AF65-F5344CB8AC3E}">
        <p14:creationId xmlns:p14="http://schemas.microsoft.com/office/powerpoint/2010/main" val="99328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1733" y="2065867"/>
            <a:ext cx="917786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5600" y="728133"/>
            <a:ext cx="11514667" cy="984885"/>
          </a:xfrm>
          <a:prstGeom prst="rect">
            <a:avLst/>
          </a:prstGeom>
          <a:noFill/>
        </p:spPr>
        <p:txBody>
          <a:bodyPr wrap="square" rtlCol="0">
            <a:spAutoFit/>
          </a:bodyPr>
          <a:lstStyle/>
          <a:p>
            <a:pPr algn="ctr"/>
            <a:r>
              <a:rPr lang="en-US" altLang="en-US" sz="4000" b="1" dirty="0">
                <a:ea typeface="MS PGothic" charset="-128"/>
              </a:rPr>
              <a:t>Distribution of Ethnicities in the United States</a:t>
            </a:r>
            <a:endParaRPr lang="en-US" sz="4000" dirty="0"/>
          </a:p>
          <a:p>
            <a:endParaRPr lang="en-US" dirty="0"/>
          </a:p>
        </p:txBody>
      </p:sp>
    </p:spTree>
    <p:extLst>
      <p:ext uri="{BB962C8B-B14F-4D97-AF65-F5344CB8AC3E}">
        <p14:creationId xmlns:p14="http://schemas.microsoft.com/office/powerpoint/2010/main" val="146576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2533" y="1862667"/>
            <a:ext cx="9042399" cy="443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4133" y="846666"/>
            <a:ext cx="11294534" cy="707886"/>
          </a:xfrm>
          <a:prstGeom prst="rect">
            <a:avLst/>
          </a:prstGeom>
          <a:noFill/>
        </p:spPr>
        <p:txBody>
          <a:bodyPr wrap="square" rtlCol="0">
            <a:spAutoFit/>
          </a:bodyPr>
          <a:lstStyle/>
          <a:p>
            <a:pPr algn="ctr"/>
            <a:r>
              <a:rPr lang="en-US" altLang="en-US" sz="4000" b="1" dirty="0">
                <a:ea typeface="MS PGothic" charset="-128"/>
              </a:rPr>
              <a:t>Distribution of Ethnicities in the United States</a:t>
            </a:r>
            <a:endParaRPr lang="en-US" sz="4000" dirty="0"/>
          </a:p>
        </p:txBody>
      </p:sp>
    </p:spTree>
    <p:extLst>
      <p:ext uri="{BB962C8B-B14F-4D97-AF65-F5344CB8AC3E}">
        <p14:creationId xmlns:p14="http://schemas.microsoft.com/office/powerpoint/2010/main" val="22671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97467" y="1"/>
            <a:ext cx="10176933" cy="1077913"/>
          </a:xfrm>
        </p:spPr>
        <p:txBody>
          <a:bodyPr>
            <a:normAutofit fontScale="90000"/>
          </a:bodyPr>
          <a:lstStyle/>
          <a:p>
            <a:pPr algn="ctr"/>
            <a:r>
              <a:rPr lang="en-US" altLang="en-US" b="1" dirty="0">
                <a:ea typeface="MS PGothic" charset="-128"/>
              </a:rPr>
              <a:t>Distribution of Ethnicities in the United States</a:t>
            </a:r>
          </a:p>
        </p:txBody>
      </p:sp>
      <p:sp>
        <p:nvSpPr>
          <p:cNvPr id="35843" name="Content Placeholder 2"/>
          <p:cNvSpPr>
            <a:spLocks noGrp="1"/>
          </p:cNvSpPr>
          <p:nvPr>
            <p:ph idx="4294967295"/>
          </p:nvPr>
        </p:nvSpPr>
        <p:spPr>
          <a:xfrm>
            <a:off x="406401" y="1574800"/>
            <a:ext cx="11531600" cy="4978400"/>
          </a:xfrm>
        </p:spPr>
        <p:txBody>
          <a:bodyPr/>
          <a:lstStyle/>
          <a:p>
            <a:r>
              <a:rPr lang="en-US" altLang="en-US" sz="3200" dirty="0">
                <a:ea typeface="MS PGothic" charset="-128"/>
              </a:rPr>
              <a:t>Ethnic groups may live in particular regions and particular communities within cities and states.</a:t>
            </a:r>
          </a:p>
          <a:p>
            <a:pPr lvl="1"/>
            <a:r>
              <a:rPr lang="en-US" altLang="en-US" sz="2800" dirty="0">
                <a:ea typeface="MS PGothic" charset="-128"/>
              </a:rPr>
              <a:t>Urban Scale</a:t>
            </a:r>
          </a:p>
          <a:p>
            <a:pPr lvl="2"/>
            <a:r>
              <a:rPr lang="en-US" altLang="en-US" sz="2400" dirty="0">
                <a:ea typeface="ヒラギノ角ゴ Pro W3" charset="-128"/>
              </a:rPr>
              <a:t>African Americans and Hispanics are highly clustered in urban areas.</a:t>
            </a:r>
          </a:p>
          <a:p>
            <a:pPr lvl="3"/>
            <a:r>
              <a:rPr lang="en-US" altLang="en-US" sz="2400" dirty="0">
                <a:ea typeface="ヒラギノ角ゴ Pro W3" charset="-128"/>
              </a:rPr>
              <a:t>Ex: Chicago</a:t>
            </a:r>
          </a:p>
          <a:p>
            <a:pPr lvl="4"/>
            <a:r>
              <a:rPr lang="en-US" altLang="en-US" sz="2400" dirty="0">
                <a:ea typeface="ヒラギノ角ゴ Pro W3" charset="-128"/>
              </a:rPr>
              <a:t>Neighborhoods on the south and west side of Chicago have extensive African American clusters.</a:t>
            </a:r>
          </a:p>
          <a:p>
            <a:pPr lvl="3"/>
            <a:r>
              <a:rPr lang="en-US" altLang="en-US" sz="2400" dirty="0">
                <a:ea typeface="ヒラギノ角ゴ Pro W3" charset="-128"/>
              </a:rPr>
              <a:t>Ex: Los Angeles </a:t>
            </a:r>
          </a:p>
          <a:p>
            <a:pPr lvl="4"/>
            <a:r>
              <a:rPr lang="en-US" altLang="en-US" sz="2400" dirty="0">
                <a:ea typeface="ヒラギノ角ゴ Pro W3" charset="-128"/>
              </a:rPr>
              <a:t>African Americans in south-central L.A.</a:t>
            </a:r>
          </a:p>
          <a:p>
            <a:pPr lvl="4"/>
            <a:r>
              <a:rPr lang="en-US" altLang="en-US" sz="2400" dirty="0">
                <a:ea typeface="ヒラギノ角ゴ Pro W3" charset="-128"/>
              </a:rPr>
              <a:t>Hispanics in east L.A.</a:t>
            </a:r>
          </a:p>
          <a:p>
            <a:pPr lvl="4"/>
            <a:r>
              <a:rPr lang="en-US" altLang="en-US" sz="2400" dirty="0">
                <a:ea typeface="ヒラギノ角ゴ Pro W3" charset="-128"/>
              </a:rPr>
              <a:t>Asian Americans in south and west L.A.</a:t>
            </a:r>
          </a:p>
        </p:txBody>
      </p:sp>
    </p:spTree>
    <p:extLst>
      <p:ext uri="{BB962C8B-B14F-4D97-AF65-F5344CB8AC3E}">
        <p14:creationId xmlns:p14="http://schemas.microsoft.com/office/powerpoint/2010/main" val="38884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6533" y="1402153"/>
            <a:ext cx="6603999" cy="533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5067" y="694267"/>
            <a:ext cx="10820400" cy="707886"/>
          </a:xfrm>
          <a:prstGeom prst="rect">
            <a:avLst/>
          </a:prstGeom>
          <a:noFill/>
        </p:spPr>
        <p:txBody>
          <a:bodyPr wrap="square" rtlCol="0">
            <a:spAutoFit/>
          </a:bodyPr>
          <a:lstStyle/>
          <a:p>
            <a:pPr algn="ctr"/>
            <a:r>
              <a:rPr lang="en-US" altLang="en-US" sz="4000" b="1" dirty="0">
                <a:ea typeface="MS PGothic" charset="-128"/>
              </a:rPr>
              <a:t>Distribution of Ethnicities in the United States</a:t>
            </a:r>
            <a:endParaRPr lang="en-US" sz="4000" dirty="0"/>
          </a:p>
        </p:txBody>
      </p:sp>
    </p:spTree>
    <p:extLst>
      <p:ext uri="{BB962C8B-B14F-4D97-AF65-F5344CB8AC3E}">
        <p14:creationId xmlns:p14="http://schemas.microsoft.com/office/powerpoint/2010/main" val="84571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TotalTime>
  <Words>2820</Words>
  <Application>Microsoft Macintosh PowerPoint</Application>
  <PresentationFormat>Widescreen</PresentationFormat>
  <Paragraphs>351</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Calibri Light</vt:lpstr>
      <vt:lpstr>MS PGothic</vt:lpstr>
      <vt:lpstr>ヒラギノ角ゴ Pro W3</vt:lpstr>
      <vt:lpstr>Arial</vt:lpstr>
      <vt:lpstr>Office Theme</vt:lpstr>
      <vt:lpstr>Unit 3</vt:lpstr>
      <vt:lpstr>Where Are Ethnicities Distributed?</vt:lpstr>
      <vt:lpstr>Where Are Ethnicities Distributed?</vt:lpstr>
      <vt:lpstr>Distribution of Ethnicities in the United States</vt:lpstr>
      <vt:lpstr>PowerPoint Presentation</vt:lpstr>
      <vt:lpstr>PowerPoint Presentation</vt:lpstr>
      <vt:lpstr>PowerPoint Presentation</vt:lpstr>
      <vt:lpstr>Distribution of Ethnicities in the United States</vt:lpstr>
      <vt:lpstr>PowerPoint Presentation</vt:lpstr>
      <vt:lpstr>Why Do Ethnicities Have Distinctive Distributions?</vt:lpstr>
      <vt:lpstr>PowerPoint Presentation</vt:lpstr>
      <vt:lpstr>PowerPoint Presentation</vt:lpstr>
      <vt:lpstr>PowerPoint Presentation</vt:lpstr>
      <vt:lpstr>Why Do Ethnicities Have Distinctive Distributions?</vt:lpstr>
      <vt:lpstr>PowerPoint Presentation</vt:lpstr>
      <vt:lpstr>Why Do Ethnicities Have Distinctive Distributions?</vt:lpstr>
      <vt:lpstr>Why Do Ethnicities Have Distinctive Distributions?</vt:lpstr>
      <vt:lpstr>PowerPoint Presentation</vt:lpstr>
      <vt:lpstr>Why Do Ethnicities Have Distinctive Distributions?</vt:lpstr>
      <vt:lpstr>PowerPoint Presentation</vt:lpstr>
      <vt:lpstr>Why Do Ethnicities Have Distinctive Distributions?</vt:lpstr>
      <vt:lpstr>Why Do Ethnicities Have Distinctive Distributions?</vt:lpstr>
      <vt:lpstr>Why Do Conflicts Arise among Ethnicities?</vt:lpstr>
      <vt:lpstr>Why Do Ethnicities Have Distinctive Distributions?</vt:lpstr>
      <vt:lpstr>Why Do Ethnicities Have Distinctive Distributions?</vt:lpstr>
      <vt:lpstr>PowerPoint Presentation</vt:lpstr>
      <vt:lpstr>Why Do Ethnicities Have Distinctive Distributions?</vt:lpstr>
      <vt:lpstr>Why Do Ethnicities Have Distinctive Distributions?</vt:lpstr>
      <vt:lpstr>PowerPoint Presentation</vt:lpstr>
      <vt:lpstr>Why Do Ethnicities Have Distinctive Distributions?</vt:lpstr>
      <vt:lpstr>Why Do Ethnicities Have Distinctive Distributions?</vt:lpstr>
      <vt:lpstr>Why Do Ethnicities Have Distinctive Distributions?</vt:lpstr>
      <vt:lpstr>PowerPoint Presentation</vt:lpstr>
      <vt:lpstr>Why Do Ethnicities Engage in Ethnic Cleansing and Genocide?</vt:lpstr>
      <vt:lpstr>PowerPoint Presentation</vt:lpstr>
      <vt:lpstr>Why Do Ethnicities Engage in Ethnic Cleansing and Genocide?</vt:lpstr>
      <vt:lpstr>Why Do Ethnicities Engage in Ethnic Cleansing and Genocide?</vt:lpstr>
      <vt:lpstr>Why Do Ethnicities Engage in Ethnic Cleansing and Genocide?</vt:lpstr>
      <vt:lpstr>Why Do Ethnicities Engage in Ethnic Cleansing and Genocide?</vt:lpstr>
      <vt:lpstr>Why Do Ethnicities Engage in Ethnic Cleansing and Genocide?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Microsoft Office User</dc:creator>
  <cp:lastModifiedBy>Microsoft Office User</cp:lastModifiedBy>
  <cp:revision>25</cp:revision>
  <dcterms:created xsi:type="dcterms:W3CDTF">2015-11-04T21:12:26Z</dcterms:created>
  <dcterms:modified xsi:type="dcterms:W3CDTF">2015-11-12T17:01:52Z</dcterms:modified>
</cp:coreProperties>
</file>