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9"/>
  </p:notesMasterIdLst>
  <p:handoutMasterIdLst>
    <p:handoutMasterId r:id="rId20"/>
  </p:handoutMasterIdLst>
  <p:sldIdLst>
    <p:sldId id="256" r:id="rId2"/>
    <p:sldId id="304" r:id="rId3"/>
    <p:sldId id="317" r:id="rId4"/>
    <p:sldId id="318" r:id="rId5"/>
    <p:sldId id="329" r:id="rId6"/>
    <p:sldId id="330" r:id="rId7"/>
    <p:sldId id="327" r:id="rId8"/>
    <p:sldId id="320" r:id="rId9"/>
    <p:sldId id="332" r:id="rId10"/>
    <p:sldId id="319" r:id="rId11"/>
    <p:sldId id="323" r:id="rId12"/>
    <p:sldId id="328" r:id="rId13"/>
    <p:sldId id="334" r:id="rId14"/>
    <p:sldId id="333" r:id="rId15"/>
    <p:sldId id="337" r:id="rId16"/>
    <p:sldId id="324" r:id="rId17"/>
    <p:sldId id="32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00" autoAdjust="0"/>
    <p:restoredTop sz="59379" autoAdjust="0"/>
  </p:normalViewPr>
  <p:slideViewPr>
    <p:cSldViewPr>
      <p:cViewPr varScale="1">
        <p:scale>
          <a:sx n="37" d="100"/>
          <a:sy n="37" d="100"/>
        </p:scale>
        <p:origin x="-960" y="-78"/>
      </p:cViewPr>
      <p:guideLst>
        <p:guide orient="horz" pos="2160"/>
        <p:guide pos="2880"/>
      </p:guideLst>
    </p:cSldViewPr>
  </p:slideViewPr>
  <p:outlineViewPr>
    <p:cViewPr>
      <p:scale>
        <a:sx n="33" d="100"/>
        <a:sy n="33" d="100"/>
      </p:scale>
      <p:origin x="43" y="14554"/>
    </p:cViewPr>
  </p:outlineViewPr>
  <p:notesTextViewPr>
    <p:cViewPr>
      <p:scale>
        <a:sx n="100" d="100"/>
        <a:sy n="100" d="100"/>
      </p:scale>
      <p:origin x="0" y="0"/>
    </p:cViewPr>
  </p:notesTextViewPr>
  <p:notesViewPr>
    <p:cSldViewPr>
      <p:cViewPr varScale="1">
        <p:scale>
          <a:sx n="80" d="100"/>
          <a:sy n="80"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955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955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955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5F8E7C6A-F3E1-4EBF-BC0D-0A9AD2FBA7D3}" type="slidenum">
              <a:rPr lang="en-US"/>
              <a:pPr>
                <a:defRPr/>
              </a:pPr>
              <a:t>‹#›</a:t>
            </a:fld>
            <a:endParaRPr lang="en-US"/>
          </a:p>
        </p:txBody>
      </p:sp>
    </p:spTree>
    <p:extLst>
      <p:ext uri="{BB962C8B-B14F-4D97-AF65-F5344CB8AC3E}">
        <p14:creationId xmlns:p14="http://schemas.microsoft.com/office/powerpoint/2010/main" val="767320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55A9D166-69E7-4A18-84D5-FA9961A97332}" type="slidenum">
              <a:rPr lang="en-US"/>
              <a:pPr>
                <a:defRPr/>
              </a:pPr>
              <a:t>‹#›</a:t>
            </a:fld>
            <a:endParaRPr lang="en-US"/>
          </a:p>
        </p:txBody>
      </p:sp>
    </p:spTree>
    <p:extLst>
      <p:ext uri="{BB962C8B-B14F-4D97-AF65-F5344CB8AC3E}">
        <p14:creationId xmlns:p14="http://schemas.microsoft.com/office/powerpoint/2010/main" val="2447269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B4F63F-F9E4-4B55-B7E6-7538C401D79A}" type="slidenum">
              <a:rPr lang="en-US" smtClean="0"/>
              <a:pPr/>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sz="1000" b="1" i="1"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3EB679-BDF4-4463-A0B9-9F9E149513C3}" type="slidenum">
              <a:rPr lang="en-US" smtClean="0"/>
              <a:pPr/>
              <a:t>10</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lnSpc>
                <a:spcPct val="90000"/>
              </a:lnSpc>
            </a:pPr>
            <a:r>
              <a:rPr lang="en-US" sz="900" b="1" smtClean="0">
                <a:latin typeface="Arial" charset="0"/>
              </a:rPr>
              <a:t>Rapid construction of railroads accelerated the nation’s industrialization.</a:t>
            </a:r>
          </a:p>
          <a:p>
            <a:pPr eaLnBrk="1" hangingPunct="1">
              <a:lnSpc>
                <a:spcPct val="90000"/>
              </a:lnSpc>
            </a:pPr>
            <a:endParaRPr lang="en-US" sz="900" b="1" smtClean="0">
              <a:latin typeface="Arial" charset="0"/>
            </a:endParaRPr>
          </a:p>
          <a:p>
            <a:pPr eaLnBrk="1" hangingPunct="1">
              <a:lnSpc>
                <a:spcPct val="90000"/>
              </a:lnSpc>
            </a:pPr>
            <a:r>
              <a:rPr lang="en-US" sz="900" b="1" smtClean="0">
                <a:latin typeface="Arial" charset="0"/>
              </a:rPr>
              <a:t>1865, the US had 35,000 miles of track. </a:t>
            </a:r>
          </a:p>
          <a:p>
            <a:pPr eaLnBrk="1" hangingPunct="1">
              <a:lnSpc>
                <a:spcPct val="90000"/>
              </a:lnSpc>
            </a:pPr>
            <a:endParaRPr lang="en-US" sz="900" b="1" smtClean="0">
              <a:latin typeface="Arial" charset="0"/>
            </a:endParaRPr>
          </a:p>
          <a:p>
            <a:pPr eaLnBrk="1" hangingPunct="1">
              <a:lnSpc>
                <a:spcPct val="90000"/>
              </a:lnSpc>
            </a:pPr>
            <a:r>
              <a:rPr lang="en-US" sz="800" b="1" smtClean="0">
                <a:latin typeface="Arial" charset="0"/>
              </a:rPr>
              <a:t>1883, the American Railway Association split the country into four time zones.  </a:t>
            </a:r>
          </a:p>
          <a:p>
            <a:pPr eaLnBrk="1" hangingPunct="1">
              <a:lnSpc>
                <a:spcPct val="90000"/>
              </a:lnSpc>
            </a:pPr>
            <a:r>
              <a:rPr lang="en-US" sz="900" smtClean="0">
                <a:latin typeface="Arial" charset="0"/>
              </a:rPr>
              <a:t>  i. Within the same time zone, the same time would be kept to ensure that trains ran on time.</a:t>
            </a:r>
            <a:endParaRPr lang="en-US" sz="900" b="1" smtClean="0">
              <a:latin typeface="Arial" charset="0"/>
            </a:endParaRPr>
          </a:p>
          <a:p>
            <a:pPr eaLnBrk="1" hangingPunct="1">
              <a:lnSpc>
                <a:spcPct val="90000"/>
              </a:lnSpc>
            </a:pPr>
            <a:endParaRPr lang="en-US" sz="900" b="1" smtClean="0">
              <a:latin typeface="Arial" charset="0"/>
            </a:endParaRPr>
          </a:p>
          <a:p>
            <a:pPr eaLnBrk="1" hangingPunct="1">
              <a:lnSpc>
                <a:spcPct val="90000"/>
              </a:lnSpc>
            </a:pPr>
            <a:r>
              <a:rPr lang="en-US" sz="900" b="1" smtClean="0">
                <a:latin typeface="Arial" charset="0"/>
              </a:rPr>
              <a:t>1900, the US had 200,000 miles of track. </a:t>
            </a:r>
          </a:p>
          <a:p>
            <a:pPr eaLnBrk="1" hangingPunct="1">
              <a:lnSpc>
                <a:spcPct val="90000"/>
              </a:lnSpc>
            </a:pPr>
            <a:endParaRPr lang="en-US" sz="900" b="1"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E002CF-880F-46D7-93A3-85D72AB41B76}" type="slidenum">
              <a:rPr lang="en-US" smtClean="0"/>
              <a:pPr/>
              <a:t>11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lnSpc>
                <a:spcPct val="90000"/>
              </a:lnSpc>
            </a:pPr>
            <a:endParaRPr lang="en-US" sz="1000"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284B73-A065-4810-9287-B5A2ED1E9BD5}" type="slidenum">
              <a:rPr lang="en-US" smtClean="0"/>
              <a:pPr/>
              <a:t>12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z="900" b="1"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trust is a legal</a:t>
            </a:r>
            <a:r>
              <a:rPr lang="en-US" baseline="0" dirty="0" smtClean="0"/>
              <a:t> concept that allows one person to manage another persons property.  The person who manages another persons property is called a trustee.  This arrangement enabled the Standard Oil trustees to control a group of companies as if they were one large merged company.</a:t>
            </a:r>
          </a:p>
          <a:p>
            <a:endParaRPr lang="en-US" baseline="0" dirty="0" smtClean="0"/>
          </a:p>
          <a:p>
            <a:r>
              <a:rPr lang="en-US" baseline="0" dirty="0" smtClean="0"/>
              <a:t>Many companies also created new organizations called holding companies.  A holding company does not produce anything itself.  Instead, it owns the stock of companies that produce goods, effectively merging them into one large enterprise.</a:t>
            </a:r>
            <a:endParaRPr lang="en-US" dirty="0"/>
          </a:p>
        </p:txBody>
      </p:sp>
      <p:sp>
        <p:nvSpPr>
          <p:cNvPr id="4" name="Slide Number Placeholder 3"/>
          <p:cNvSpPr>
            <a:spLocks noGrp="1"/>
          </p:cNvSpPr>
          <p:nvPr>
            <p:ph type="sldNum" sz="quarter" idx="10"/>
          </p:nvPr>
        </p:nvSpPr>
        <p:spPr/>
        <p:txBody>
          <a:bodyPr/>
          <a:lstStyle/>
          <a:p>
            <a:pPr>
              <a:defRPr/>
            </a:pPr>
            <a:fld id="{55A9D166-69E7-4A18-84D5-FA9961A97332}" type="slidenum">
              <a:rPr lang="en-US" smtClean="0"/>
              <a:pPr>
                <a:defRPr/>
              </a:pPr>
              <a:t>14</a:t>
            </a:fld>
            <a:endParaRPr lang="en-US"/>
          </a:p>
        </p:txBody>
      </p:sp>
    </p:spTree>
    <p:extLst>
      <p:ext uri="{BB962C8B-B14F-4D97-AF65-F5344CB8AC3E}">
        <p14:creationId xmlns:p14="http://schemas.microsoft.com/office/powerpoint/2010/main" val="109087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C33956-A522-4E8C-B9FF-F197CA58057B}" type="slidenum">
              <a:rPr lang="en-US" smtClean="0"/>
              <a:pPr/>
              <a:t>16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z="1000" b="1" i="1"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DDCC7B-F762-4002-B924-2CDB050EFD08}" type="slidenum">
              <a:rPr lang="en-US" smtClean="0"/>
              <a:pPr/>
              <a:t>17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lnSpc>
                <a:spcPct val="90000"/>
              </a:lnSpc>
            </a:pPr>
            <a:r>
              <a:rPr lang="en-US" sz="1000" dirty="0" smtClean="0"/>
              <a:t>Karl Marx devoted himself to the task of revolutionary organizing of the working class. For the first few years he and his family lived in extreme poverty. His main source of income was his colleague, Engels, who derived much of his income from his family's business. Later Marx and Engels both began writing for six different newspapers around the world; in England, </a:t>
            </a:r>
            <a:r>
              <a:rPr lang="en-US" sz="1000" b="1" dirty="0" smtClean="0"/>
              <a:t>the United States</a:t>
            </a:r>
            <a:r>
              <a:rPr lang="en-US" sz="1000" dirty="0" smtClean="0"/>
              <a:t>, Prussia, Austria and South Africa.</a:t>
            </a:r>
            <a:r>
              <a:rPr lang="en-US" sz="1000" baseline="30000" dirty="0" smtClean="0"/>
              <a:t> </a:t>
            </a:r>
            <a:r>
              <a:rPr lang="en-US" sz="1000" dirty="0" smtClean="0"/>
              <a:t>Most of Marx's journalistic writing, however, was as a European correspondent for the </a:t>
            </a:r>
            <a:r>
              <a:rPr lang="en-US" sz="1000" b="1" i="0" dirty="0" smtClean="0"/>
              <a:t>New York Daily Tribune</a:t>
            </a:r>
            <a:endParaRPr lang="en-US" sz="1000" b="1" i="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4D5D2C-F9EA-439F-A801-63D7F71EC5A1}" type="slidenum">
              <a:rPr lang="en-US" smtClean="0"/>
              <a:pPr/>
              <a:t>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sz="900" b="1" dirty="0" smtClean="0">
                <a:latin typeface="Arial" charset="0"/>
              </a:rPr>
              <a:t>Petroleum was discovered.</a:t>
            </a:r>
          </a:p>
          <a:p>
            <a:pPr eaLnBrk="1" hangingPunct="1"/>
            <a:r>
              <a:rPr lang="en-US" sz="900" dirty="0" smtClean="0">
                <a:latin typeface="Arial" charset="0"/>
              </a:rPr>
              <a:t>  </a:t>
            </a:r>
            <a:r>
              <a:rPr lang="en-US" sz="900" dirty="0" err="1" smtClean="0">
                <a:latin typeface="Arial" charset="0"/>
              </a:rPr>
              <a:t>i</a:t>
            </a:r>
            <a:r>
              <a:rPr lang="en-US" sz="900" dirty="0" smtClean="0">
                <a:latin typeface="Arial" charset="0"/>
              </a:rPr>
              <a:t>. Turned in kerosene.  </a:t>
            </a:r>
          </a:p>
          <a:p>
            <a:pPr eaLnBrk="1" hangingPunct="1"/>
            <a:r>
              <a:rPr lang="en-US" sz="900" dirty="0" smtClean="0">
                <a:latin typeface="Arial" charset="0"/>
              </a:rPr>
              <a:t>  ii. Kerosene used in lanterns and stoves.</a:t>
            </a:r>
          </a:p>
          <a:p>
            <a:pPr eaLnBrk="1" hangingPunct="1"/>
            <a:r>
              <a:rPr lang="en-US" sz="900" dirty="0" smtClean="0">
                <a:latin typeface="Arial" charset="0"/>
              </a:rPr>
              <a:t>  iii. The American oil industry was built on the high demand for kerosene. </a:t>
            </a:r>
          </a:p>
          <a:p>
            <a:pPr eaLnBrk="1" hangingPunct="1"/>
            <a:endParaRPr lang="en-US" sz="1000" i="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77617E-8955-4223-A6F1-06BA283AC6B1}" type="slidenum">
              <a:rPr lang="en-US" smtClean="0"/>
              <a:pPr/>
              <a:t>3</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lnSpc>
                <a:spcPct val="90000"/>
              </a:lnSpc>
            </a:pPr>
            <a:endParaRPr lang="en-US" sz="1000"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3B1D6B-C62F-4606-8B23-70A49B52C1F7}" type="slidenum">
              <a:rPr lang="en-US" smtClean="0"/>
              <a:pPr/>
              <a:t>4</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sz="1000" b="1" smtClean="0">
                <a:latin typeface="Arial" charset="0"/>
              </a:rPr>
              <a:t>The free enterprise system enabled the US to industrialize quickly. </a:t>
            </a:r>
          </a:p>
          <a:p>
            <a:pPr eaLnBrk="1" hangingPunct="1"/>
            <a:endParaRPr lang="en-US" sz="1000" b="1" smtClean="0">
              <a:latin typeface="Arial" charset="0"/>
            </a:endParaRPr>
          </a:p>
          <a:p>
            <a:pPr eaLnBrk="1" hangingPunct="1"/>
            <a:r>
              <a:rPr lang="en-US" sz="1000" b="1" smtClean="0">
                <a:latin typeface="Arial" charset="0"/>
              </a:rPr>
              <a:t>Free enterprise system:</a:t>
            </a:r>
          </a:p>
          <a:p>
            <a:pPr eaLnBrk="1" hangingPunct="1"/>
            <a:r>
              <a:rPr lang="en-US" sz="1000" smtClean="0">
                <a:latin typeface="Arial" charset="0"/>
              </a:rPr>
              <a:t>  i. Profit motive = make money. </a:t>
            </a:r>
          </a:p>
          <a:p>
            <a:pPr eaLnBrk="1" hangingPunct="1"/>
            <a:r>
              <a:rPr lang="en-US" sz="1000" smtClean="0">
                <a:latin typeface="Arial" charset="0"/>
              </a:rPr>
              <a:t>  ii. Entrepreneurs = capital to invest.</a:t>
            </a:r>
          </a:p>
          <a:p>
            <a:pPr eaLnBrk="1" hangingPunct="1"/>
            <a:r>
              <a:rPr lang="en-US" sz="1000" smtClean="0">
                <a:latin typeface="Arial" charset="0"/>
              </a:rPr>
              <a:t>  iii. Laissez-faire = no government interference.</a:t>
            </a:r>
          </a:p>
          <a:p>
            <a:pPr eaLnBrk="1" hangingPunct="1"/>
            <a:endParaRPr lang="en-US" sz="1000" smtClean="0">
              <a:latin typeface="Arial" charset="0"/>
            </a:endParaRPr>
          </a:p>
          <a:p>
            <a:pPr eaLnBrk="1" hangingPunct="1"/>
            <a:r>
              <a:rPr lang="en-US" sz="1000" b="1" smtClean="0">
                <a:latin typeface="Arial" charset="0"/>
              </a:rPr>
              <a:t>Government kept taxes and spending low. </a:t>
            </a:r>
          </a:p>
          <a:p>
            <a:pPr eaLnBrk="1" hangingPunct="1"/>
            <a:endParaRPr lang="en-US" sz="1000" b="1" smtClean="0">
              <a:latin typeface="Arial" charset="0"/>
            </a:endParaRPr>
          </a:p>
          <a:p>
            <a:pPr eaLnBrk="1" hangingPunct="1"/>
            <a:r>
              <a:rPr lang="en-US" sz="1000" b="1" smtClean="0">
                <a:latin typeface="Arial" charset="0"/>
              </a:rPr>
              <a:t>Dramatic inventions helped industry. </a:t>
            </a:r>
          </a:p>
          <a:p>
            <a:pPr eaLnBrk="1" hangingPunct="1"/>
            <a:r>
              <a:rPr lang="en-US" sz="1000" smtClean="0">
                <a:latin typeface="Arial" charset="0"/>
              </a:rPr>
              <a:t>  i. 1876 - Alexander Graham Bell and the telephone. </a:t>
            </a:r>
          </a:p>
          <a:p>
            <a:pPr eaLnBrk="1" hangingPunct="1"/>
            <a:r>
              <a:rPr lang="en-US" sz="1000" smtClean="0">
                <a:latin typeface="Arial" charset="0"/>
              </a:rPr>
              <a:t>  ii. Thomas Alva Edison and the light bulb and electricity. </a:t>
            </a:r>
          </a:p>
          <a:p>
            <a:pPr eaLnBrk="1" hangingPunct="1"/>
            <a:r>
              <a:rPr lang="en-US" sz="1000" smtClean="0">
                <a:latin typeface="Arial" charset="0"/>
              </a:rPr>
              <a:t>      a. Phonograph in 1877.</a:t>
            </a:r>
          </a:p>
          <a:p>
            <a:pPr eaLnBrk="1" hangingPunct="1"/>
            <a:r>
              <a:rPr lang="en-US" sz="1000" smtClean="0">
                <a:latin typeface="Arial" charset="0"/>
              </a:rPr>
              <a:t>      b. Light bulb and electric generator in 1879. </a:t>
            </a:r>
          </a:p>
          <a:p>
            <a:pPr eaLnBrk="1" hangingPunct="1"/>
            <a:r>
              <a:rPr lang="en-US" sz="1000" smtClean="0">
                <a:latin typeface="Arial" charset="0"/>
              </a:rPr>
              <a:t>  iii. Forms the Edison General Electric company in 1889. </a:t>
            </a:r>
          </a:p>
          <a:p>
            <a:pPr eaLnBrk="1" hangingPunct="1"/>
            <a:endParaRPr lang="en-US" sz="10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E9341E-2A8D-46AD-9384-3CB88BAD3261}" type="slidenum">
              <a:rPr lang="en-US" smtClean="0"/>
              <a:pPr/>
              <a:t>5</a:t>
            </a:fld>
            <a:endParaRPr lang="en-US"/>
          </a:p>
        </p:txBody>
      </p:sp>
    </p:spTree>
    <p:extLst>
      <p:ext uri="{BB962C8B-B14F-4D97-AF65-F5344CB8AC3E}">
        <p14:creationId xmlns:p14="http://schemas.microsoft.com/office/powerpoint/2010/main" val="114931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E9341E-2A8D-46AD-9384-3CB88BAD3261}" type="slidenum">
              <a:rPr lang="en-US" smtClean="0"/>
              <a:pPr/>
              <a:t>6</a:t>
            </a:fld>
            <a:endParaRPr lang="en-US"/>
          </a:p>
        </p:txBody>
      </p:sp>
    </p:spTree>
    <p:extLst>
      <p:ext uri="{BB962C8B-B14F-4D97-AF65-F5344CB8AC3E}">
        <p14:creationId xmlns:p14="http://schemas.microsoft.com/office/powerpoint/2010/main" val="114524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8D6C0D-BE8D-4FE9-A921-2A63382DDD4A}" type="slidenum">
              <a:rPr lang="en-US" smtClean="0"/>
              <a:pPr/>
              <a:t>7</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810828-26EB-4907-B82D-D946F24E810A}" type="slidenum">
              <a:rPr lang="en-US" smtClean="0"/>
              <a:pPr/>
              <a:t>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z="900" b="1"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E9341E-2A8D-46AD-9384-3CB88BAD3261}" type="slidenum">
              <a:rPr lang="en-US" smtClean="0"/>
              <a:pPr/>
              <a:t>9</a:t>
            </a:fld>
            <a:endParaRPr lang="en-US"/>
          </a:p>
        </p:txBody>
      </p:sp>
    </p:spTree>
    <p:extLst>
      <p:ext uri="{BB962C8B-B14F-4D97-AF65-F5344CB8AC3E}">
        <p14:creationId xmlns:p14="http://schemas.microsoft.com/office/powerpoint/2010/main" val="55941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8466"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3184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F1B1F6-34B0-4BF3-832D-1705EF4EEF1F}" type="slidenum">
              <a:rPr lang="en-US"/>
              <a:pPr>
                <a:defRPr/>
              </a:pPr>
              <a:t>‹#›</a:t>
            </a:fld>
            <a:endParaRPr lang="en-US"/>
          </a:p>
        </p:txBody>
      </p:sp>
    </p:spTree>
    <p:extLst>
      <p:ext uri="{BB962C8B-B14F-4D97-AF65-F5344CB8AC3E}">
        <p14:creationId xmlns:p14="http://schemas.microsoft.com/office/powerpoint/2010/main" val="278200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4DA436-B701-4A5E-9016-0A62E209AE5B}" type="slidenum">
              <a:rPr lang="en-US"/>
              <a:pPr>
                <a:defRPr/>
              </a:pPr>
              <a:t>‹#›</a:t>
            </a:fld>
            <a:endParaRPr lang="en-US"/>
          </a:p>
        </p:txBody>
      </p:sp>
    </p:spTree>
    <p:extLst>
      <p:ext uri="{BB962C8B-B14F-4D97-AF65-F5344CB8AC3E}">
        <p14:creationId xmlns:p14="http://schemas.microsoft.com/office/powerpoint/2010/main" val="321369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1FBFB-FA71-4146-8E42-66B55C43AA64}" type="slidenum">
              <a:rPr lang="en-US"/>
              <a:pPr>
                <a:defRPr/>
              </a:pPr>
              <a:t>‹#›</a:t>
            </a:fld>
            <a:endParaRPr lang="en-US"/>
          </a:p>
        </p:txBody>
      </p:sp>
    </p:spTree>
    <p:extLst>
      <p:ext uri="{BB962C8B-B14F-4D97-AF65-F5344CB8AC3E}">
        <p14:creationId xmlns:p14="http://schemas.microsoft.com/office/powerpoint/2010/main" val="91871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2F09B5-79B9-4F11-AA37-0144CF1E3D38}" type="slidenum">
              <a:rPr lang="en-US"/>
              <a:pPr>
                <a:defRPr/>
              </a:pPr>
              <a:t>‹#›</a:t>
            </a:fld>
            <a:endParaRPr lang="en-US"/>
          </a:p>
        </p:txBody>
      </p:sp>
    </p:spTree>
    <p:extLst>
      <p:ext uri="{BB962C8B-B14F-4D97-AF65-F5344CB8AC3E}">
        <p14:creationId xmlns:p14="http://schemas.microsoft.com/office/powerpoint/2010/main" val="2878526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CE33A8-9C85-479C-8D60-263BEE770090}" type="slidenum">
              <a:rPr lang="en-US"/>
              <a:pPr>
                <a:defRPr/>
              </a:pPr>
              <a:t>‹#›</a:t>
            </a:fld>
            <a:endParaRPr lang="en-US"/>
          </a:p>
        </p:txBody>
      </p:sp>
    </p:spTree>
    <p:extLst>
      <p:ext uri="{BB962C8B-B14F-4D97-AF65-F5344CB8AC3E}">
        <p14:creationId xmlns:p14="http://schemas.microsoft.com/office/powerpoint/2010/main" val="220014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723E64-B552-44C4-84D7-6AFF60655957}" type="slidenum">
              <a:rPr lang="en-US"/>
              <a:pPr>
                <a:defRPr/>
              </a:pPr>
              <a:t>‹#›</a:t>
            </a:fld>
            <a:endParaRPr lang="en-US"/>
          </a:p>
        </p:txBody>
      </p:sp>
    </p:spTree>
    <p:extLst>
      <p:ext uri="{BB962C8B-B14F-4D97-AF65-F5344CB8AC3E}">
        <p14:creationId xmlns:p14="http://schemas.microsoft.com/office/powerpoint/2010/main" val="150278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0DA2F6-E72F-402A-AB8C-F040FC73AC1A}" type="slidenum">
              <a:rPr lang="en-US"/>
              <a:pPr>
                <a:defRPr/>
              </a:pPr>
              <a:t>‹#›</a:t>
            </a:fld>
            <a:endParaRPr lang="en-US"/>
          </a:p>
        </p:txBody>
      </p:sp>
    </p:spTree>
    <p:extLst>
      <p:ext uri="{BB962C8B-B14F-4D97-AF65-F5344CB8AC3E}">
        <p14:creationId xmlns:p14="http://schemas.microsoft.com/office/powerpoint/2010/main" val="415359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1A6C09-61C8-4D22-892B-3390C5FCE93D}" type="slidenum">
              <a:rPr lang="en-US"/>
              <a:pPr>
                <a:defRPr/>
              </a:pPr>
              <a:t>‹#›</a:t>
            </a:fld>
            <a:endParaRPr lang="en-US"/>
          </a:p>
        </p:txBody>
      </p:sp>
    </p:spTree>
    <p:extLst>
      <p:ext uri="{BB962C8B-B14F-4D97-AF65-F5344CB8AC3E}">
        <p14:creationId xmlns:p14="http://schemas.microsoft.com/office/powerpoint/2010/main" val="394945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83DDFE-9468-4B1F-BC25-E650BAA543A9}" type="slidenum">
              <a:rPr lang="en-US"/>
              <a:pPr>
                <a:defRPr/>
              </a:pPr>
              <a:t>‹#›</a:t>
            </a:fld>
            <a:endParaRPr lang="en-US"/>
          </a:p>
        </p:txBody>
      </p:sp>
    </p:spTree>
    <p:extLst>
      <p:ext uri="{BB962C8B-B14F-4D97-AF65-F5344CB8AC3E}">
        <p14:creationId xmlns:p14="http://schemas.microsoft.com/office/powerpoint/2010/main" val="277069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21BD55-7101-4F69-AC1B-7BE02AAF823A}" type="slidenum">
              <a:rPr lang="en-US"/>
              <a:pPr>
                <a:defRPr/>
              </a:pPr>
              <a:t>‹#›</a:t>
            </a:fld>
            <a:endParaRPr lang="en-US"/>
          </a:p>
        </p:txBody>
      </p:sp>
    </p:spTree>
    <p:extLst>
      <p:ext uri="{BB962C8B-B14F-4D97-AF65-F5344CB8AC3E}">
        <p14:creationId xmlns:p14="http://schemas.microsoft.com/office/powerpoint/2010/main" val="400733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A82D46-54CB-4CE5-8EFC-DC2ED592CAFF}" type="slidenum">
              <a:rPr lang="en-US"/>
              <a:pPr>
                <a:defRPr/>
              </a:pPr>
              <a:t>‹#›</a:t>
            </a:fld>
            <a:endParaRPr lang="en-US"/>
          </a:p>
        </p:txBody>
      </p:sp>
    </p:spTree>
    <p:extLst>
      <p:ext uri="{BB962C8B-B14F-4D97-AF65-F5344CB8AC3E}">
        <p14:creationId xmlns:p14="http://schemas.microsoft.com/office/powerpoint/2010/main" val="222174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3186B1-1AD5-49E2-9AC9-03C7084F743C}" type="slidenum">
              <a:rPr lang="en-US"/>
              <a:pPr>
                <a:defRPr/>
              </a:pPr>
              <a:t>‹#›</a:t>
            </a:fld>
            <a:endParaRPr lang="en-US"/>
          </a:p>
        </p:txBody>
      </p:sp>
    </p:spTree>
    <p:extLst>
      <p:ext uri="{BB962C8B-B14F-4D97-AF65-F5344CB8AC3E}">
        <p14:creationId xmlns:p14="http://schemas.microsoft.com/office/powerpoint/2010/main" val="118093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52A068-28EA-43CF-B358-A9818C85A8E0}" type="slidenum">
              <a:rPr lang="en-US"/>
              <a:pPr>
                <a:defRPr/>
              </a:pPr>
              <a:t>‹#›</a:t>
            </a:fld>
            <a:endParaRPr lang="en-US"/>
          </a:p>
        </p:txBody>
      </p:sp>
    </p:spTree>
    <p:extLst>
      <p:ext uri="{BB962C8B-B14F-4D97-AF65-F5344CB8AC3E}">
        <p14:creationId xmlns:p14="http://schemas.microsoft.com/office/powerpoint/2010/main" val="173596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A5D962-072D-4E59-9D99-7DEFC962A605}" type="slidenum">
              <a:rPr lang="en-US"/>
              <a:pPr>
                <a:defRPr/>
              </a:pPr>
              <a:t>‹#›</a:t>
            </a:fld>
            <a:endParaRPr lang="en-US"/>
          </a:p>
        </p:txBody>
      </p:sp>
    </p:spTree>
    <p:extLst>
      <p:ext uri="{BB962C8B-B14F-4D97-AF65-F5344CB8AC3E}">
        <p14:creationId xmlns:p14="http://schemas.microsoft.com/office/powerpoint/2010/main" val="243150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43"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44"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3174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317446"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pPr>
              <a:defRPr/>
            </a:pPr>
            <a:fld id="{037F2A39-341D-466B-8217-E551ED98DB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en/b/b9/Great_Overland_Route_Timetable_Cover_1881.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0" y="685800"/>
            <a:ext cx="9144000" cy="1470025"/>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The Industrialization </a:t>
            </a:r>
            <a:br>
              <a:rPr lang="en-US" b="1" dirty="0" smtClean="0">
                <a:solidFill>
                  <a:schemeClr val="tx1"/>
                </a:solidFill>
                <a:effectLst>
                  <a:outerShdw blurRad="38100" dist="38100" dir="2700000" algn="tl">
                    <a:srgbClr val="000000">
                      <a:alpha val="43137"/>
                    </a:srgbClr>
                  </a:outerShdw>
                </a:effectLst>
                <a:latin typeface="Calibri" pitchFamily="34" charset="0"/>
              </a:rPr>
            </a:br>
            <a:r>
              <a:rPr lang="en-US" b="1" dirty="0" smtClean="0">
                <a:solidFill>
                  <a:schemeClr val="tx1"/>
                </a:solidFill>
                <a:effectLst>
                  <a:outerShdw blurRad="38100" dist="38100" dir="2700000" algn="tl">
                    <a:srgbClr val="000000">
                      <a:alpha val="43137"/>
                    </a:srgbClr>
                  </a:outerShdw>
                </a:effectLst>
                <a:latin typeface="Calibri" pitchFamily="34" charset="0"/>
              </a:rPr>
              <a:t>of the United States</a:t>
            </a:r>
          </a:p>
        </p:txBody>
      </p:sp>
      <p:sp>
        <p:nvSpPr>
          <p:cNvPr id="2051" name="Rectangle 3"/>
          <p:cNvSpPr>
            <a:spLocks noGrp="1" noRot="1" noChangeArrowheads="1"/>
          </p:cNvSpPr>
          <p:nvPr>
            <p:ph type="subTitle" idx="1"/>
          </p:nvPr>
        </p:nvSpPr>
        <p:spPr>
          <a:xfrm>
            <a:off x="1371600" y="4800600"/>
            <a:ext cx="6400800" cy="1752600"/>
          </a:xfrm>
        </p:spPr>
        <p:txBody>
          <a:bodyPr/>
          <a:lstStyle/>
          <a:p>
            <a:pPr eaLnBrk="1" hangingPunct="1">
              <a:defRPr/>
            </a:pPr>
            <a:r>
              <a:rPr lang="en-US" dirty="0" smtClean="0">
                <a:effectLst>
                  <a:outerShdw blurRad="38100" dist="38100" dir="2700000" algn="tl">
                    <a:srgbClr val="000000">
                      <a:alpha val="43137"/>
                    </a:srgbClr>
                  </a:outerShdw>
                </a:effectLst>
              </a:rPr>
              <a:t>Events and Ideas</a:t>
            </a:r>
          </a:p>
          <a:p>
            <a:pPr eaLnBrk="1" hangingPunct="1">
              <a:defRPr/>
            </a:pPr>
            <a:r>
              <a:rPr lang="en-US" dirty="0" smtClean="0">
                <a:effectLst>
                  <a:outerShdw blurRad="38100" dist="38100" dir="2700000" algn="tl">
                    <a:srgbClr val="000000">
                      <a:alpha val="43137"/>
                    </a:srgbClr>
                  </a:outerShdw>
                </a:effectLst>
              </a:rPr>
              <a:t>U.S. History</a:t>
            </a:r>
          </a:p>
          <a:p>
            <a:pPr eaLnBrk="1" hangingPunct="1">
              <a:defRPr/>
            </a:pPr>
            <a:r>
              <a:rPr lang="en-US" dirty="0" smtClean="0">
                <a:effectLst>
                  <a:outerShdw blurRad="38100" dist="38100" dir="2700000" algn="tl">
                    <a:srgbClr val="000000">
                      <a:alpha val="43137"/>
                    </a:srgbClr>
                  </a:outerShdw>
                </a:effectLst>
              </a:rPr>
              <a:t>Unit 2</a:t>
            </a:r>
          </a:p>
        </p:txBody>
      </p:sp>
      <p:pic>
        <p:nvPicPr>
          <p:cNvPr id="33794" name="Picture 2" descr="http://4.bp.blogspot.com/-0wVh9oA5qVg/TyF3W56toYI/AAAAAAAAAC0/-OUt5hz859Q/s1600/factory_appleton1_1.jpg"/>
          <p:cNvPicPr>
            <a:picLocks noChangeAspect="1" noChangeArrowheads="1"/>
          </p:cNvPicPr>
          <p:nvPr/>
        </p:nvPicPr>
        <p:blipFill>
          <a:blip r:embed="rId3" cstate="print"/>
          <a:srcRect/>
          <a:stretch>
            <a:fillRect/>
          </a:stretch>
        </p:blipFill>
        <p:spPr bwMode="auto">
          <a:xfrm>
            <a:off x="2743200" y="2133600"/>
            <a:ext cx="3629025" cy="251512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a:xfrm>
            <a:off x="0" y="0"/>
            <a:ext cx="9144000" cy="7620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Railroads: Linking the Nation</a:t>
            </a:r>
          </a:p>
        </p:txBody>
      </p:sp>
      <p:sp>
        <p:nvSpPr>
          <p:cNvPr id="285699" name="Rectangle 3"/>
          <p:cNvSpPr>
            <a:spLocks noGrp="1" noRot="1" noChangeArrowheads="1"/>
          </p:cNvSpPr>
          <p:nvPr>
            <p:ph type="body" sz="half" idx="2"/>
          </p:nvPr>
        </p:nvSpPr>
        <p:spPr>
          <a:xfrm>
            <a:off x="152400" y="3797300"/>
            <a:ext cx="8991600" cy="3213100"/>
          </a:xfrm>
        </p:spPr>
        <p:txBody>
          <a:bodyPr/>
          <a:lstStyle/>
          <a:p>
            <a:pPr eaLnBrk="1" hangingPunct="1">
              <a:lnSpc>
                <a:spcPct val="90000"/>
              </a:lnSpc>
              <a:spcBef>
                <a:spcPts val="600"/>
              </a:spcBef>
              <a:spcAft>
                <a:spcPts val="600"/>
              </a:spcAft>
              <a:defRPr/>
            </a:pPr>
            <a:r>
              <a:rPr lang="en-US" sz="2800" b="1" dirty="0" smtClean="0">
                <a:effectLst/>
                <a:latin typeface="Calibri" pitchFamily="34" charset="0"/>
              </a:rPr>
              <a:t>Rapid construction of railroads accelerated the nation’s industrialization</a:t>
            </a:r>
            <a:endParaRPr lang="en-US" b="1" dirty="0" smtClean="0">
              <a:effectLst/>
              <a:latin typeface="Calibri" pitchFamily="34" charset="0"/>
            </a:endParaRPr>
          </a:p>
          <a:p>
            <a:pPr eaLnBrk="1" hangingPunct="1">
              <a:lnSpc>
                <a:spcPct val="90000"/>
              </a:lnSpc>
              <a:spcBef>
                <a:spcPts val="600"/>
              </a:spcBef>
              <a:spcAft>
                <a:spcPts val="600"/>
              </a:spcAft>
              <a:defRPr/>
            </a:pPr>
            <a:r>
              <a:rPr lang="en-US" sz="2800" b="1" dirty="0" smtClean="0">
                <a:effectLst/>
                <a:latin typeface="Calibri" pitchFamily="34" charset="0"/>
              </a:rPr>
              <a:t>1865, the U.S. had 35,000 miles of track </a:t>
            </a:r>
            <a:endParaRPr lang="en-US" sz="2800" b="1" dirty="0">
              <a:effectLst/>
              <a:latin typeface="Calibri" pitchFamily="34" charset="0"/>
            </a:endParaRPr>
          </a:p>
          <a:p>
            <a:pPr eaLnBrk="1" hangingPunct="1">
              <a:lnSpc>
                <a:spcPct val="90000"/>
              </a:lnSpc>
              <a:spcBef>
                <a:spcPts val="600"/>
              </a:spcBef>
              <a:spcAft>
                <a:spcPts val="600"/>
              </a:spcAft>
              <a:defRPr/>
            </a:pPr>
            <a:r>
              <a:rPr lang="en-US" sz="2800" b="1" dirty="0">
                <a:effectLst/>
                <a:latin typeface="Calibri" pitchFamily="34" charset="0"/>
              </a:rPr>
              <a:t>1883, the American Railway Association split the country into four time </a:t>
            </a:r>
            <a:r>
              <a:rPr lang="en-US" sz="2800" b="1" dirty="0" smtClean="0">
                <a:effectLst/>
                <a:latin typeface="Calibri" pitchFamily="34" charset="0"/>
              </a:rPr>
              <a:t>zones </a:t>
            </a:r>
            <a:endParaRPr lang="en-US" b="1" dirty="0" smtClean="0">
              <a:effectLst/>
              <a:latin typeface="Calibri" pitchFamily="34" charset="0"/>
            </a:endParaRPr>
          </a:p>
          <a:p>
            <a:pPr eaLnBrk="1" hangingPunct="1">
              <a:lnSpc>
                <a:spcPct val="90000"/>
              </a:lnSpc>
              <a:spcBef>
                <a:spcPts val="600"/>
              </a:spcBef>
              <a:spcAft>
                <a:spcPts val="600"/>
              </a:spcAft>
              <a:defRPr/>
            </a:pPr>
            <a:r>
              <a:rPr lang="en-US" sz="2800" b="1" dirty="0" smtClean="0">
                <a:effectLst/>
                <a:latin typeface="Calibri" pitchFamily="34" charset="0"/>
              </a:rPr>
              <a:t>1900, the U.S. had 200,000 miles of track </a:t>
            </a:r>
          </a:p>
          <a:p>
            <a:pPr lvl="1" eaLnBrk="1" hangingPunct="1">
              <a:lnSpc>
                <a:spcPct val="90000"/>
              </a:lnSpc>
              <a:defRPr/>
            </a:pPr>
            <a:endParaRPr lang="en-US" b="1" dirty="0" smtClean="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820150" cy="28829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1"/>
          </p:nvPr>
        </p:nvSpPr>
        <p:spPr>
          <a:xfrm>
            <a:off x="-6096000" y="1600200"/>
            <a:ext cx="4194175" cy="4422775"/>
          </a:xfrm>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5699">
                                            <p:txEl>
                                              <p:pRg st="0" end="0"/>
                                            </p:txEl>
                                          </p:spTgt>
                                        </p:tgtEl>
                                        <p:attrNameLst>
                                          <p:attrName>style.visibility</p:attrName>
                                        </p:attrNameLst>
                                      </p:cBhvr>
                                      <p:to>
                                        <p:strVal val="visible"/>
                                      </p:to>
                                    </p:set>
                                    <p:animEffect transition="in" filter="fade">
                                      <p:cBhvr>
                                        <p:cTn id="15" dur="1000"/>
                                        <p:tgtEl>
                                          <p:spTgt spid="285699">
                                            <p:txEl>
                                              <p:pRg st="0" end="0"/>
                                            </p:txEl>
                                          </p:spTgt>
                                        </p:tgtEl>
                                      </p:cBhvr>
                                    </p:animEffect>
                                    <p:anim calcmode="lin" valueType="num">
                                      <p:cBhvr>
                                        <p:cTn id="16" dur="1000" fill="hold"/>
                                        <p:tgtEl>
                                          <p:spTgt spid="28569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85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85699">
                                            <p:txEl>
                                              <p:pRg st="1" end="1"/>
                                            </p:txEl>
                                          </p:spTgt>
                                        </p:tgtEl>
                                        <p:attrNameLst>
                                          <p:attrName>style.visibility</p:attrName>
                                        </p:attrNameLst>
                                      </p:cBhvr>
                                      <p:to>
                                        <p:strVal val="visible"/>
                                      </p:to>
                                    </p:set>
                                    <p:animEffect transition="in" filter="fade">
                                      <p:cBhvr>
                                        <p:cTn id="22" dur="1000"/>
                                        <p:tgtEl>
                                          <p:spTgt spid="285699">
                                            <p:txEl>
                                              <p:pRg st="1" end="1"/>
                                            </p:txEl>
                                          </p:spTgt>
                                        </p:tgtEl>
                                      </p:cBhvr>
                                    </p:animEffect>
                                    <p:anim calcmode="lin" valueType="num">
                                      <p:cBhvr>
                                        <p:cTn id="23" dur="1000" fill="hold"/>
                                        <p:tgtEl>
                                          <p:spTgt spid="28569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85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5699">
                                            <p:txEl>
                                              <p:pRg st="2" end="2"/>
                                            </p:txEl>
                                          </p:spTgt>
                                        </p:tgtEl>
                                        <p:attrNameLst>
                                          <p:attrName>style.visibility</p:attrName>
                                        </p:attrNameLst>
                                      </p:cBhvr>
                                      <p:to>
                                        <p:strVal val="visible"/>
                                      </p:to>
                                    </p:set>
                                    <p:animEffect transition="in" filter="fade">
                                      <p:cBhvr>
                                        <p:cTn id="29" dur="1000"/>
                                        <p:tgtEl>
                                          <p:spTgt spid="285699">
                                            <p:txEl>
                                              <p:pRg st="2" end="2"/>
                                            </p:txEl>
                                          </p:spTgt>
                                        </p:tgtEl>
                                      </p:cBhvr>
                                    </p:animEffect>
                                    <p:anim calcmode="lin" valueType="num">
                                      <p:cBhvr>
                                        <p:cTn id="30" dur="1000" fill="hold"/>
                                        <p:tgtEl>
                                          <p:spTgt spid="28569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85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85699">
                                            <p:txEl>
                                              <p:pRg st="3" end="3"/>
                                            </p:txEl>
                                          </p:spTgt>
                                        </p:tgtEl>
                                        <p:attrNameLst>
                                          <p:attrName>style.visibility</p:attrName>
                                        </p:attrNameLst>
                                      </p:cBhvr>
                                      <p:to>
                                        <p:strVal val="visible"/>
                                      </p:to>
                                    </p:set>
                                    <p:animEffect transition="in" filter="fade">
                                      <p:cBhvr>
                                        <p:cTn id="36" dur="1000"/>
                                        <p:tgtEl>
                                          <p:spTgt spid="285699">
                                            <p:txEl>
                                              <p:pRg st="3" end="3"/>
                                            </p:txEl>
                                          </p:spTgt>
                                        </p:tgtEl>
                                      </p:cBhvr>
                                    </p:animEffect>
                                    <p:anim calcmode="lin" valueType="num">
                                      <p:cBhvr>
                                        <p:cTn id="37" dur="1000" fill="hold"/>
                                        <p:tgtEl>
                                          <p:spTgt spid="28569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856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rrowheads="1"/>
          </p:cNvSpPr>
          <p:nvPr>
            <p:ph type="title"/>
          </p:nvPr>
        </p:nvSpPr>
        <p:spPr>
          <a:xfrm>
            <a:off x="0" y="0"/>
            <a:ext cx="9144000" cy="8382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The Rise of Big Business</a:t>
            </a:r>
          </a:p>
        </p:txBody>
      </p:sp>
      <p:sp>
        <p:nvSpPr>
          <p:cNvPr id="293891" name="Rectangle 3"/>
          <p:cNvSpPr>
            <a:spLocks noGrp="1" noRot="1" noChangeArrowheads="1"/>
          </p:cNvSpPr>
          <p:nvPr>
            <p:ph type="body" sz="half" idx="2"/>
          </p:nvPr>
        </p:nvSpPr>
        <p:spPr>
          <a:xfrm>
            <a:off x="2514600" y="1066800"/>
            <a:ext cx="6629400" cy="5592763"/>
          </a:xfrm>
        </p:spPr>
        <p:txBody>
          <a:bodyPr/>
          <a:lstStyle/>
          <a:p>
            <a:pPr eaLnBrk="1" hangingPunct="1">
              <a:spcBef>
                <a:spcPts val="1200"/>
              </a:spcBef>
              <a:spcAft>
                <a:spcPts val="1200"/>
              </a:spcAft>
              <a:defRPr/>
            </a:pPr>
            <a:r>
              <a:rPr lang="en-US" sz="2800" b="1" dirty="0" smtClean="0">
                <a:effectLst/>
                <a:latin typeface="Calibri" pitchFamily="34" charset="0"/>
              </a:rPr>
              <a:t>Big business takes a more leading role in American life. </a:t>
            </a:r>
          </a:p>
          <a:p>
            <a:pPr lvl="0" eaLnBrk="1" hangingPunct="1">
              <a:spcBef>
                <a:spcPts val="1200"/>
              </a:spcBef>
              <a:spcAft>
                <a:spcPts val="1200"/>
              </a:spcAft>
              <a:buClr>
                <a:srgbClr val="FFCC00"/>
              </a:buClr>
              <a:defRPr/>
            </a:pPr>
            <a:r>
              <a:rPr lang="en-US" sz="2800" b="1" dirty="0">
                <a:solidFill>
                  <a:srgbClr val="FFFFFF"/>
                </a:solidFill>
                <a:effectLst/>
                <a:latin typeface="Calibri" pitchFamily="34" charset="0"/>
              </a:rPr>
              <a:t>Vertical and horizontal integration created </a:t>
            </a:r>
            <a:r>
              <a:rPr lang="en-US" sz="2800" b="1" u="sng" dirty="0">
                <a:solidFill>
                  <a:srgbClr val="FFFFFF"/>
                </a:solidFill>
                <a:effectLst/>
                <a:latin typeface="Calibri" pitchFamily="34" charset="0"/>
              </a:rPr>
              <a:t>monopolies</a:t>
            </a:r>
            <a:r>
              <a:rPr lang="en-US" sz="2800" b="1" dirty="0">
                <a:solidFill>
                  <a:srgbClr val="FFFFFF"/>
                </a:solidFill>
                <a:effectLst/>
                <a:latin typeface="Calibri" pitchFamily="34" charset="0"/>
              </a:rPr>
              <a:t>.</a:t>
            </a:r>
          </a:p>
          <a:p>
            <a:pPr eaLnBrk="1" hangingPunct="1">
              <a:spcBef>
                <a:spcPts val="1200"/>
              </a:spcBef>
              <a:spcAft>
                <a:spcPts val="1200"/>
              </a:spcAft>
              <a:defRPr/>
            </a:pPr>
            <a:r>
              <a:rPr lang="en-US" sz="2800" b="1" u="sng" dirty="0" smtClean="0">
                <a:effectLst/>
                <a:latin typeface="Calibri" pitchFamily="34" charset="0"/>
              </a:rPr>
              <a:t>Vertical </a:t>
            </a:r>
            <a:r>
              <a:rPr lang="en-US" sz="2800" b="1" u="sng" dirty="0" smtClean="0">
                <a:effectLst/>
                <a:latin typeface="Calibri" pitchFamily="34" charset="0"/>
              </a:rPr>
              <a:t>integration</a:t>
            </a:r>
            <a:r>
              <a:rPr lang="en-US" sz="2800" b="1" dirty="0" smtClean="0">
                <a:effectLst/>
                <a:latin typeface="Calibri" pitchFamily="34" charset="0"/>
              </a:rPr>
              <a:t> is when a company owns all of the businesses it depends on.</a:t>
            </a:r>
            <a:endParaRPr lang="en-US" sz="2800" b="1" dirty="0">
              <a:effectLst/>
              <a:latin typeface="Calibri" pitchFamily="34" charset="0"/>
            </a:endParaRPr>
          </a:p>
          <a:p>
            <a:pPr eaLnBrk="1" hangingPunct="1">
              <a:spcBef>
                <a:spcPts val="1200"/>
              </a:spcBef>
              <a:spcAft>
                <a:spcPts val="1200"/>
              </a:spcAft>
              <a:defRPr/>
            </a:pPr>
            <a:r>
              <a:rPr lang="en-US" sz="2800" b="1" dirty="0" smtClean="0">
                <a:effectLst/>
                <a:latin typeface="Calibri" pitchFamily="34" charset="0"/>
              </a:rPr>
              <a:t>Example: Carnegie Steel companies bought coal</a:t>
            </a:r>
            <a:r>
              <a:rPr lang="en-US" sz="2800" b="1" dirty="0">
                <a:effectLst/>
                <a:latin typeface="Calibri" pitchFamily="34" charset="0"/>
              </a:rPr>
              <a:t>, </a:t>
            </a:r>
            <a:r>
              <a:rPr lang="en-US" sz="2800" b="1" dirty="0" smtClean="0">
                <a:effectLst/>
                <a:latin typeface="Calibri" pitchFamily="34" charset="0"/>
              </a:rPr>
              <a:t>lime, </a:t>
            </a:r>
            <a:r>
              <a:rPr lang="en-US" sz="2800" b="1" dirty="0">
                <a:effectLst/>
                <a:latin typeface="Calibri" pitchFamily="34" charset="0"/>
              </a:rPr>
              <a:t>and iron </a:t>
            </a:r>
            <a:r>
              <a:rPr lang="en-US" sz="2800" b="1" dirty="0" smtClean="0">
                <a:effectLst/>
                <a:latin typeface="Calibri" pitchFamily="34" charset="0"/>
              </a:rPr>
              <a:t>facilities to provide its corporation with raw materials needed to make steel</a:t>
            </a:r>
            <a:endParaRPr lang="en-US" sz="2800" b="1" dirty="0" smtClean="0">
              <a:effectLst>
                <a:outerShdw blurRad="38100" dist="38100" dir="2700000" algn="tl">
                  <a:srgbClr val="000000">
                    <a:alpha val="43137"/>
                  </a:srgbClr>
                </a:outerShdw>
              </a:effectLst>
            </a:endParaRPr>
          </a:p>
        </p:txBody>
      </p:sp>
      <p:sp>
        <p:nvSpPr>
          <p:cNvPr id="9220" name="Text Box 4"/>
          <p:cNvSpPr txBox="1">
            <a:spLocks noChangeArrowheads="1"/>
          </p:cNvSpPr>
          <p:nvPr/>
        </p:nvSpPr>
        <p:spPr bwMode="auto">
          <a:xfrm>
            <a:off x="-68263" y="5122368"/>
            <a:ext cx="25828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latin typeface="Calibri" panose="020F0502020204030204" pitchFamily="34" charset="0"/>
              </a:rPr>
              <a:t>Andrew </a:t>
            </a:r>
            <a:r>
              <a:rPr lang="en-US" sz="2000" dirty="0" smtClean="0">
                <a:latin typeface="Calibri" panose="020F0502020204030204" pitchFamily="34" charset="0"/>
              </a:rPr>
              <a:t>Carnegie</a:t>
            </a:r>
            <a:endParaRPr lang="en-US" sz="2000" dirty="0">
              <a:latin typeface="Calibri" panose="020F0502020204030204" pitchFamily="34" charset="0"/>
            </a:endParaRPr>
          </a:p>
        </p:txBody>
      </p:sp>
      <p:pic>
        <p:nvPicPr>
          <p:cNvPr id="9221" name="Picture 6" descr="19_17"/>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6200" y="1600201"/>
            <a:ext cx="2362200" cy="3546034"/>
          </a:xfrm>
          <a:noFill/>
          <a:effectLst>
            <a:outerShdw dist="35921" dir="2700000" algn="ctr" rotWithShape="0">
              <a:srgbClr val="808080"/>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ppt_w</p:attrName>
                                        </p:attrNameLst>
                                      </p:cBhvr>
                                      <p:tavLst>
                                        <p:tav tm="0">
                                          <p:val>
                                            <p:fltVal val="0"/>
                                          </p:val>
                                        </p:tav>
                                        <p:tav tm="100000">
                                          <p:val>
                                            <p:strVal val="#ppt_w"/>
                                          </p:val>
                                        </p:tav>
                                      </p:tavLst>
                                    </p:anim>
                                    <p:anim calcmode="lin" valueType="num">
                                      <p:cBhvr>
                                        <p:cTn id="8" dur="1000" fill="hold"/>
                                        <p:tgtEl>
                                          <p:spTgt spid="9221"/>
                                        </p:tgtEl>
                                        <p:attrNameLst>
                                          <p:attrName>ppt_h</p:attrName>
                                        </p:attrNameLst>
                                      </p:cBhvr>
                                      <p:tavLst>
                                        <p:tav tm="0">
                                          <p:val>
                                            <p:fltVal val="0"/>
                                          </p:val>
                                        </p:tav>
                                        <p:tav tm="100000">
                                          <p:val>
                                            <p:strVal val="#ppt_h"/>
                                          </p:val>
                                        </p:tav>
                                      </p:tavLst>
                                    </p:anim>
                                    <p:anim calcmode="lin" valueType="num">
                                      <p:cBhvr>
                                        <p:cTn id="9" dur="1000" fill="hold"/>
                                        <p:tgtEl>
                                          <p:spTgt spid="9221"/>
                                        </p:tgtEl>
                                        <p:attrNameLst>
                                          <p:attrName>style.rotation</p:attrName>
                                        </p:attrNameLst>
                                      </p:cBhvr>
                                      <p:tavLst>
                                        <p:tav tm="0">
                                          <p:val>
                                            <p:fltVal val="90"/>
                                          </p:val>
                                        </p:tav>
                                        <p:tav tm="100000">
                                          <p:val>
                                            <p:fltVal val="0"/>
                                          </p:val>
                                        </p:tav>
                                      </p:tavLst>
                                    </p:anim>
                                    <p:animEffect transition="in" filter="fade">
                                      <p:cBhvr>
                                        <p:cTn id="10" dur="1000"/>
                                        <p:tgtEl>
                                          <p:spTgt spid="922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220"/>
                                        </p:tgtEl>
                                        <p:attrNameLst>
                                          <p:attrName>style.visibility</p:attrName>
                                        </p:attrNameLst>
                                      </p:cBhvr>
                                      <p:to>
                                        <p:strVal val="visible"/>
                                      </p:to>
                                    </p:set>
                                    <p:anim calcmode="lin" valueType="num">
                                      <p:cBhvr>
                                        <p:cTn id="15" dur="1000" fill="hold"/>
                                        <p:tgtEl>
                                          <p:spTgt spid="9220"/>
                                        </p:tgtEl>
                                        <p:attrNameLst>
                                          <p:attrName>ppt_w</p:attrName>
                                        </p:attrNameLst>
                                      </p:cBhvr>
                                      <p:tavLst>
                                        <p:tav tm="0">
                                          <p:val>
                                            <p:fltVal val="0"/>
                                          </p:val>
                                        </p:tav>
                                        <p:tav tm="100000">
                                          <p:val>
                                            <p:strVal val="#ppt_w"/>
                                          </p:val>
                                        </p:tav>
                                      </p:tavLst>
                                    </p:anim>
                                    <p:anim calcmode="lin" valueType="num">
                                      <p:cBhvr>
                                        <p:cTn id="16" dur="1000" fill="hold"/>
                                        <p:tgtEl>
                                          <p:spTgt spid="9220"/>
                                        </p:tgtEl>
                                        <p:attrNameLst>
                                          <p:attrName>ppt_h</p:attrName>
                                        </p:attrNameLst>
                                      </p:cBhvr>
                                      <p:tavLst>
                                        <p:tav tm="0">
                                          <p:val>
                                            <p:fltVal val="0"/>
                                          </p:val>
                                        </p:tav>
                                        <p:tav tm="100000">
                                          <p:val>
                                            <p:strVal val="#ppt_h"/>
                                          </p:val>
                                        </p:tav>
                                      </p:tavLst>
                                    </p:anim>
                                    <p:anim calcmode="lin" valueType="num">
                                      <p:cBhvr>
                                        <p:cTn id="17" dur="1000" fill="hold"/>
                                        <p:tgtEl>
                                          <p:spTgt spid="9220"/>
                                        </p:tgtEl>
                                        <p:attrNameLst>
                                          <p:attrName>style.rotation</p:attrName>
                                        </p:attrNameLst>
                                      </p:cBhvr>
                                      <p:tavLst>
                                        <p:tav tm="0">
                                          <p:val>
                                            <p:fltVal val="90"/>
                                          </p:val>
                                        </p:tav>
                                        <p:tav tm="100000">
                                          <p:val>
                                            <p:fltVal val="0"/>
                                          </p:val>
                                        </p:tav>
                                      </p:tavLst>
                                    </p:anim>
                                    <p:animEffect transition="in" filter="fade">
                                      <p:cBhvr>
                                        <p:cTn id="18" dur="1000"/>
                                        <p:tgtEl>
                                          <p:spTgt spid="92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3891">
                                            <p:txEl>
                                              <p:pRg st="0" end="0"/>
                                            </p:txEl>
                                          </p:spTgt>
                                        </p:tgtEl>
                                        <p:attrNameLst>
                                          <p:attrName>style.visibility</p:attrName>
                                        </p:attrNameLst>
                                      </p:cBhvr>
                                      <p:to>
                                        <p:strVal val="visible"/>
                                      </p:to>
                                    </p:set>
                                    <p:anim calcmode="lin" valueType="num">
                                      <p:cBhvr additive="base">
                                        <p:cTn id="23" dur="500" fill="hold"/>
                                        <p:tgtEl>
                                          <p:spTgt spid="29389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3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3891">
                                            <p:txEl>
                                              <p:pRg st="1" end="1"/>
                                            </p:txEl>
                                          </p:spTgt>
                                        </p:tgtEl>
                                        <p:attrNameLst>
                                          <p:attrName>style.visibility</p:attrName>
                                        </p:attrNameLst>
                                      </p:cBhvr>
                                      <p:to>
                                        <p:strVal val="visible"/>
                                      </p:to>
                                    </p:set>
                                    <p:anim calcmode="lin" valueType="num">
                                      <p:cBhvr additive="base">
                                        <p:cTn id="29" dur="500" fill="hold"/>
                                        <p:tgtEl>
                                          <p:spTgt spid="29389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3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3891">
                                            <p:txEl>
                                              <p:pRg st="2" end="2"/>
                                            </p:txEl>
                                          </p:spTgt>
                                        </p:tgtEl>
                                        <p:attrNameLst>
                                          <p:attrName>style.visibility</p:attrName>
                                        </p:attrNameLst>
                                      </p:cBhvr>
                                      <p:to>
                                        <p:strVal val="visible"/>
                                      </p:to>
                                    </p:set>
                                    <p:anim calcmode="lin" valueType="num">
                                      <p:cBhvr additive="base">
                                        <p:cTn id="35" dur="500" fill="hold"/>
                                        <p:tgtEl>
                                          <p:spTgt spid="29389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3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3891">
                                            <p:txEl>
                                              <p:pRg st="3" end="3"/>
                                            </p:txEl>
                                          </p:spTgt>
                                        </p:tgtEl>
                                        <p:attrNameLst>
                                          <p:attrName>style.visibility</p:attrName>
                                        </p:attrNameLst>
                                      </p:cBhvr>
                                      <p:to>
                                        <p:strVal val="visible"/>
                                      </p:to>
                                    </p:set>
                                    <p:anim calcmode="lin" valueType="num">
                                      <p:cBhvr additive="base">
                                        <p:cTn id="41" dur="500" fill="hold"/>
                                        <p:tgtEl>
                                          <p:spTgt spid="29389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93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p:bldP spid="92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a:xfrm>
            <a:off x="0" y="0"/>
            <a:ext cx="9144000" cy="11430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The Rise of Big Business</a:t>
            </a:r>
          </a:p>
        </p:txBody>
      </p:sp>
      <p:sp>
        <p:nvSpPr>
          <p:cNvPr id="309251" name="Rectangle 3"/>
          <p:cNvSpPr>
            <a:spLocks noGrp="1" noRot="1" noChangeArrowheads="1"/>
          </p:cNvSpPr>
          <p:nvPr>
            <p:ph type="body" sz="half" idx="1"/>
          </p:nvPr>
        </p:nvSpPr>
        <p:spPr>
          <a:xfrm>
            <a:off x="0" y="1371600"/>
            <a:ext cx="6324600" cy="5867400"/>
          </a:xfrm>
        </p:spPr>
        <p:txBody>
          <a:bodyPr/>
          <a:lstStyle/>
          <a:p>
            <a:pPr eaLnBrk="1" hangingPunct="1">
              <a:spcBef>
                <a:spcPts val="1200"/>
              </a:spcBef>
              <a:spcAft>
                <a:spcPts val="1200"/>
              </a:spcAft>
              <a:defRPr/>
            </a:pPr>
            <a:r>
              <a:rPr lang="en-US" sz="2800" b="1" u="sng" dirty="0" smtClean="0">
                <a:effectLst/>
                <a:latin typeface="Calibri" pitchFamily="34" charset="0"/>
              </a:rPr>
              <a:t>Horizontal integration</a:t>
            </a:r>
            <a:r>
              <a:rPr lang="en-US" sz="2800" b="1" dirty="0" smtClean="0">
                <a:effectLst/>
                <a:latin typeface="Calibri" pitchFamily="34" charset="0"/>
              </a:rPr>
              <a:t>: a corporation combines firms that perform a single function. </a:t>
            </a:r>
          </a:p>
          <a:p>
            <a:pPr eaLnBrk="1" hangingPunct="1">
              <a:spcBef>
                <a:spcPts val="1200"/>
              </a:spcBef>
              <a:spcAft>
                <a:spcPts val="1200"/>
              </a:spcAft>
              <a:defRPr/>
            </a:pPr>
            <a:r>
              <a:rPr lang="en-US" sz="2800" b="1" dirty="0" smtClean="0">
                <a:effectLst/>
                <a:latin typeface="Calibri" pitchFamily="34" charset="0"/>
              </a:rPr>
              <a:t>Example: Standard Oil bought smaller oil companies to gain control of 90% of the oil refining in 1880. </a:t>
            </a:r>
          </a:p>
          <a:p>
            <a:pPr eaLnBrk="1" hangingPunct="1">
              <a:spcBef>
                <a:spcPts val="1200"/>
              </a:spcBef>
              <a:spcAft>
                <a:spcPts val="1200"/>
              </a:spcAft>
              <a:defRPr/>
            </a:pPr>
            <a:r>
              <a:rPr lang="en-US" sz="2800" b="1" dirty="0" smtClean="0">
                <a:effectLst/>
                <a:latin typeface="Calibri" pitchFamily="34" charset="0"/>
              </a:rPr>
              <a:t>American </a:t>
            </a:r>
            <a:r>
              <a:rPr lang="en-US" sz="2800" b="1" dirty="0">
                <a:effectLst/>
                <a:latin typeface="Calibri" pitchFamily="34" charset="0"/>
              </a:rPr>
              <a:t>grew very suspicious of monopolies by the late 1800s. </a:t>
            </a:r>
          </a:p>
        </p:txBody>
      </p:sp>
      <p:sp>
        <p:nvSpPr>
          <p:cNvPr id="10244" name="Text Box 4"/>
          <p:cNvSpPr txBox="1">
            <a:spLocks noChangeArrowheads="1"/>
          </p:cNvSpPr>
          <p:nvPr/>
        </p:nvSpPr>
        <p:spPr bwMode="auto">
          <a:xfrm>
            <a:off x="5981075" y="5454650"/>
            <a:ext cx="32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dirty="0">
                <a:latin typeface="Calibri" panose="020F0502020204030204" pitchFamily="34" charset="0"/>
              </a:rPr>
              <a:t>John D. Rockefeller of</a:t>
            </a:r>
            <a:br>
              <a:rPr lang="en-US" sz="2000" dirty="0">
                <a:latin typeface="Calibri" panose="020F0502020204030204" pitchFamily="34" charset="0"/>
              </a:rPr>
            </a:br>
            <a:r>
              <a:rPr lang="en-US" sz="2000" dirty="0">
                <a:latin typeface="Calibri" panose="020F0502020204030204" pitchFamily="34" charset="0"/>
              </a:rPr>
              <a:t> Standard Oil</a:t>
            </a:r>
          </a:p>
        </p:txBody>
      </p:sp>
      <p:pic>
        <p:nvPicPr>
          <p:cNvPr id="10245" name="Picture 6" descr="19_1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r="2829"/>
          <a:stretch>
            <a:fillRect/>
          </a:stretch>
        </p:blipFill>
        <p:spPr>
          <a:xfrm>
            <a:off x="6326188" y="1447800"/>
            <a:ext cx="2817812" cy="3962400"/>
          </a:xfrm>
          <a:noFill/>
          <a:effectLst>
            <a:outerShdw dist="35921" dir="2700000" algn="ctr" rotWithShape="0">
              <a:srgbClr val="808080"/>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fltVal val="0"/>
                                          </p:val>
                                        </p:tav>
                                        <p:tav tm="100000">
                                          <p:val>
                                            <p:strVal val="#ppt_w"/>
                                          </p:val>
                                        </p:tav>
                                      </p:tavLst>
                                    </p:anim>
                                    <p:anim calcmode="lin" valueType="num">
                                      <p:cBhvr>
                                        <p:cTn id="8" dur="1000" fill="hold"/>
                                        <p:tgtEl>
                                          <p:spTgt spid="10245"/>
                                        </p:tgtEl>
                                        <p:attrNameLst>
                                          <p:attrName>ppt_h</p:attrName>
                                        </p:attrNameLst>
                                      </p:cBhvr>
                                      <p:tavLst>
                                        <p:tav tm="0">
                                          <p:val>
                                            <p:fltVal val="0"/>
                                          </p:val>
                                        </p:tav>
                                        <p:tav tm="100000">
                                          <p:val>
                                            <p:strVal val="#ppt_h"/>
                                          </p:val>
                                        </p:tav>
                                      </p:tavLst>
                                    </p:anim>
                                    <p:anim calcmode="lin" valueType="num">
                                      <p:cBhvr>
                                        <p:cTn id="9" dur="1000" fill="hold"/>
                                        <p:tgtEl>
                                          <p:spTgt spid="10245"/>
                                        </p:tgtEl>
                                        <p:attrNameLst>
                                          <p:attrName>style.rotation</p:attrName>
                                        </p:attrNameLst>
                                      </p:cBhvr>
                                      <p:tavLst>
                                        <p:tav tm="0">
                                          <p:val>
                                            <p:fltVal val="90"/>
                                          </p:val>
                                        </p:tav>
                                        <p:tav tm="100000">
                                          <p:val>
                                            <p:fltVal val="0"/>
                                          </p:val>
                                        </p:tav>
                                      </p:tavLst>
                                    </p:anim>
                                    <p:animEffect transition="in" filter="fade">
                                      <p:cBhvr>
                                        <p:cTn id="10" dur="1000"/>
                                        <p:tgtEl>
                                          <p:spTgt spid="1024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244"/>
                                        </p:tgtEl>
                                        <p:attrNameLst>
                                          <p:attrName>style.visibility</p:attrName>
                                        </p:attrNameLst>
                                      </p:cBhvr>
                                      <p:to>
                                        <p:strVal val="visible"/>
                                      </p:to>
                                    </p:set>
                                    <p:anim calcmode="lin" valueType="num">
                                      <p:cBhvr>
                                        <p:cTn id="15" dur="1000" fill="hold"/>
                                        <p:tgtEl>
                                          <p:spTgt spid="10244"/>
                                        </p:tgtEl>
                                        <p:attrNameLst>
                                          <p:attrName>ppt_w</p:attrName>
                                        </p:attrNameLst>
                                      </p:cBhvr>
                                      <p:tavLst>
                                        <p:tav tm="0">
                                          <p:val>
                                            <p:fltVal val="0"/>
                                          </p:val>
                                        </p:tav>
                                        <p:tav tm="100000">
                                          <p:val>
                                            <p:strVal val="#ppt_w"/>
                                          </p:val>
                                        </p:tav>
                                      </p:tavLst>
                                    </p:anim>
                                    <p:anim calcmode="lin" valueType="num">
                                      <p:cBhvr>
                                        <p:cTn id="16" dur="1000" fill="hold"/>
                                        <p:tgtEl>
                                          <p:spTgt spid="10244"/>
                                        </p:tgtEl>
                                        <p:attrNameLst>
                                          <p:attrName>ppt_h</p:attrName>
                                        </p:attrNameLst>
                                      </p:cBhvr>
                                      <p:tavLst>
                                        <p:tav tm="0">
                                          <p:val>
                                            <p:fltVal val="0"/>
                                          </p:val>
                                        </p:tav>
                                        <p:tav tm="100000">
                                          <p:val>
                                            <p:strVal val="#ppt_h"/>
                                          </p:val>
                                        </p:tav>
                                      </p:tavLst>
                                    </p:anim>
                                    <p:anim calcmode="lin" valueType="num">
                                      <p:cBhvr>
                                        <p:cTn id="17" dur="1000" fill="hold"/>
                                        <p:tgtEl>
                                          <p:spTgt spid="10244"/>
                                        </p:tgtEl>
                                        <p:attrNameLst>
                                          <p:attrName>style.rotation</p:attrName>
                                        </p:attrNameLst>
                                      </p:cBhvr>
                                      <p:tavLst>
                                        <p:tav tm="0">
                                          <p:val>
                                            <p:fltVal val="90"/>
                                          </p:val>
                                        </p:tav>
                                        <p:tav tm="100000">
                                          <p:val>
                                            <p:fltVal val="0"/>
                                          </p:val>
                                        </p:tav>
                                      </p:tavLst>
                                    </p:anim>
                                    <p:animEffect transition="in" filter="fade">
                                      <p:cBhvr>
                                        <p:cTn id="18" dur="1000"/>
                                        <p:tgtEl>
                                          <p:spTgt spid="1024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09251">
                                            <p:txEl>
                                              <p:pRg st="0" end="0"/>
                                            </p:txEl>
                                          </p:spTgt>
                                        </p:tgtEl>
                                        <p:attrNameLst>
                                          <p:attrName>style.visibility</p:attrName>
                                        </p:attrNameLst>
                                      </p:cBhvr>
                                      <p:to>
                                        <p:strVal val="visible"/>
                                      </p:to>
                                    </p:set>
                                    <p:animEffect transition="in" filter="fade">
                                      <p:cBhvr>
                                        <p:cTn id="23" dur="1000"/>
                                        <p:tgtEl>
                                          <p:spTgt spid="309251">
                                            <p:txEl>
                                              <p:pRg st="0" end="0"/>
                                            </p:txEl>
                                          </p:spTgt>
                                        </p:tgtEl>
                                      </p:cBhvr>
                                    </p:animEffect>
                                    <p:anim calcmode="lin" valueType="num">
                                      <p:cBhvr>
                                        <p:cTn id="24" dur="1000" fill="hold"/>
                                        <p:tgtEl>
                                          <p:spTgt spid="30925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092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09251">
                                            <p:txEl>
                                              <p:pRg st="1" end="1"/>
                                            </p:txEl>
                                          </p:spTgt>
                                        </p:tgtEl>
                                        <p:attrNameLst>
                                          <p:attrName>style.visibility</p:attrName>
                                        </p:attrNameLst>
                                      </p:cBhvr>
                                      <p:to>
                                        <p:strVal val="visible"/>
                                      </p:to>
                                    </p:set>
                                    <p:animEffect transition="in" filter="fade">
                                      <p:cBhvr>
                                        <p:cTn id="30" dur="1000"/>
                                        <p:tgtEl>
                                          <p:spTgt spid="309251">
                                            <p:txEl>
                                              <p:pRg st="1" end="1"/>
                                            </p:txEl>
                                          </p:spTgt>
                                        </p:tgtEl>
                                      </p:cBhvr>
                                    </p:animEffect>
                                    <p:anim calcmode="lin" valueType="num">
                                      <p:cBhvr>
                                        <p:cTn id="31" dur="1000" fill="hold"/>
                                        <p:tgtEl>
                                          <p:spTgt spid="309251">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092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09251">
                                            <p:txEl>
                                              <p:pRg st="2" end="2"/>
                                            </p:txEl>
                                          </p:spTgt>
                                        </p:tgtEl>
                                        <p:attrNameLst>
                                          <p:attrName>style.visibility</p:attrName>
                                        </p:attrNameLst>
                                      </p:cBhvr>
                                      <p:to>
                                        <p:strVal val="visible"/>
                                      </p:to>
                                    </p:set>
                                    <p:animEffect transition="in" filter="fade">
                                      <p:cBhvr>
                                        <p:cTn id="37" dur="1000"/>
                                        <p:tgtEl>
                                          <p:spTgt spid="309251">
                                            <p:txEl>
                                              <p:pRg st="2" end="2"/>
                                            </p:txEl>
                                          </p:spTgt>
                                        </p:tgtEl>
                                      </p:cBhvr>
                                    </p:animEffect>
                                    <p:anim calcmode="lin" valueType="num">
                                      <p:cBhvr>
                                        <p:cTn id="38" dur="1000" fill="hold"/>
                                        <p:tgtEl>
                                          <p:spTgt spid="309251">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092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P spid="102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49"/>
          <a:stretch/>
        </p:blipFill>
        <p:spPr bwMode="auto">
          <a:xfrm>
            <a:off x="0" y="629587"/>
            <a:ext cx="9099030" cy="608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0" y="96187"/>
            <a:ext cx="9144000" cy="533400"/>
          </a:xfrm>
        </p:spPr>
        <p:txBody>
          <a:bodyPr/>
          <a:lstStyle/>
          <a:p>
            <a:r>
              <a:rPr lang="en-US" dirty="0" smtClean="0">
                <a:solidFill>
                  <a:schemeClr val="tx1"/>
                </a:solidFill>
              </a:rPr>
              <a:t>Horizontal and Vertical Integration</a:t>
            </a:r>
            <a:endParaRPr lang="en-US" dirty="0">
              <a:solidFill>
                <a:schemeClr val="tx1"/>
              </a:solidFill>
            </a:endParaRPr>
          </a:p>
        </p:txBody>
      </p:sp>
    </p:spTree>
    <p:extLst>
      <p:ext uri="{BB962C8B-B14F-4D97-AF65-F5344CB8AC3E}">
        <p14:creationId xmlns:p14="http://schemas.microsoft.com/office/powerpoint/2010/main" val="18564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26" y="1295400"/>
            <a:ext cx="874426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301625" y="1"/>
            <a:ext cx="8510588" cy="1143000"/>
          </a:xfrm>
        </p:spPr>
        <p:txBody>
          <a:bodyPr/>
          <a:lstStyle/>
          <a:p>
            <a:r>
              <a:rPr lang="en-US" b="1" dirty="0">
                <a:solidFill>
                  <a:srgbClr val="CC9900"/>
                </a:solidFill>
                <a:latin typeface="Calibri" panose="020F0502020204030204" pitchFamily="34" charset="0"/>
              </a:rPr>
              <a:t>Trust and </a:t>
            </a:r>
            <a:r>
              <a:rPr lang="en-US" b="1" dirty="0" smtClean="0">
                <a:solidFill>
                  <a:srgbClr val="CC9900"/>
                </a:solidFill>
                <a:latin typeface="Calibri" panose="020F0502020204030204" pitchFamily="34" charset="0"/>
              </a:rPr>
              <a:t>Cartels</a:t>
            </a:r>
            <a:endParaRPr lang="en-US" b="1" dirty="0">
              <a:solidFill>
                <a:srgbClr val="CC9900"/>
              </a:solidFill>
              <a:latin typeface="Calibri" panose="020F0502020204030204" pitchFamily="34" charset="0"/>
            </a:endParaRPr>
          </a:p>
        </p:txBody>
      </p:sp>
    </p:spTree>
    <p:extLst>
      <p:ext uri="{BB962C8B-B14F-4D97-AF65-F5344CB8AC3E}">
        <p14:creationId xmlns:p14="http://schemas.microsoft.com/office/powerpoint/2010/main" val="58357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11225" y="244475"/>
            <a:ext cx="7772400" cy="727075"/>
          </a:xfrm>
        </p:spPr>
        <p:txBody>
          <a:bodyPr/>
          <a:lstStyle/>
          <a:p>
            <a:r>
              <a:rPr lang="en-US" altLang="en-US" b="1" dirty="0">
                <a:solidFill>
                  <a:schemeClr val="tx1"/>
                </a:solidFill>
                <a:latin typeface="Calibri" panose="020F0502020204030204" pitchFamily="34" charset="0"/>
              </a:rPr>
              <a:t>Trust-Busting</a:t>
            </a:r>
          </a:p>
        </p:txBody>
      </p:sp>
      <p:sp>
        <p:nvSpPr>
          <p:cNvPr id="83972" name="Rectangle 4"/>
          <p:cNvSpPr>
            <a:spLocks noGrp="1" noChangeArrowheads="1"/>
          </p:cNvSpPr>
          <p:nvPr>
            <p:ph type="body" sz="half" idx="1"/>
          </p:nvPr>
        </p:nvSpPr>
        <p:spPr>
          <a:xfrm>
            <a:off x="152399" y="1439863"/>
            <a:ext cx="4808039" cy="4960937"/>
          </a:xfrm>
        </p:spPr>
        <p:txBody>
          <a:bodyPr/>
          <a:lstStyle/>
          <a:p>
            <a:pPr>
              <a:spcBef>
                <a:spcPts val="1200"/>
              </a:spcBef>
              <a:spcAft>
                <a:spcPts val="1200"/>
              </a:spcAft>
            </a:pPr>
            <a:r>
              <a:rPr lang="en-US" altLang="en-US" sz="2800" b="1" dirty="0">
                <a:latin typeface="Calibri" panose="020F0502020204030204" pitchFamily="34" charset="0"/>
              </a:rPr>
              <a:t>By 1900, </a:t>
            </a:r>
            <a:r>
              <a:rPr lang="en-US" altLang="en-US" sz="2800" b="1" dirty="0" smtClean="0">
                <a:latin typeface="Calibri" panose="020F0502020204030204" pitchFamily="34" charset="0"/>
              </a:rPr>
              <a:t>trusts, </a:t>
            </a:r>
            <a:r>
              <a:rPr lang="en-US" altLang="en-US" sz="2800" b="1" dirty="0">
                <a:latin typeface="Calibri" panose="020F0502020204030204" pitchFamily="34" charset="0"/>
              </a:rPr>
              <a:t>legal bodies created to hold stock in many </a:t>
            </a:r>
            <a:r>
              <a:rPr lang="en-US" altLang="en-US" sz="2800" b="1" dirty="0" smtClean="0">
                <a:latin typeface="Calibri" panose="020F0502020204030204" pitchFamily="34" charset="0"/>
              </a:rPr>
              <a:t>companies, controlled </a:t>
            </a:r>
            <a:r>
              <a:rPr lang="en-US" altLang="en-US" sz="2800" b="1" dirty="0">
                <a:latin typeface="Calibri" panose="020F0502020204030204" pitchFamily="34" charset="0"/>
              </a:rPr>
              <a:t>80% of U.S. industries. </a:t>
            </a:r>
          </a:p>
          <a:p>
            <a:pPr>
              <a:spcBef>
                <a:spcPts val="1200"/>
              </a:spcBef>
              <a:spcAft>
                <a:spcPts val="1200"/>
              </a:spcAft>
            </a:pPr>
            <a:r>
              <a:rPr lang="en-US" altLang="en-US" sz="2800" b="1" dirty="0">
                <a:latin typeface="Calibri" panose="020F0502020204030204" pitchFamily="34" charset="0"/>
              </a:rPr>
              <a:t>Roosevelt filed 44 antitrust suits under the Sherman Anti-Trust </a:t>
            </a:r>
            <a:r>
              <a:rPr lang="en-US" altLang="en-US" sz="2800" b="1" dirty="0" smtClean="0">
                <a:latin typeface="Calibri" panose="020F0502020204030204" pitchFamily="34" charset="0"/>
              </a:rPr>
              <a:t>Act</a:t>
            </a:r>
          </a:p>
          <a:p>
            <a:pPr>
              <a:spcBef>
                <a:spcPts val="1200"/>
              </a:spcBef>
              <a:spcAft>
                <a:spcPts val="1200"/>
              </a:spcAft>
            </a:pPr>
            <a:r>
              <a:rPr lang="en-US" altLang="en-US" sz="2800" b="1" dirty="0" smtClean="0">
                <a:latin typeface="Calibri" panose="020F0502020204030204" pitchFamily="34" charset="0"/>
              </a:rPr>
              <a:t>Goal : Break up monopolies and their power in certain industries</a:t>
            </a:r>
            <a:endParaRPr lang="en-US" altLang="en-US" sz="2800" b="1" dirty="0">
              <a:latin typeface="Calibri" panose="020F0502020204030204" pitchFamily="34" charset="0"/>
            </a:endParaRPr>
          </a:p>
        </p:txBody>
      </p:sp>
      <p:pic>
        <p:nvPicPr>
          <p:cNvPr id="83977" name="Picture 9" descr="roosevelt_hunt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439" y="1547812"/>
            <a:ext cx="3904161" cy="416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8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a:xfrm>
            <a:off x="2438400" y="152400"/>
            <a:ext cx="3733800" cy="11430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Labor Unions</a:t>
            </a:r>
          </a:p>
        </p:txBody>
      </p:sp>
      <p:sp>
        <p:nvSpPr>
          <p:cNvPr id="295939" name="Rectangle 3"/>
          <p:cNvSpPr>
            <a:spLocks noGrp="1" noRot="1" noChangeArrowheads="1"/>
          </p:cNvSpPr>
          <p:nvPr>
            <p:ph type="body" sz="half" idx="1"/>
          </p:nvPr>
        </p:nvSpPr>
        <p:spPr>
          <a:xfrm>
            <a:off x="3825875" y="1447800"/>
            <a:ext cx="5334000" cy="5257800"/>
          </a:xfrm>
        </p:spPr>
        <p:txBody>
          <a:bodyPr/>
          <a:lstStyle/>
          <a:p>
            <a:pPr eaLnBrk="1" hangingPunct="1">
              <a:spcBef>
                <a:spcPts val="1200"/>
              </a:spcBef>
              <a:spcAft>
                <a:spcPts val="1200"/>
              </a:spcAft>
              <a:defRPr/>
            </a:pPr>
            <a:r>
              <a:rPr lang="en-US" sz="2800" b="1" dirty="0" smtClean="0">
                <a:effectLst/>
                <a:latin typeface="Calibri" pitchFamily="34" charset="0"/>
              </a:rPr>
              <a:t>Industrial workers come together to form unions </a:t>
            </a:r>
            <a:endParaRPr lang="en-US" b="1" dirty="0" smtClean="0">
              <a:effectLst/>
              <a:latin typeface="Calibri" pitchFamily="34" charset="0"/>
            </a:endParaRPr>
          </a:p>
          <a:p>
            <a:pPr eaLnBrk="1" hangingPunct="1">
              <a:spcBef>
                <a:spcPts val="1200"/>
              </a:spcBef>
              <a:spcAft>
                <a:spcPts val="1200"/>
              </a:spcAft>
              <a:defRPr/>
            </a:pPr>
            <a:r>
              <a:rPr lang="en-US" sz="2800" b="1" dirty="0" smtClean="0">
                <a:effectLst/>
                <a:latin typeface="Calibri" pitchFamily="34" charset="0"/>
              </a:rPr>
              <a:t>Working </a:t>
            </a:r>
            <a:r>
              <a:rPr lang="en-US" sz="2800" b="1" dirty="0" smtClean="0">
                <a:effectLst/>
                <a:latin typeface="Calibri" pitchFamily="34" charset="0"/>
              </a:rPr>
              <a:t>conditions were often unhealthy and dangerous </a:t>
            </a:r>
            <a:endParaRPr lang="en-US" sz="2800" b="1" dirty="0">
              <a:effectLst/>
              <a:latin typeface="Calibri" pitchFamily="34" charset="0"/>
            </a:endParaRPr>
          </a:p>
          <a:p>
            <a:pPr>
              <a:spcBef>
                <a:spcPts val="1200"/>
              </a:spcBef>
              <a:spcAft>
                <a:spcPts val="1200"/>
              </a:spcAft>
              <a:defRPr/>
            </a:pPr>
            <a:r>
              <a:rPr lang="en-US" sz="2800" b="1" dirty="0" smtClean="0">
                <a:effectLst/>
                <a:latin typeface="Calibri" pitchFamily="34" charset="0"/>
              </a:rPr>
              <a:t>Workers breathed in lint, dust, and toxic fumes </a:t>
            </a:r>
            <a:endParaRPr lang="en-US" b="1" dirty="0" smtClean="0">
              <a:effectLst/>
              <a:latin typeface="Calibri" pitchFamily="34" charset="0"/>
            </a:endParaRPr>
          </a:p>
          <a:p>
            <a:pPr>
              <a:spcBef>
                <a:spcPts val="1200"/>
              </a:spcBef>
              <a:spcAft>
                <a:spcPts val="1200"/>
              </a:spcAft>
              <a:defRPr/>
            </a:pPr>
            <a:r>
              <a:rPr lang="en-US" sz="2800" b="1" dirty="0" smtClean="0">
                <a:effectLst/>
                <a:latin typeface="Calibri" pitchFamily="34" charset="0"/>
              </a:rPr>
              <a:t>Heavy machinery caused a large number of injuries</a:t>
            </a:r>
          </a:p>
          <a:p>
            <a:pPr marL="0" indent="0" eaLnBrk="1" hangingPunct="1">
              <a:buNone/>
              <a:defRPr/>
            </a:pPr>
            <a:endParaRPr lang="en-US" b="1" dirty="0" smtClean="0">
              <a:effectLst>
                <a:outerShdw blurRad="38100" dist="38100" dir="2700000" algn="tl">
                  <a:srgbClr val="000000">
                    <a:alpha val="43137"/>
                  </a:srgbClr>
                </a:outerShdw>
              </a:effectLst>
            </a:endParaRPr>
          </a:p>
        </p:txBody>
      </p:sp>
      <p:sp>
        <p:nvSpPr>
          <p:cNvPr id="11268" name="Text Box 4"/>
          <p:cNvSpPr txBox="1">
            <a:spLocks noChangeArrowheads="1"/>
          </p:cNvSpPr>
          <p:nvPr/>
        </p:nvSpPr>
        <p:spPr bwMode="auto">
          <a:xfrm>
            <a:off x="152400" y="541020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latin typeface="Calibri" panose="020F0502020204030204" pitchFamily="34" charset="0"/>
              </a:rPr>
              <a:t>New York City Sweatshop</a:t>
            </a:r>
          </a:p>
        </p:txBody>
      </p:sp>
      <p:pic>
        <p:nvPicPr>
          <p:cNvPr id="11269" name="Picture 6" descr="Tenement Sweatshop 190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15094"/>
          <a:stretch>
            <a:fillRect/>
          </a:stretch>
        </p:blipFill>
        <p:spPr>
          <a:xfrm>
            <a:off x="114300" y="2057400"/>
            <a:ext cx="3733800" cy="314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style.rotation</p:attrName>
                                        </p:attrNameLst>
                                      </p:cBhvr>
                                      <p:tavLst>
                                        <p:tav tm="0">
                                          <p:val>
                                            <p:fltVal val="90"/>
                                          </p:val>
                                        </p:tav>
                                        <p:tav tm="100000">
                                          <p:val>
                                            <p:fltVal val="0"/>
                                          </p:val>
                                        </p:tav>
                                      </p:tavLst>
                                    </p:anim>
                                    <p:animEffect transition="in" filter="fade">
                                      <p:cBhvr>
                                        <p:cTn id="10" dur="1000"/>
                                        <p:tgtEl>
                                          <p:spTgt spid="1126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 calcmode="lin" valueType="num">
                                      <p:cBhvr>
                                        <p:cTn id="15" dur="1000" fill="hold"/>
                                        <p:tgtEl>
                                          <p:spTgt spid="11268"/>
                                        </p:tgtEl>
                                        <p:attrNameLst>
                                          <p:attrName>ppt_w</p:attrName>
                                        </p:attrNameLst>
                                      </p:cBhvr>
                                      <p:tavLst>
                                        <p:tav tm="0">
                                          <p:val>
                                            <p:fltVal val="0"/>
                                          </p:val>
                                        </p:tav>
                                        <p:tav tm="100000">
                                          <p:val>
                                            <p:strVal val="#ppt_w"/>
                                          </p:val>
                                        </p:tav>
                                      </p:tavLst>
                                    </p:anim>
                                    <p:anim calcmode="lin" valueType="num">
                                      <p:cBhvr>
                                        <p:cTn id="16" dur="1000" fill="hold"/>
                                        <p:tgtEl>
                                          <p:spTgt spid="11268"/>
                                        </p:tgtEl>
                                        <p:attrNameLst>
                                          <p:attrName>ppt_h</p:attrName>
                                        </p:attrNameLst>
                                      </p:cBhvr>
                                      <p:tavLst>
                                        <p:tav tm="0">
                                          <p:val>
                                            <p:fltVal val="0"/>
                                          </p:val>
                                        </p:tav>
                                        <p:tav tm="100000">
                                          <p:val>
                                            <p:strVal val="#ppt_h"/>
                                          </p:val>
                                        </p:tav>
                                      </p:tavLst>
                                    </p:anim>
                                    <p:anim calcmode="lin" valueType="num">
                                      <p:cBhvr>
                                        <p:cTn id="17" dur="1000" fill="hold"/>
                                        <p:tgtEl>
                                          <p:spTgt spid="11268"/>
                                        </p:tgtEl>
                                        <p:attrNameLst>
                                          <p:attrName>style.rotation</p:attrName>
                                        </p:attrNameLst>
                                      </p:cBhvr>
                                      <p:tavLst>
                                        <p:tav tm="0">
                                          <p:val>
                                            <p:fltVal val="90"/>
                                          </p:val>
                                        </p:tav>
                                        <p:tav tm="100000">
                                          <p:val>
                                            <p:fltVal val="0"/>
                                          </p:val>
                                        </p:tav>
                                      </p:tavLst>
                                    </p:anim>
                                    <p:animEffect transition="in" filter="fade">
                                      <p:cBhvr>
                                        <p:cTn id="18" dur="1000"/>
                                        <p:tgtEl>
                                          <p:spTgt spid="1126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95939">
                                            <p:txEl>
                                              <p:pRg st="0" end="0"/>
                                            </p:txEl>
                                          </p:spTgt>
                                        </p:tgtEl>
                                        <p:attrNameLst>
                                          <p:attrName>style.visibility</p:attrName>
                                        </p:attrNameLst>
                                      </p:cBhvr>
                                      <p:to>
                                        <p:strVal val="visible"/>
                                      </p:to>
                                    </p:set>
                                    <p:animEffect transition="in" filter="fade">
                                      <p:cBhvr>
                                        <p:cTn id="23" dur="1000"/>
                                        <p:tgtEl>
                                          <p:spTgt spid="295939">
                                            <p:txEl>
                                              <p:pRg st="0" end="0"/>
                                            </p:txEl>
                                          </p:spTgt>
                                        </p:tgtEl>
                                      </p:cBhvr>
                                    </p:animEffect>
                                    <p:anim calcmode="lin" valueType="num">
                                      <p:cBhvr>
                                        <p:cTn id="24" dur="1000" fill="hold"/>
                                        <p:tgtEl>
                                          <p:spTgt spid="29593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95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5939">
                                            <p:txEl>
                                              <p:pRg st="1" end="1"/>
                                            </p:txEl>
                                          </p:spTgt>
                                        </p:tgtEl>
                                        <p:attrNameLst>
                                          <p:attrName>style.visibility</p:attrName>
                                        </p:attrNameLst>
                                      </p:cBhvr>
                                      <p:to>
                                        <p:strVal val="visible"/>
                                      </p:to>
                                    </p:set>
                                    <p:animEffect transition="in" filter="fade">
                                      <p:cBhvr>
                                        <p:cTn id="30" dur="1000"/>
                                        <p:tgtEl>
                                          <p:spTgt spid="295939">
                                            <p:txEl>
                                              <p:pRg st="1" end="1"/>
                                            </p:txEl>
                                          </p:spTgt>
                                        </p:tgtEl>
                                      </p:cBhvr>
                                    </p:animEffect>
                                    <p:anim calcmode="lin" valueType="num">
                                      <p:cBhvr>
                                        <p:cTn id="31" dur="1000" fill="hold"/>
                                        <p:tgtEl>
                                          <p:spTgt spid="295939">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95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95939">
                                            <p:txEl>
                                              <p:pRg st="2" end="2"/>
                                            </p:txEl>
                                          </p:spTgt>
                                        </p:tgtEl>
                                        <p:attrNameLst>
                                          <p:attrName>style.visibility</p:attrName>
                                        </p:attrNameLst>
                                      </p:cBhvr>
                                      <p:to>
                                        <p:strVal val="visible"/>
                                      </p:to>
                                    </p:set>
                                    <p:animEffect transition="in" filter="fade">
                                      <p:cBhvr>
                                        <p:cTn id="37" dur="1000"/>
                                        <p:tgtEl>
                                          <p:spTgt spid="295939">
                                            <p:txEl>
                                              <p:pRg st="2" end="2"/>
                                            </p:txEl>
                                          </p:spTgt>
                                        </p:tgtEl>
                                      </p:cBhvr>
                                    </p:animEffect>
                                    <p:anim calcmode="lin" valueType="num">
                                      <p:cBhvr>
                                        <p:cTn id="38" dur="1000" fill="hold"/>
                                        <p:tgtEl>
                                          <p:spTgt spid="295939">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95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95939">
                                            <p:txEl>
                                              <p:pRg st="3" end="3"/>
                                            </p:txEl>
                                          </p:spTgt>
                                        </p:tgtEl>
                                        <p:attrNameLst>
                                          <p:attrName>style.visibility</p:attrName>
                                        </p:attrNameLst>
                                      </p:cBhvr>
                                      <p:to>
                                        <p:strVal val="visible"/>
                                      </p:to>
                                    </p:set>
                                    <p:animEffect transition="in" filter="fade">
                                      <p:cBhvr>
                                        <p:cTn id="44" dur="1000"/>
                                        <p:tgtEl>
                                          <p:spTgt spid="295939">
                                            <p:txEl>
                                              <p:pRg st="3" end="3"/>
                                            </p:txEl>
                                          </p:spTgt>
                                        </p:tgtEl>
                                      </p:cBhvr>
                                    </p:animEffect>
                                    <p:anim calcmode="lin" valueType="num">
                                      <p:cBhvr>
                                        <p:cTn id="45" dur="1000" fill="hold"/>
                                        <p:tgtEl>
                                          <p:spTgt spid="295939">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95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112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rrowheads="1"/>
          </p:cNvSpPr>
          <p:nvPr>
            <p:ph type="title"/>
          </p:nvPr>
        </p:nvSpPr>
        <p:spPr>
          <a:xfrm>
            <a:off x="2667000" y="0"/>
            <a:ext cx="3657600" cy="11430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Labor Unions</a:t>
            </a:r>
          </a:p>
        </p:txBody>
      </p:sp>
      <p:sp>
        <p:nvSpPr>
          <p:cNvPr id="297987" name="Rectangle 3"/>
          <p:cNvSpPr>
            <a:spLocks noGrp="1" noRot="1" noChangeArrowheads="1"/>
          </p:cNvSpPr>
          <p:nvPr>
            <p:ph type="body" sz="half" idx="2"/>
          </p:nvPr>
        </p:nvSpPr>
        <p:spPr>
          <a:xfrm>
            <a:off x="3581400" y="1295400"/>
            <a:ext cx="5410200" cy="5562600"/>
          </a:xfrm>
        </p:spPr>
        <p:txBody>
          <a:bodyPr/>
          <a:lstStyle/>
          <a:p>
            <a:pPr eaLnBrk="1" hangingPunct="1">
              <a:lnSpc>
                <a:spcPct val="90000"/>
              </a:lnSpc>
              <a:spcBef>
                <a:spcPts val="1200"/>
              </a:spcBef>
              <a:spcAft>
                <a:spcPts val="1200"/>
              </a:spcAft>
              <a:defRPr/>
            </a:pPr>
            <a:r>
              <a:rPr lang="en-US" sz="2800" b="1" dirty="0" smtClean="0">
                <a:effectLst/>
                <a:latin typeface="Calibri" pitchFamily="34" charset="0"/>
              </a:rPr>
              <a:t>Workers who wanted to unionize faced major problems. </a:t>
            </a:r>
          </a:p>
          <a:p>
            <a:pPr eaLnBrk="1" hangingPunct="1">
              <a:lnSpc>
                <a:spcPct val="90000"/>
              </a:lnSpc>
              <a:spcBef>
                <a:spcPts val="1200"/>
              </a:spcBef>
              <a:spcAft>
                <a:spcPts val="1200"/>
              </a:spcAft>
              <a:defRPr/>
            </a:pPr>
            <a:r>
              <a:rPr lang="en-US" sz="2800" b="1" dirty="0" smtClean="0">
                <a:effectLst/>
                <a:latin typeface="Calibri" pitchFamily="34" charset="0"/>
              </a:rPr>
              <a:t>There were no laws that gave workers the right to strike or unionize. </a:t>
            </a:r>
          </a:p>
          <a:p>
            <a:pPr eaLnBrk="1" hangingPunct="1">
              <a:lnSpc>
                <a:spcPct val="90000"/>
              </a:lnSpc>
              <a:spcBef>
                <a:spcPts val="1200"/>
              </a:spcBef>
              <a:spcAft>
                <a:spcPts val="1200"/>
              </a:spcAft>
              <a:defRPr/>
            </a:pPr>
            <a:r>
              <a:rPr lang="en-US" sz="2800" b="1" dirty="0" smtClean="0">
                <a:effectLst/>
                <a:latin typeface="Calibri" pitchFamily="34" charset="0"/>
              </a:rPr>
              <a:t>Courts ruled against unions </a:t>
            </a:r>
            <a:r>
              <a:rPr lang="en-US" sz="2800" b="1" dirty="0" smtClean="0">
                <a:effectLst/>
                <a:latin typeface="Calibri" pitchFamily="34" charset="0"/>
              </a:rPr>
              <a:t>and police often prevented labor protests.</a:t>
            </a:r>
            <a:endParaRPr lang="en-US" sz="2800" b="1" dirty="0">
              <a:effectLst/>
              <a:latin typeface="Calibri" pitchFamily="34" charset="0"/>
            </a:endParaRPr>
          </a:p>
          <a:p>
            <a:pPr eaLnBrk="1" hangingPunct="1">
              <a:lnSpc>
                <a:spcPct val="90000"/>
              </a:lnSpc>
              <a:spcBef>
                <a:spcPts val="1200"/>
              </a:spcBef>
              <a:spcAft>
                <a:spcPts val="1200"/>
              </a:spcAft>
              <a:defRPr/>
            </a:pPr>
            <a:r>
              <a:rPr lang="en-US" sz="2800" b="1" dirty="0">
                <a:effectLst/>
                <a:latin typeface="Calibri" pitchFamily="34" charset="0"/>
              </a:rPr>
              <a:t>Unions were seen as the first step towards </a:t>
            </a:r>
            <a:r>
              <a:rPr lang="en-US" sz="2800" b="1" dirty="0" smtClean="0">
                <a:effectLst/>
                <a:latin typeface="Calibri" pitchFamily="34" charset="0"/>
              </a:rPr>
              <a:t>Marxism (Communism). </a:t>
            </a:r>
            <a:endParaRPr lang="en-US" sz="2800" b="1" dirty="0">
              <a:effectLst/>
              <a:latin typeface="Calibri" pitchFamily="34" charset="0"/>
            </a:endParaRPr>
          </a:p>
          <a:p>
            <a:pPr marL="0" indent="0" eaLnBrk="1" hangingPunct="1">
              <a:lnSpc>
                <a:spcPct val="90000"/>
              </a:lnSpc>
              <a:buFont typeface="Wingdings" pitchFamily="2" charset="2"/>
              <a:buNone/>
              <a:defRPr/>
            </a:pPr>
            <a:endParaRPr lang="en-US" sz="2800" b="1" dirty="0" smtClean="0">
              <a:effectLst>
                <a:outerShdw blurRad="38100" dist="38100" dir="2700000" algn="tl">
                  <a:srgbClr val="000000">
                    <a:alpha val="43137"/>
                  </a:srgbClr>
                </a:outerShdw>
              </a:effectLst>
            </a:endParaRPr>
          </a:p>
        </p:txBody>
      </p:sp>
      <p:sp>
        <p:nvSpPr>
          <p:cNvPr id="12292" name="Text Box 4"/>
          <p:cNvSpPr txBox="1">
            <a:spLocks noChangeArrowheads="1"/>
          </p:cNvSpPr>
          <p:nvPr/>
        </p:nvSpPr>
        <p:spPr bwMode="auto">
          <a:xfrm>
            <a:off x="152400" y="5257800"/>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latin typeface="Calibri" panose="020F0502020204030204" pitchFamily="34" charset="0"/>
              </a:rPr>
              <a:t>Spindle Boys</a:t>
            </a:r>
          </a:p>
        </p:txBody>
      </p:sp>
      <p:pic>
        <p:nvPicPr>
          <p:cNvPr id="12293" name="Picture 6" descr="Spindle Boy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r="19643" b="8768"/>
          <a:stretch>
            <a:fillRect/>
          </a:stretch>
        </p:blipFill>
        <p:spPr>
          <a:xfrm>
            <a:off x="76200" y="2324100"/>
            <a:ext cx="34290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ppt_w</p:attrName>
                                        </p:attrNameLst>
                                      </p:cBhvr>
                                      <p:tavLst>
                                        <p:tav tm="0">
                                          <p:val>
                                            <p:fltVal val="0"/>
                                          </p:val>
                                        </p:tav>
                                        <p:tav tm="100000">
                                          <p:val>
                                            <p:strVal val="#ppt_w"/>
                                          </p:val>
                                        </p:tav>
                                      </p:tavLst>
                                    </p:anim>
                                    <p:anim calcmode="lin" valueType="num">
                                      <p:cBhvr>
                                        <p:cTn id="8" dur="1000" fill="hold"/>
                                        <p:tgtEl>
                                          <p:spTgt spid="12293"/>
                                        </p:tgtEl>
                                        <p:attrNameLst>
                                          <p:attrName>ppt_h</p:attrName>
                                        </p:attrNameLst>
                                      </p:cBhvr>
                                      <p:tavLst>
                                        <p:tav tm="0">
                                          <p:val>
                                            <p:fltVal val="0"/>
                                          </p:val>
                                        </p:tav>
                                        <p:tav tm="100000">
                                          <p:val>
                                            <p:strVal val="#ppt_h"/>
                                          </p:val>
                                        </p:tav>
                                      </p:tavLst>
                                    </p:anim>
                                    <p:anim calcmode="lin" valueType="num">
                                      <p:cBhvr>
                                        <p:cTn id="9" dur="1000" fill="hold"/>
                                        <p:tgtEl>
                                          <p:spTgt spid="12293"/>
                                        </p:tgtEl>
                                        <p:attrNameLst>
                                          <p:attrName>style.rotation</p:attrName>
                                        </p:attrNameLst>
                                      </p:cBhvr>
                                      <p:tavLst>
                                        <p:tav tm="0">
                                          <p:val>
                                            <p:fltVal val="90"/>
                                          </p:val>
                                        </p:tav>
                                        <p:tav tm="100000">
                                          <p:val>
                                            <p:fltVal val="0"/>
                                          </p:val>
                                        </p:tav>
                                      </p:tavLst>
                                    </p:anim>
                                    <p:animEffect transition="in" filter="fade">
                                      <p:cBhvr>
                                        <p:cTn id="10" dur="1000"/>
                                        <p:tgtEl>
                                          <p:spTgt spid="1229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p:cTn id="15" dur="1000" fill="hold"/>
                                        <p:tgtEl>
                                          <p:spTgt spid="12292"/>
                                        </p:tgtEl>
                                        <p:attrNameLst>
                                          <p:attrName>ppt_w</p:attrName>
                                        </p:attrNameLst>
                                      </p:cBhvr>
                                      <p:tavLst>
                                        <p:tav tm="0">
                                          <p:val>
                                            <p:fltVal val="0"/>
                                          </p:val>
                                        </p:tav>
                                        <p:tav tm="100000">
                                          <p:val>
                                            <p:strVal val="#ppt_w"/>
                                          </p:val>
                                        </p:tav>
                                      </p:tavLst>
                                    </p:anim>
                                    <p:anim calcmode="lin" valueType="num">
                                      <p:cBhvr>
                                        <p:cTn id="16" dur="1000" fill="hold"/>
                                        <p:tgtEl>
                                          <p:spTgt spid="12292"/>
                                        </p:tgtEl>
                                        <p:attrNameLst>
                                          <p:attrName>ppt_h</p:attrName>
                                        </p:attrNameLst>
                                      </p:cBhvr>
                                      <p:tavLst>
                                        <p:tav tm="0">
                                          <p:val>
                                            <p:fltVal val="0"/>
                                          </p:val>
                                        </p:tav>
                                        <p:tav tm="100000">
                                          <p:val>
                                            <p:strVal val="#ppt_h"/>
                                          </p:val>
                                        </p:tav>
                                      </p:tavLst>
                                    </p:anim>
                                    <p:anim calcmode="lin" valueType="num">
                                      <p:cBhvr>
                                        <p:cTn id="17" dur="1000" fill="hold"/>
                                        <p:tgtEl>
                                          <p:spTgt spid="12292"/>
                                        </p:tgtEl>
                                        <p:attrNameLst>
                                          <p:attrName>style.rotation</p:attrName>
                                        </p:attrNameLst>
                                      </p:cBhvr>
                                      <p:tavLst>
                                        <p:tav tm="0">
                                          <p:val>
                                            <p:fltVal val="90"/>
                                          </p:val>
                                        </p:tav>
                                        <p:tav tm="100000">
                                          <p:val>
                                            <p:fltVal val="0"/>
                                          </p:val>
                                        </p:tav>
                                      </p:tavLst>
                                    </p:anim>
                                    <p:animEffect transition="in" filter="fade">
                                      <p:cBhvr>
                                        <p:cTn id="18" dur="1000"/>
                                        <p:tgtEl>
                                          <p:spTgt spid="1229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97987">
                                            <p:txEl>
                                              <p:pRg st="0" end="0"/>
                                            </p:txEl>
                                          </p:spTgt>
                                        </p:tgtEl>
                                        <p:attrNameLst>
                                          <p:attrName>style.visibility</p:attrName>
                                        </p:attrNameLst>
                                      </p:cBhvr>
                                      <p:to>
                                        <p:strVal val="visible"/>
                                      </p:to>
                                    </p:set>
                                    <p:animEffect transition="in" filter="fade">
                                      <p:cBhvr>
                                        <p:cTn id="23" dur="1000"/>
                                        <p:tgtEl>
                                          <p:spTgt spid="297987">
                                            <p:txEl>
                                              <p:pRg st="0" end="0"/>
                                            </p:txEl>
                                          </p:spTgt>
                                        </p:tgtEl>
                                      </p:cBhvr>
                                    </p:animEffect>
                                    <p:anim calcmode="lin" valueType="num">
                                      <p:cBhvr>
                                        <p:cTn id="24" dur="1000" fill="hold"/>
                                        <p:tgtEl>
                                          <p:spTgt spid="297987">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97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7987">
                                            <p:txEl>
                                              <p:pRg st="1" end="1"/>
                                            </p:txEl>
                                          </p:spTgt>
                                        </p:tgtEl>
                                        <p:attrNameLst>
                                          <p:attrName>style.visibility</p:attrName>
                                        </p:attrNameLst>
                                      </p:cBhvr>
                                      <p:to>
                                        <p:strVal val="visible"/>
                                      </p:to>
                                    </p:set>
                                    <p:animEffect transition="in" filter="fade">
                                      <p:cBhvr>
                                        <p:cTn id="30" dur="1000"/>
                                        <p:tgtEl>
                                          <p:spTgt spid="297987">
                                            <p:txEl>
                                              <p:pRg st="1" end="1"/>
                                            </p:txEl>
                                          </p:spTgt>
                                        </p:tgtEl>
                                      </p:cBhvr>
                                    </p:animEffect>
                                    <p:anim calcmode="lin" valueType="num">
                                      <p:cBhvr>
                                        <p:cTn id="31" dur="1000" fill="hold"/>
                                        <p:tgtEl>
                                          <p:spTgt spid="297987">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97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97987">
                                            <p:txEl>
                                              <p:pRg st="2" end="2"/>
                                            </p:txEl>
                                          </p:spTgt>
                                        </p:tgtEl>
                                        <p:attrNameLst>
                                          <p:attrName>style.visibility</p:attrName>
                                        </p:attrNameLst>
                                      </p:cBhvr>
                                      <p:to>
                                        <p:strVal val="visible"/>
                                      </p:to>
                                    </p:set>
                                    <p:animEffect transition="in" filter="fade">
                                      <p:cBhvr>
                                        <p:cTn id="37" dur="1000"/>
                                        <p:tgtEl>
                                          <p:spTgt spid="297987">
                                            <p:txEl>
                                              <p:pRg st="2" end="2"/>
                                            </p:txEl>
                                          </p:spTgt>
                                        </p:tgtEl>
                                      </p:cBhvr>
                                    </p:animEffect>
                                    <p:anim calcmode="lin" valueType="num">
                                      <p:cBhvr>
                                        <p:cTn id="38" dur="1000" fill="hold"/>
                                        <p:tgtEl>
                                          <p:spTgt spid="297987">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97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97987">
                                            <p:txEl>
                                              <p:pRg st="3" end="3"/>
                                            </p:txEl>
                                          </p:spTgt>
                                        </p:tgtEl>
                                        <p:attrNameLst>
                                          <p:attrName>style.visibility</p:attrName>
                                        </p:attrNameLst>
                                      </p:cBhvr>
                                      <p:to>
                                        <p:strVal val="visible"/>
                                      </p:to>
                                    </p:set>
                                    <p:animEffect transition="in" filter="fade">
                                      <p:cBhvr>
                                        <p:cTn id="44" dur="1000"/>
                                        <p:tgtEl>
                                          <p:spTgt spid="297987">
                                            <p:txEl>
                                              <p:pRg st="3" end="3"/>
                                            </p:txEl>
                                          </p:spTgt>
                                        </p:tgtEl>
                                      </p:cBhvr>
                                    </p:animEffect>
                                    <p:anim calcmode="lin" valueType="num">
                                      <p:cBhvr>
                                        <p:cTn id="45" dur="1000" fill="hold"/>
                                        <p:tgtEl>
                                          <p:spTgt spid="297987">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979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p:bldP spid="122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Rot="1" noChangeArrowheads="1"/>
          </p:cNvSpPr>
          <p:nvPr>
            <p:ph type="title"/>
          </p:nvPr>
        </p:nvSpPr>
        <p:spPr>
          <a:xfrm>
            <a:off x="0" y="0"/>
            <a:ext cx="9144000" cy="8382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Natural Resources</a:t>
            </a:r>
          </a:p>
        </p:txBody>
      </p:sp>
      <p:sp>
        <p:nvSpPr>
          <p:cNvPr id="132101" name="Rectangle 5"/>
          <p:cNvSpPr>
            <a:spLocks noGrp="1" noRot="1" noChangeArrowheads="1"/>
          </p:cNvSpPr>
          <p:nvPr>
            <p:ph type="body" sz="half" idx="1"/>
          </p:nvPr>
        </p:nvSpPr>
        <p:spPr>
          <a:xfrm>
            <a:off x="381000" y="3733800"/>
            <a:ext cx="8763000" cy="3124200"/>
          </a:xfrm>
        </p:spPr>
        <p:txBody>
          <a:bodyPr/>
          <a:lstStyle/>
          <a:p>
            <a:pPr eaLnBrk="1" hangingPunct="1">
              <a:spcBef>
                <a:spcPts val="1200"/>
              </a:spcBef>
              <a:spcAft>
                <a:spcPts val="1200"/>
              </a:spcAft>
              <a:defRPr/>
            </a:pPr>
            <a:r>
              <a:rPr lang="en-US" sz="2800" b="1" dirty="0" smtClean="0">
                <a:effectLst/>
                <a:latin typeface="Calibri" pitchFamily="34" charset="0"/>
              </a:rPr>
              <a:t>American industry grew rapidly after the Civil War.</a:t>
            </a:r>
            <a:endParaRPr lang="en-US" b="1" dirty="0" smtClean="0">
              <a:effectLst/>
              <a:latin typeface="Calibri" pitchFamily="34" charset="0"/>
            </a:endParaRPr>
          </a:p>
          <a:p>
            <a:pPr eaLnBrk="1" hangingPunct="1">
              <a:spcBef>
                <a:spcPts val="1200"/>
              </a:spcBef>
              <a:spcAft>
                <a:spcPts val="1200"/>
              </a:spcAft>
              <a:defRPr/>
            </a:pPr>
            <a:r>
              <a:rPr lang="en-US" sz="2800" b="1" dirty="0" smtClean="0">
                <a:effectLst/>
                <a:latin typeface="Calibri" pitchFamily="34" charset="0"/>
              </a:rPr>
              <a:t>There was an abundance of raw materials in the U.S.</a:t>
            </a:r>
            <a:endParaRPr lang="en-US" b="1" dirty="0" smtClean="0">
              <a:effectLst/>
              <a:latin typeface="Calibri" pitchFamily="34" charset="0"/>
            </a:endParaRPr>
          </a:p>
          <a:p>
            <a:pPr eaLnBrk="1" hangingPunct="1">
              <a:spcBef>
                <a:spcPts val="1200"/>
              </a:spcBef>
              <a:spcAft>
                <a:spcPts val="1200"/>
              </a:spcAft>
              <a:defRPr/>
            </a:pPr>
            <a:r>
              <a:rPr lang="en-US" sz="2800" b="1" dirty="0" smtClean="0">
                <a:effectLst/>
                <a:latin typeface="Calibri" pitchFamily="34" charset="0"/>
              </a:rPr>
              <a:t>Large amounts of water, timber, coal, iron, and copper. </a:t>
            </a:r>
            <a:endParaRPr lang="en-US" sz="2800" b="1" dirty="0">
              <a:effectLst/>
              <a:latin typeface="Calibri" pitchFamily="34" charset="0"/>
            </a:endParaRPr>
          </a:p>
          <a:p>
            <a:pPr>
              <a:spcBef>
                <a:spcPts val="0"/>
              </a:spcBef>
              <a:spcAft>
                <a:spcPts val="0"/>
              </a:spcAft>
              <a:defRPr/>
            </a:pPr>
            <a:r>
              <a:rPr lang="en-US" sz="2800" b="1" dirty="0" smtClean="0">
                <a:effectLst/>
                <a:latin typeface="Calibri" pitchFamily="34" charset="0"/>
              </a:rPr>
              <a:t>Petroleum was also discovered.</a:t>
            </a:r>
          </a:p>
          <a:p>
            <a:pPr lvl="1">
              <a:spcBef>
                <a:spcPts val="0"/>
              </a:spcBef>
              <a:spcAft>
                <a:spcPts val="0"/>
              </a:spcAft>
              <a:defRPr/>
            </a:pPr>
            <a:r>
              <a:rPr lang="en-US" b="1" dirty="0" smtClean="0">
                <a:effectLst/>
                <a:latin typeface="Calibri" pitchFamily="34" charset="0"/>
              </a:rPr>
              <a:t>Turned into Kerosene. </a:t>
            </a:r>
          </a:p>
          <a:p>
            <a:pPr eaLnBrk="1" hangingPunct="1">
              <a:defRPr/>
            </a:pPr>
            <a:endParaRPr lang="en-US" sz="2800" b="1" dirty="0" smtClean="0">
              <a:effectLst>
                <a:outerShdw blurRad="38100" dist="38100" dir="2700000" algn="tl">
                  <a:srgbClr val="000000">
                    <a:alpha val="43137"/>
                  </a:srgbClr>
                </a:outerShdw>
              </a:effectLst>
            </a:endParaRPr>
          </a:p>
        </p:txBody>
      </p:sp>
      <p:pic>
        <p:nvPicPr>
          <p:cNvPr id="29698" name="Picture 2" descr="http://upload.wikimedia.org/wikipedia/commons/b/b0/Balakhani_oil_wells.png"/>
          <p:cNvPicPr>
            <a:picLocks noChangeAspect="1" noChangeArrowheads="1"/>
          </p:cNvPicPr>
          <p:nvPr/>
        </p:nvPicPr>
        <p:blipFill>
          <a:blip r:embed="rId3" cstate="print"/>
          <a:srcRect/>
          <a:stretch>
            <a:fillRect/>
          </a:stretch>
        </p:blipFill>
        <p:spPr bwMode="auto">
          <a:xfrm>
            <a:off x="2282252" y="914400"/>
            <a:ext cx="4560094" cy="2667000"/>
          </a:xfrm>
          <a:prstGeom prst="rect">
            <a:avLst/>
          </a:prstGeom>
          <a:noFill/>
        </p:spPr>
      </p:pic>
      <p:sp>
        <p:nvSpPr>
          <p:cNvPr id="7" name="Content Placeholder 6"/>
          <p:cNvSpPr>
            <a:spLocks noGrp="1"/>
          </p:cNvSpPr>
          <p:nvPr>
            <p:ph sz="half" idx="2"/>
          </p:nvPr>
        </p:nvSpPr>
        <p:spPr>
          <a:xfrm>
            <a:off x="11887200" y="1371601"/>
            <a:ext cx="2136775" cy="2743200"/>
          </a:xfrm>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90"/>
                                          </p:val>
                                        </p:tav>
                                        <p:tav tm="100000">
                                          <p:val>
                                            <p:fltVal val="0"/>
                                          </p:val>
                                        </p:tav>
                                      </p:tavLst>
                                    </p:anim>
                                    <p:animEffect transition="in" filter="fade">
                                      <p:cBhvr>
                                        <p:cTn id="10" dur="1000"/>
                                        <p:tgtEl>
                                          <p:spTgt spid="296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2101">
                                            <p:txEl>
                                              <p:pRg st="0" end="0"/>
                                            </p:txEl>
                                          </p:spTgt>
                                        </p:tgtEl>
                                        <p:attrNameLst>
                                          <p:attrName>style.visibility</p:attrName>
                                        </p:attrNameLst>
                                      </p:cBhvr>
                                      <p:to>
                                        <p:strVal val="visible"/>
                                      </p:to>
                                    </p:set>
                                    <p:animEffect transition="in" filter="fade">
                                      <p:cBhvr>
                                        <p:cTn id="15" dur="1000"/>
                                        <p:tgtEl>
                                          <p:spTgt spid="132101">
                                            <p:txEl>
                                              <p:pRg st="0" end="0"/>
                                            </p:txEl>
                                          </p:spTgt>
                                        </p:tgtEl>
                                      </p:cBhvr>
                                    </p:animEffect>
                                    <p:anim calcmode="lin" valueType="num">
                                      <p:cBhvr>
                                        <p:cTn id="16" dur="1000" fill="hold"/>
                                        <p:tgtEl>
                                          <p:spTgt spid="13210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32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2101">
                                            <p:txEl>
                                              <p:pRg st="1" end="1"/>
                                            </p:txEl>
                                          </p:spTgt>
                                        </p:tgtEl>
                                        <p:attrNameLst>
                                          <p:attrName>style.visibility</p:attrName>
                                        </p:attrNameLst>
                                      </p:cBhvr>
                                      <p:to>
                                        <p:strVal val="visible"/>
                                      </p:to>
                                    </p:set>
                                    <p:animEffect transition="in" filter="fade">
                                      <p:cBhvr>
                                        <p:cTn id="22" dur="1000"/>
                                        <p:tgtEl>
                                          <p:spTgt spid="132101">
                                            <p:txEl>
                                              <p:pRg st="1" end="1"/>
                                            </p:txEl>
                                          </p:spTgt>
                                        </p:tgtEl>
                                      </p:cBhvr>
                                    </p:animEffect>
                                    <p:anim calcmode="lin" valueType="num">
                                      <p:cBhvr>
                                        <p:cTn id="23" dur="1000" fill="hold"/>
                                        <p:tgtEl>
                                          <p:spTgt spid="13210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32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2101">
                                            <p:txEl>
                                              <p:pRg st="2" end="2"/>
                                            </p:txEl>
                                          </p:spTgt>
                                        </p:tgtEl>
                                        <p:attrNameLst>
                                          <p:attrName>style.visibility</p:attrName>
                                        </p:attrNameLst>
                                      </p:cBhvr>
                                      <p:to>
                                        <p:strVal val="visible"/>
                                      </p:to>
                                    </p:set>
                                    <p:animEffect transition="in" filter="fade">
                                      <p:cBhvr>
                                        <p:cTn id="29" dur="1000"/>
                                        <p:tgtEl>
                                          <p:spTgt spid="132101">
                                            <p:txEl>
                                              <p:pRg st="2" end="2"/>
                                            </p:txEl>
                                          </p:spTgt>
                                        </p:tgtEl>
                                      </p:cBhvr>
                                    </p:animEffect>
                                    <p:anim calcmode="lin" valueType="num">
                                      <p:cBhvr>
                                        <p:cTn id="30" dur="1000" fill="hold"/>
                                        <p:tgtEl>
                                          <p:spTgt spid="13210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321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2101">
                                            <p:txEl>
                                              <p:pRg st="3" end="3"/>
                                            </p:txEl>
                                          </p:spTgt>
                                        </p:tgtEl>
                                        <p:attrNameLst>
                                          <p:attrName>style.visibility</p:attrName>
                                        </p:attrNameLst>
                                      </p:cBhvr>
                                      <p:to>
                                        <p:strVal val="visible"/>
                                      </p:to>
                                    </p:set>
                                    <p:animEffect transition="in" filter="fade">
                                      <p:cBhvr>
                                        <p:cTn id="36" dur="1000"/>
                                        <p:tgtEl>
                                          <p:spTgt spid="132101">
                                            <p:txEl>
                                              <p:pRg st="3" end="3"/>
                                            </p:txEl>
                                          </p:spTgt>
                                        </p:tgtEl>
                                      </p:cBhvr>
                                    </p:animEffect>
                                    <p:anim calcmode="lin" valueType="num">
                                      <p:cBhvr>
                                        <p:cTn id="37" dur="1000" fill="hold"/>
                                        <p:tgtEl>
                                          <p:spTgt spid="132101">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32101">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2101">
                                            <p:txEl>
                                              <p:pRg st="4" end="4"/>
                                            </p:txEl>
                                          </p:spTgt>
                                        </p:tgtEl>
                                        <p:attrNameLst>
                                          <p:attrName>style.visibility</p:attrName>
                                        </p:attrNameLst>
                                      </p:cBhvr>
                                      <p:to>
                                        <p:strVal val="visible"/>
                                      </p:to>
                                    </p:set>
                                    <p:animEffect transition="in" filter="fade">
                                      <p:cBhvr>
                                        <p:cTn id="41" dur="1000"/>
                                        <p:tgtEl>
                                          <p:spTgt spid="132101">
                                            <p:txEl>
                                              <p:pRg st="4" end="4"/>
                                            </p:txEl>
                                          </p:spTgt>
                                        </p:tgtEl>
                                      </p:cBhvr>
                                    </p:animEffect>
                                    <p:anim calcmode="lin" valueType="num">
                                      <p:cBhvr>
                                        <p:cTn id="42" dur="1000" fill="hold"/>
                                        <p:tgtEl>
                                          <p:spTgt spid="13210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3210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rrowheads="1"/>
          </p:cNvSpPr>
          <p:nvPr>
            <p:ph type="title"/>
          </p:nvPr>
        </p:nvSpPr>
        <p:spPr>
          <a:xfrm>
            <a:off x="1143000" y="0"/>
            <a:ext cx="5867400" cy="11430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Population Explodes</a:t>
            </a:r>
          </a:p>
        </p:txBody>
      </p:sp>
      <p:sp>
        <p:nvSpPr>
          <p:cNvPr id="281603" name="Rectangle 3"/>
          <p:cNvSpPr>
            <a:spLocks noGrp="1" noRot="1" noChangeArrowheads="1"/>
          </p:cNvSpPr>
          <p:nvPr>
            <p:ph type="body" sz="half" idx="2"/>
          </p:nvPr>
        </p:nvSpPr>
        <p:spPr>
          <a:xfrm>
            <a:off x="0" y="4191000"/>
            <a:ext cx="9144000" cy="2667000"/>
          </a:xfrm>
        </p:spPr>
        <p:txBody>
          <a:bodyPr/>
          <a:lstStyle/>
          <a:p>
            <a:pPr eaLnBrk="1" hangingPunct="1">
              <a:defRPr/>
            </a:pPr>
            <a:r>
              <a:rPr lang="en-US" sz="2800" b="1" dirty="0" smtClean="0">
                <a:effectLst/>
                <a:latin typeface="Calibri" pitchFamily="34" charset="0"/>
              </a:rPr>
              <a:t>Between 1860 and 1910, the U.S. population tripled. </a:t>
            </a:r>
          </a:p>
          <a:p>
            <a:pPr eaLnBrk="1" hangingPunct="1">
              <a:defRPr/>
            </a:pPr>
            <a:r>
              <a:rPr lang="en-US" sz="2800" b="1" dirty="0" smtClean="0">
                <a:effectLst/>
                <a:latin typeface="Calibri" pitchFamily="34" charset="0"/>
              </a:rPr>
              <a:t>Industry had a large workforce and demand for consumer goods increased. </a:t>
            </a:r>
          </a:p>
          <a:p>
            <a:pPr eaLnBrk="1" hangingPunct="1">
              <a:defRPr/>
            </a:pPr>
            <a:r>
              <a:rPr lang="en-US" sz="2800" b="1" dirty="0" smtClean="0">
                <a:effectLst/>
                <a:latin typeface="Calibri" pitchFamily="34" charset="0"/>
              </a:rPr>
              <a:t>Population growth due to large families and immigration</a:t>
            </a:r>
            <a:r>
              <a:rPr lang="en-US" sz="2800" b="1" dirty="0" smtClean="0">
                <a:effectLst>
                  <a:outerShdw blurRad="38100" dist="38100" dir="2700000" algn="tl">
                    <a:srgbClr val="000000">
                      <a:alpha val="43137"/>
                    </a:srgbClr>
                  </a:outerShdw>
                </a:effectLst>
                <a:latin typeface="Calibri" pitchFamily="34" charset="0"/>
              </a:rPr>
              <a:t>.</a:t>
            </a:r>
          </a:p>
          <a:p>
            <a:pPr eaLnBrk="1" hangingPunct="1">
              <a:defRPr/>
            </a:pPr>
            <a:r>
              <a:rPr lang="en-US" sz="2800" b="1" dirty="0" smtClean="0">
                <a:effectLst>
                  <a:outerShdw blurRad="38100" dist="38100" dir="2700000" algn="tl">
                    <a:srgbClr val="000000">
                      <a:alpha val="43137"/>
                    </a:srgbClr>
                  </a:outerShdw>
                </a:effectLst>
                <a:latin typeface="Calibri" pitchFamily="34" charset="0"/>
              </a:rPr>
              <a:t>1870  to 1910:  20 million immigrants came to the U.S. </a:t>
            </a:r>
          </a:p>
        </p:txBody>
      </p:sp>
      <p:sp>
        <p:nvSpPr>
          <p:cNvPr id="5124" name="Text Box 4"/>
          <p:cNvSpPr txBox="1">
            <a:spLocks noChangeArrowheads="1"/>
          </p:cNvSpPr>
          <p:nvPr/>
        </p:nvSpPr>
        <p:spPr bwMode="auto">
          <a:xfrm>
            <a:off x="7086600" y="3200400"/>
            <a:ext cx="1752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latin typeface="Calibri" pitchFamily="34" charset="0"/>
              </a:rPr>
              <a:t>Tenement District Stores</a:t>
            </a:r>
          </a:p>
        </p:txBody>
      </p:sp>
      <p:pic>
        <p:nvPicPr>
          <p:cNvPr id="5125" name="Picture 6" descr="Stores Tenement Distric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010400" y="304800"/>
            <a:ext cx="178593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chicago18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066800"/>
            <a:ext cx="3895724" cy="2833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anim calcmode="lin" valueType="num">
                                      <p:cBhvr>
                                        <p:cTn id="15" dur="1000" fill="hold"/>
                                        <p:tgtEl>
                                          <p:spTgt spid="5125"/>
                                        </p:tgtEl>
                                        <p:attrNameLst>
                                          <p:attrName>ppt_w</p:attrName>
                                        </p:attrNameLst>
                                      </p:cBhvr>
                                      <p:tavLst>
                                        <p:tav tm="0">
                                          <p:val>
                                            <p:fltVal val="0"/>
                                          </p:val>
                                        </p:tav>
                                        <p:tav tm="100000">
                                          <p:val>
                                            <p:strVal val="#ppt_w"/>
                                          </p:val>
                                        </p:tav>
                                      </p:tavLst>
                                    </p:anim>
                                    <p:anim calcmode="lin" valueType="num">
                                      <p:cBhvr>
                                        <p:cTn id="16" dur="1000" fill="hold"/>
                                        <p:tgtEl>
                                          <p:spTgt spid="5125"/>
                                        </p:tgtEl>
                                        <p:attrNameLst>
                                          <p:attrName>ppt_h</p:attrName>
                                        </p:attrNameLst>
                                      </p:cBhvr>
                                      <p:tavLst>
                                        <p:tav tm="0">
                                          <p:val>
                                            <p:fltVal val="0"/>
                                          </p:val>
                                        </p:tav>
                                        <p:tav tm="100000">
                                          <p:val>
                                            <p:strVal val="#ppt_h"/>
                                          </p:val>
                                        </p:tav>
                                      </p:tavLst>
                                    </p:anim>
                                    <p:anim calcmode="lin" valueType="num">
                                      <p:cBhvr>
                                        <p:cTn id="17" dur="1000" fill="hold"/>
                                        <p:tgtEl>
                                          <p:spTgt spid="5125"/>
                                        </p:tgtEl>
                                        <p:attrNameLst>
                                          <p:attrName>style.rotation</p:attrName>
                                        </p:attrNameLst>
                                      </p:cBhvr>
                                      <p:tavLst>
                                        <p:tav tm="0">
                                          <p:val>
                                            <p:fltVal val="90"/>
                                          </p:val>
                                        </p:tav>
                                        <p:tav tm="100000">
                                          <p:val>
                                            <p:fltVal val="0"/>
                                          </p:val>
                                        </p:tav>
                                      </p:tavLst>
                                    </p:anim>
                                    <p:animEffect transition="in" filter="fade">
                                      <p:cBhvr>
                                        <p:cTn id="18" dur="1000"/>
                                        <p:tgtEl>
                                          <p:spTgt spid="51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124"/>
                                        </p:tgtEl>
                                        <p:attrNameLst>
                                          <p:attrName>style.visibility</p:attrName>
                                        </p:attrNameLst>
                                      </p:cBhvr>
                                      <p:to>
                                        <p:strVal val="visible"/>
                                      </p:to>
                                    </p:set>
                                    <p:anim calcmode="lin" valueType="num">
                                      <p:cBhvr>
                                        <p:cTn id="23" dur="1000" fill="hold"/>
                                        <p:tgtEl>
                                          <p:spTgt spid="5124"/>
                                        </p:tgtEl>
                                        <p:attrNameLst>
                                          <p:attrName>ppt_w</p:attrName>
                                        </p:attrNameLst>
                                      </p:cBhvr>
                                      <p:tavLst>
                                        <p:tav tm="0">
                                          <p:val>
                                            <p:fltVal val="0"/>
                                          </p:val>
                                        </p:tav>
                                        <p:tav tm="100000">
                                          <p:val>
                                            <p:strVal val="#ppt_w"/>
                                          </p:val>
                                        </p:tav>
                                      </p:tavLst>
                                    </p:anim>
                                    <p:anim calcmode="lin" valueType="num">
                                      <p:cBhvr>
                                        <p:cTn id="24" dur="1000" fill="hold"/>
                                        <p:tgtEl>
                                          <p:spTgt spid="5124"/>
                                        </p:tgtEl>
                                        <p:attrNameLst>
                                          <p:attrName>ppt_h</p:attrName>
                                        </p:attrNameLst>
                                      </p:cBhvr>
                                      <p:tavLst>
                                        <p:tav tm="0">
                                          <p:val>
                                            <p:fltVal val="0"/>
                                          </p:val>
                                        </p:tav>
                                        <p:tav tm="100000">
                                          <p:val>
                                            <p:strVal val="#ppt_h"/>
                                          </p:val>
                                        </p:tav>
                                      </p:tavLst>
                                    </p:anim>
                                    <p:anim calcmode="lin" valueType="num">
                                      <p:cBhvr>
                                        <p:cTn id="25" dur="1000" fill="hold"/>
                                        <p:tgtEl>
                                          <p:spTgt spid="5124"/>
                                        </p:tgtEl>
                                        <p:attrNameLst>
                                          <p:attrName>style.rotation</p:attrName>
                                        </p:attrNameLst>
                                      </p:cBhvr>
                                      <p:tavLst>
                                        <p:tav tm="0">
                                          <p:val>
                                            <p:fltVal val="90"/>
                                          </p:val>
                                        </p:tav>
                                        <p:tav tm="100000">
                                          <p:val>
                                            <p:fltVal val="0"/>
                                          </p:val>
                                        </p:tav>
                                      </p:tavLst>
                                    </p:anim>
                                    <p:animEffect transition="in" filter="fade">
                                      <p:cBhvr>
                                        <p:cTn id="26" dur="1000"/>
                                        <p:tgtEl>
                                          <p:spTgt spid="512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81603">
                                            <p:txEl>
                                              <p:pRg st="0" end="0"/>
                                            </p:txEl>
                                          </p:spTgt>
                                        </p:tgtEl>
                                        <p:attrNameLst>
                                          <p:attrName>style.visibility</p:attrName>
                                        </p:attrNameLst>
                                      </p:cBhvr>
                                      <p:to>
                                        <p:strVal val="visible"/>
                                      </p:to>
                                    </p:set>
                                    <p:anim calcmode="lin" valueType="num">
                                      <p:cBhvr>
                                        <p:cTn id="31" dur="1000" fill="hold"/>
                                        <p:tgtEl>
                                          <p:spTgt spid="28160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28160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28160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2816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81603">
                                            <p:txEl>
                                              <p:pRg st="1" end="1"/>
                                            </p:txEl>
                                          </p:spTgt>
                                        </p:tgtEl>
                                        <p:attrNameLst>
                                          <p:attrName>style.visibility</p:attrName>
                                        </p:attrNameLst>
                                      </p:cBhvr>
                                      <p:to>
                                        <p:strVal val="visible"/>
                                      </p:to>
                                    </p:set>
                                    <p:anim calcmode="lin" valueType="num">
                                      <p:cBhvr>
                                        <p:cTn id="39" dur="1000" fill="hold"/>
                                        <p:tgtEl>
                                          <p:spTgt spid="281603">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281603">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281603">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28160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81603">
                                            <p:txEl>
                                              <p:pRg st="2" end="2"/>
                                            </p:txEl>
                                          </p:spTgt>
                                        </p:tgtEl>
                                        <p:attrNameLst>
                                          <p:attrName>style.visibility</p:attrName>
                                        </p:attrNameLst>
                                      </p:cBhvr>
                                      <p:to>
                                        <p:strVal val="visible"/>
                                      </p:to>
                                    </p:set>
                                    <p:anim calcmode="lin" valueType="num">
                                      <p:cBhvr>
                                        <p:cTn id="47" dur="1000" fill="hold"/>
                                        <p:tgtEl>
                                          <p:spTgt spid="281603">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281603">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281603">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28160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81603">
                                            <p:txEl>
                                              <p:pRg st="3" end="3"/>
                                            </p:txEl>
                                          </p:spTgt>
                                        </p:tgtEl>
                                        <p:attrNameLst>
                                          <p:attrName>style.visibility</p:attrName>
                                        </p:attrNameLst>
                                      </p:cBhvr>
                                      <p:to>
                                        <p:strVal val="visible"/>
                                      </p:to>
                                    </p:set>
                                    <p:anim calcmode="lin" valueType="num">
                                      <p:cBhvr>
                                        <p:cTn id="55" dur="1000" fill="hold"/>
                                        <p:tgtEl>
                                          <p:spTgt spid="281603">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281603">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281603">
                                            <p:txEl>
                                              <p:pRg st="3" end="3"/>
                                            </p:txEl>
                                          </p:spTgt>
                                        </p:tgtEl>
                                        <p:attrNameLst>
                                          <p:attrName>style.rotation</p:attrName>
                                        </p:attrNameLst>
                                      </p:cBhvr>
                                      <p:tavLst>
                                        <p:tav tm="0">
                                          <p:val>
                                            <p:fltVal val="90"/>
                                          </p:val>
                                        </p:tav>
                                        <p:tav tm="100000">
                                          <p:val>
                                            <p:fltVal val="0"/>
                                          </p:val>
                                        </p:tav>
                                      </p:tavLst>
                                    </p:anim>
                                    <p:animEffect transition="in" filter="fade">
                                      <p:cBhvr>
                                        <p:cTn id="58" dur="1000"/>
                                        <p:tgtEl>
                                          <p:spTgt spid="281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a:xfrm>
            <a:off x="0" y="0"/>
            <a:ext cx="9144000" cy="9144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rPr>
              <a:t>Capitalism</a:t>
            </a:r>
          </a:p>
        </p:txBody>
      </p:sp>
      <p:sp>
        <p:nvSpPr>
          <p:cNvPr id="283651" name="Rectangle 3"/>
          <p:cNvSpPr>
            <a:spLocks noGrp="1" noRot="1" noChangeArrowheads="1"/>
          </p:cNvSpPr>
          <p:nvPr>
            <p:ph type="body" sz="half" idx="1"/>
          </p:nvPr>
        </p:nvSpPr>
        <p:spPr>
          <a:xfrm>
            <a:off x="0" y="838200"/>
            <a:ext cx="5943600" cy="5867400"/>
          </a:xfrm>
        </p:spPr>
        <p:txBody>
          <a:bodyPr/>
          <a:lstStyle/>
          <a:p>
            <a:pPr eaLnBrk="1" hangingPunct="1">
              <a:defRPr/>
            </a:pPr>
            <a:r>
              <a:rPr lang="en-US" sz="2800" b="1" dirty="0" smtClean="0">
                <a:effectLst/>
                <a:latin typeface="Calibri" pitchFamily="34" charset="0"/>
              </a:rPr>
              <a:t>The free enterprise system enabled the U.S. to industrialize quickly. </a:t>
            </a:r>
          </a:p>
          <a:p>
            <a:pPr eaLnBrk="1" hangingPunct="1">
              <a:defRPr/>
            </a:pPr>
            <a:r>
              <a:rPr lang="en-US" sz="2800" b="1" dirty="0" smtClean="0">
                <a:effectLst/>
                <a:latin typeface="Calibri" pitchFamily="34" charset="0"/>
              </a:rPr>
              <a:t>Free enterprise system:</a:t>
            </a:r>
          </a:p>
          <a:p>
            <a:pPr lvl="1" eaLnBrk="1" hangingPunct="1">
              <a:defRPr/>
            </a:pPr>
            <a:r>
              <a:rPr lang="en-US" b="1" dirty="0" smtClean="0">
                <a:effectLst/>
                <a:latin typeface="Calibri" pitchFamily="34" charset="0"/>
              </a:rPr>
              <a:t>Profit motive = make money. </a:t>
            </a:r>
          </a:p>
          <a:p>
            <a:pPr lvl="1" eaLnBrk="1" hangingPunct="1">
              <a:defRPr/>
            </a:pPr>
            <a:r>
              <a:rPr lang="en-US" b="1" dirty="0" smtClean="0">
                <a:effectLst/>
                <a:latin typeface="Calibri" pitchFamily="34" charset="0"/>
              </a:rPr>
              <a:t>Entrepreneurs = capital to invest</a:t>
            </a:r>
          </a:p>
          <a:p>
            <a:pPr lvl="1" eaLnBrk="1" hangingPunct="1">
              <a:defRPr/>
            </a:pPr>
            <a:r>
              <a:rPr lang="en-US" b="1" dirty="0" smtClean="0">
                <a:effectLst/>
                <a:latin typeface="Calibri" pitchFamily="34" charset="0"/>
              </a:rPr>
              <a:t>Laissez-faire = no government interference.</a:t>
            </a:r>
          </a:p>
          <a:p>
            <a:pPr eaLnBrk="1" hangingPunct="1">
              <a:defRPr/>
            </a:pPr>
            <a:r>
              <a:rPr lang="en-US" sz="2800" b="1" dirty="0" smtClean="0">
                <a:effectLst/>
                <a:latin typeface="Calibri" pitchFamily="34" charset="0"/>
              </a:rPr>
              <a:t>Government kept taxes and </a:t>
            </a:r>
            <a:br>
              <a:rPr lang="en-US" sz="2800" b="1" dirty="0" smtClean="0">
                <a:effectLst/>
                <a:latin typeface="Calibri" pitchFamily="34" charset="0"/>
              </a:rPr>
            </a:br>
            <a:r>
              <a:rPr lang="en-US" sz="2800" b="1" dirty="0" smtClean="0">
                <a:effectLst/>
                <a:latin typeface="Calibri" pitchFamily="34" charset="0"/>
              </a:rPr>
              <a:t>spending low. </a:t>
            </a:r>
          </a:p>
          <a:p>
            <a:pPr>
              <a:defRPr/>
            </a:pPr>
            <a:r>
              <a:rPr lang="en-US" sz="2800" b="1" dirty="0" smtClean="0">
                <a:effectLst/>
                <a:latin typeface="Calibri" pitchFamily="34" charset="0"/>
              </a:rPr>
              <a:t>Dramatic inventions helped industry</a:t>
            </a:r>
          </a:p>
          <a:p>
            <a:pPr lvl="1">
              <a:defRPr/>
            </a:pPr>
            <a:r>
              <a:rPr lang="en-US" b="1" dirty="0" smtClean="0">
                <a:effectLst/>
                <a:latin typeface="Calibri" pitchFamily="34" charset="0"/>
              </a:rPr>
              <a:t>Bell &amp; the telephone  </a:t>
            </a:r>
          </a:p>
          <a:p>
            <a:pPr lvl="1">
              <a:defRPr/>
            </a:pPr>
            <a:r>
              <a:rPr lang="en-US" b="1" dirty="0" smtClean="0">
                <a:effectLst/>
                <a:latin typeface="Calibri" pitchFamily="34" charset="0"/>
              </a:rPr>
              <a:t>Edison &amp; electricity.  </a:t>
            </a:r>
          </a:p>
          <a:p>
            <a:pPr eaLnBrk="1" hangingPunct="1">
              <a:defRPr/>
            </a:pPr>
            <a:endParaRPr lang="en-US" sz="2800" b="1" dirty="0">
              <a:effectLst>
                <a:outerShdw blurRad="38100" dist="38100" dir="2700000" algn="tl">
                  <a:srgbClr val="000000">
                    <a:alpha val="43137"/>
                  </a:srgbClr>
                </a:outerShdw>
              </a:effectLst>
            </a:endParaRPr>
          </a:p>
          <a:p>
            <a:pPr eaLnBrk="1" hangingPunct="1">
              <a:defRPr/>
            </a:pPr>
            <a:endParaRPr lang="en-US" sz="2800" b="1" dirty="0" smtClean="0">
              <a:effectLst>
                <a:outerShdw blurRad="38100" dist="38100" dir="2700000" algn="tl">
                  <a:srgbClr val="000000">
                    <a:alpha val="43137"/>
                  </a:srgbClr>
                </a:outerShdw>
              </a:effectLst>
            </a:endParaRPr>
          </a:p>
        </p:txBody>
      </p:sp>
      <p:sp>
        <p:nvSpPr>
          <p:cNvPr id="6148" name="Text Box 4"/>
          <p:cNvSpPr txBox="1">
            <a:spLocks noChangeArrowheads="1"/>
          </p:cNvSpPr>
          <p:nvPr/>
        </p:nvSpPr>
        <p:spPr bwMode="auto">
          <a:xfrm>
            <a:off x="6305863" y="4981575"/>
            <a:ext cx="274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sz="2000" dirty="0" smtClean="0">
                <a:latin typeface="Calibri" panose="020F0502020204030204" pitchFamily="34" charset="0"/>
              </a:rPr>
              <a:t>Bell Telephone </a:t>
            </a:r>
          </a:p>
          <a:p>
            <a:pPr algn="ctr" eaLnBrk="1" hangingPunct="1">
              <a:spcBef>
                <a:spcPts val="0"/>
              </a:spcBef>
            </a:pPr>
            <a:r>
              <a:rPr lang="en-US" sz="2000" dirty="0" smtClean="0">
                <a:latin typeface="Calibri" panose="020F0502020204030204" pitchFamily="34" charset="0"/>
              </a:rPr>
              <a:t>Company 1915</a:t>
            </a:r>
            <a:endParaRPr lang="en-US" sz="2000" dirty="0">
              <a:latin typeface="Calibri" panose="020F0502020204030204" pitchFamily="34" charset="0"/>
            </a:endParaRPr>
          </a:p>
        </p:txBody>
      </p:sp>
      <p:sp>
        <p:nvSpPr>
          <p:cNvPr id="2" name="Content Placeholder 1"/>
          <p:cNvSpPr>
            <a:spLocks noGrp="1"/>
          </p:cNvSpPr>
          <p:nvPr>
            <p:ph sz="half" idx="2"/>
          </p:nvPr>
        </p:nvSpPr>
        <p:spPr>
          <a:xfrm>
            <a:off x="11582400" y="1524000"/>
            <a:ext cx="4194175" cy="4422775"/>
          </a:xfrm>
        </p:spPr>
        <p:txBody>
          <a:bodyPr/>
          <a:lstStyle/>
          <a:p>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383" r="36538"/>
          <a:stretch/>
        </p:blipFill>
        <p:spPr bwMode="auto">
          <a:xfrm flipH="1">
            <a:off x="6248400" y="1143000"/>
            <a:ext cx="2858126"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1000" fill="hold"/>
                                        <p:tgtEl>
                                          <p:spTgt spid="6148"/>
                                        </p:tgtEl>
                                        <p:attrNameLst>
                                          <p:attrName>ppt_w</p:attrName>
                                        </p:attrNameLst>
                                      </p:cBhvr>
                                      <p:tavLst>
                                        <p:tav tm="0">
                                          <p:val>
                                            <p:fltVal val="0"/>
                                          </p:val>
                                        </p:tav>
                                        <p:tav tm="100000">
                                          <p:val>
                                            <p:strVal val="#ppt_w"/>
                                          </p:val>
                                        </p:tav>
                                      </p:tavLst>
                                    </p:anim>
                                    <p:anim calcmode="lin" valueType="num">
                                      <p:cBhvr>
                                        <p:cTn id="16" dur="1000" fill="hold"/>
                                        <p:tgtEl>
                                          <p:spTgt spid="6148"/>
                                        </p:tgtEl>
                                        <p:attrNameLst>
                                          <p:attrName>ppt_h</p:attrName>
                                        </p:attrNameLst>
                                      </p:cBhvr>
                                      <p:tavLst>
                                        <p:tav tm="0">
                                          <p:val>
                                            <p:fltVal val="0"/>
                                          </p:val>
                                        </p:tav>
                                        <p:tav tm="100000">
                                          <p:val>
                                            <p:strVal val="#ppt_h"/>
                                          </p:val>
                                        </p:tav>
                                      </p:tavLst>
                                    </p:anim>
                                    <p:anim calcmode="lin" valueType="num">
                                      <p:cBhvr>
                                        <p:cTn id="17" dur="1000" fill="hold"/>
                                        <p:tgtEl>
                                          <p:spTgt spid="6148"/>
                                        </p:tgtEl>
                                        <p:attrNameLst>
                                          <p:attrName>style.rotation</p:attrName>
                                        </p:attrNameLst>
                                      </p:cBhvr>
                                      <p:tavLst>
                                        <p:tav tm="0">
                                          <p:val>
                                            <p:fltVal val="90"/>
                                          </p:val>
                                        </p:tav>
                                        <p:tav tm="100000">
                                          <p:val>
                                            <p:fltVal val="0"/>
                                          </p:val>
                                        </p:tav>
                                      </p:tavLst>
                                    </p:anim>
                                    <p:animEffect transition="in" filter="fade">
                                      <p:cBhvr>
                                        <p:cTn id="18" dur="10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3651">
                                            <p:txEl>
                                              <p:pRg st="0" end="0"/>
                                            </p:txEl>
                                          </p:spTgt>
                                        </p:tgtEl>
                                        <p:attrNameLst>
                                          <p:attrName>style.visibility</p:attrName>
                                        </p:attrNameLst>
                                      </p:cBhvr>
                                      <p:to>
                                        <p:strVal val="visible"/>
                                      </p:to>
                                    </p:set>
                                    <p:animEffect transition="in" filter="fade">
                                      <p:cBhvr>
                                        <p:cTn id="23" dur="1000"/>
                                        <p:tgtEl>
                                          <p:spTgt spid="283651">
                                            <p:txEl>
                                              <p:pRg st="0" end="0"/>
                                            </p:txEl>
                                          </p:spTgt>
                                        </p:tgtEl>
                                      </p:cBhvr>
                                    </p:animEffect>
                                    <p:anim calcmode="lin" valueType="num">
                                      <p:cBhvr>
                                        <p:cTn id="24" dur="10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83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83651">
                                            <p:txEl>
                                              <p:pRg st="1" end="1"/>
                                            </p:txEl>
                                          </p:spTgt>
                                        </p:tgtEl>
                                        <p:attrNameLst>
                                          <p:attrName>style.visibility</p:attrName>
                                        </p:attrNameLst>
                                      </p:cBhvr>
                                      <p:to>
                                        <p:strVal val="visible"/>
                                      </p:to>
                                    </p:set>
                                    <p:animEffect transition="in" filter="fade">
                                      <p:cBhvr>
                                        <p:cTn id="30" dur="1000"/>
                                        <p:tgtEl>
                                          <p:spTgt spid="283651">
                                            <p:txEl>
                                              <p:pRg st="1" end="1"/>
                                            </p:txEl>
                                          </p:spTgt>
                                        </p:tgtEl>
                                      </p:cBhvr>
                                    </p:animEffect>
                                    <p:anim calcmode="lin" valueType="num">
                                      <p:cBhvr>
                                        <p:cTn id="31" dur="10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83651">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83651">
                                            <p:txEl>
                                              <p:pRg st="2" end="2"/>
                                            </p:txEl>
                                          </p:spTgt>
                                        </p:tgtEl>
                                        <p:attrNameLst>
                                          <p:attrName>style.visibility</p:attrName>
                                        </p:attrNameLst>
                                      </p:cBhvr>
                                      <p:to>
                                        <p:strVal val="visible"/>
                                      </p:to>
                                    </p:set>
                                    <p:animEffect transition="in" filter="fade">
                                      <p:cBhvr>
                                        <p:cTn id="35" dur="1000"/>
                                        <p:tgtEl>
                                          <p:spTgt spid="283651">
                                            <p:txEl>
                                              <p:pRg st="2" end="2"/>
                                            </p:txEl>
                                          </p:spTgt>
                                        </p:tgtEl>
                                      </p:cBhvr>
                                    </p:animEffect>
                                    <p:anim calcmode="lin" valueType="num">
                                      <p:cBhvr>
                                        <p:cTn id="36" dur="1000" fill="hold"/>
                                        <p:tgtEl>
                                          <p:spTgt spid="283651">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83651">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83651">
                                            <p:txEl>
                                              <p:pRg st="3" end="3"/>
                                            </p:txEl>
                                          </p:spTgt>
                                        </p:tgtEl>
                                        <p:attrNameLst>
                                          <p:attrName>style.visibility</p:attrName>
                                        </p:attrNameLst>
                                      </p:cBhvr>
                                      <p:to>
                                        <p:strVal val="visible"/>
                                      </p:to>
                                    </p:set>
                                    <p:animEffect transition="in" filter="fade">
                                      <p:cBhvr>
                                        <p:cTn id="40" dur="1000"/>
                                        <p:tgtEl>
                                          <p:spTgt spid="283651">
                                            <p:txEl>
                                              <p:pRg st="3" end="3"/>
                                            </p:txEl>
                                          </p:spTgt>
                                        </p:tgtEl>
                                      </p:cBhvr>
                                    </p:animEffect>
                                    <p:anim calcmode="lin" valueType="num">
                                      <p:cBhvr>
                                        <p:cTn id="41" dur="1000" fill="hold"/>
                                        <p:tgtEl>
                                          <p:spTgt spid="283651">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83651">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83651">
                                            <p:txEl>
                                              <p:pRg st="4" end="4"/>
                                            </p:txEl>
                                          </p:spTgt>
                                        </p:tgtEl>
                                        <p:attrNameLst>
                                          <p:attrName>style.visibility</p:attrName>
                                        </p:attrNameLst>
                                      </p:cBhvr>
                                      <p:to>
                                        <p:strVal val="visible"/>
                                      </p:to>
                                    </p:set>
                                    <p:animEffect transition="in" filter="fade">
                                      <p:cBhvr>
                                        <p:cTn id="45" dur="1000"/>
                                        <p:tgtEl>
                                          <p:spTgt spid="283651">
                                            <p:txEl>
                                              <p:pRg st="4" end="4"/>
                                            </p:txEl>
                                          </p:spTgt>
                                        </p:tgtEl>
                                      </p:cBhvr>
                                    </p:animEffect>
                                    <p:anim calcmode="lin" valueType="num">
                                      <p:cBhvr>
                                        <p:cTn id="46" dur="1000" fill="hold"/>
                                        <p:tgtEl>
                                          <p:spTgt spid="28365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83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83651">
                                            <p:txEl>
                                              <p:pRg st="5" end="5"/>
                                            </p:txEl>
                                          </p:spTgt>
                                        </p:tgtEl>
                                        <p:attrNameLst>
                                          <p:attrName>style.visibility</p:attrName>
                                        </p:attrNameLst>
                                      </p:cBhvr>
                                      <p:to>
                                        <p:strVal val="visible"/>
                                      </p:to>
                                    </p:set>
                                    <p:animEffect transition="in" filter="fade">
                                      <p:cBhvr>
                                        <p:cTn id="52" dur="1000"/>
                                        <p:tgtEl>
                                          <p:spTgt spid="283651">
                                            <p:txEl>
                                              <p:pRg st="5" end="5"/>
                                            </p:txEl>
                                          </p:spTgt>
                                        </p:tgtEl>
                                      </p:cBhvr>
                                    </p:animEffect>
                                    <p:anim calcmode="lin" valueType="num">
                                      <p:cBhvr>
                                        <p:cTn id="53" dur="1000" fill="hold"/>
                                        <p:tgtEl>
                                          <p:spTgt spid="28365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83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83651">
                                            <p:txEl>
                                              <p:pRg st="6" end="6"/>
                                            </p:txEl>
                                          </p:spTgt>
                                        </p:tgtEl>
                                        <p:attrNameLst>
                                          <p:attrName>style.visibility</p:attrName>
                                        </p:attrNameLst>
                                      </p:cBhvr>
                                      <p:to>
                                        <p:strVal val="visible"/>
                                      </p:to>
                                    </p:set>
                                    <p:animEffect transition="in" filter="fade">
                                      <p:cBhvr>
                                        <p:cTn id="59" dur="1000"/>
                                        <p:tgtEl>
                                          <p:spTgt spid="283651">
                                            <p:txEl>
                                              <p:pRg st="6" end="6"/>
                                            </p:txEl>
                                          </p:spTgt>
                                        </p:tgtEl>
                                      </p:cBhvr>
                                    </p:animEffect>
                                    <p:anim calcmode="lin" valueType="num">
                                      <p:cBhvr>
                                        <p:cTn id="60" dur="1000" fill="hold"/>
                                        <p:tgtEl>
                                          <p:spTgt spid="283651">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83651">
                                            <p:txEl>
                                              <p:pRg st="6" end="6"/>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83651">
                                            <p:txEl>
                                              <p:pRg st="7" end="7"/>
                                            </p:txEl>
                                          </p:spTgt>
                                        </p:tgtEl>
                                        <p:attrNameLst>
                                          <p:attrName>style.visibility</p:attrName>
                                        </p:attrNameLst>
                                      </p:cBhvr>
                                      <p:to>
                                        <p:strVal val="visible"/>
                                      </p:to>
                                    </p:set>
                                    <p:animEffect transition="in" filter="fade">
                                      <p:cBhvr>
                                        <p:cTn id="64" dur="1000"/>
                                        <p:tgtEl>
                                          <p:spTgt spid="283651">
                                            <p:txEl>
                                              <p:pRg st="7" end="7"/>
                                            </p:txEl>
                                          </p:spTgt>
                                        </p:tgtEl>
                                      </p:cBhvr>
                                    </p:animEffect>
                                    <p:anim calcmode="lin" valueType="num">
                                      <p:cBhvr>
                                        <p:cTn id="65" dur="1000" fill="hold"/>
                                        <p:tgtEl>
                                          <p:spTgt spid="283651">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283651">
                                            <p:txEl>
                                              <p:pRg st="7" end="7"/>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83651">
                                            <p:txEl>
                                              <p:pRg st="8" end="8"/>
                                            </p:txEl>
                                          </p:spTgt>
                                        </p:tgtEl>
                                        <p:attrNameLst>
                                          <p:attrName>style.visibility</p:attrName>
                                        </p:attrNameLst>
                                      </p:cBhvr>
                                      <p:to>
                                        <p:strVal val="visible"/>
                                      </p:to>
                                    </p:set>
                                    <p:animEffect transition="in" filter="fade">
                                      <p:cBhvr>
                                        <p:cTn id="69" dur="1000"/>
                                        <p:tgtEl>
                                          <p:spTgt spid="283651">
                                            <p:txEl>
                                              <p:pRg st="8" end="8"/>
                                            </p:txEl>
                                          </p:spTgt>
                                        </p:tgtEl>
                                      </p:cBhvr>
                                    </p:animEffect>
                                    <p:anim calcmode="lin" valueType="num">
                                      <p:cBhvr>
                                        <p:cTn id="70" dur="1000" fill="hold"/>
                                        <p:tgtEl>
                                          <p:spTgt spid="283651">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28365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447800" y="0"/>
            <a:ext cx="6172200" cy="838200"/>
          </a:xfrm>
        </p:spPr>
        <p:txBody>
          <a:bodyPr>
            <a:noAutofit/>
          </a:bodyPr>
          <a:lstStyle/>
          <a:p>
            <a:r>
              <a:rPr lang="en-US" b="1" dirty="0" smtClean="0">
                <a:solidFill>
                  <a:schemeClr val="tx1"/>
                </a:solidFill>
                <a:latin typeface="Calibri" panose="020F0502020204030204" pitchFamily="34" charset="0"/>
              </a:rPr>
              <a:t>Expansion</a:t>
            </a:r>
            <a:endParaRPr lang="en-US" b="1" dirty="0">
              <a:solidFill>
                <a:schemeClr val="tx1"/>
              </a:solidFill>
              <a:latin typeface="Calibri" panose="020F0502020204030204" pitchFamily="34" charset="0"/>
            </a:endParaRPr>
          </a:p>
        </p:txBody>
      </p:sp>
      <p:sp>
        <p:nvSpPr>
          <p:cNvPr id="237571" name="Rectangle 3"/>
          <p:cNvSpPr>
            <a:spLocks noGrp="1" noChangeArrowheads="1"/>
          </p:cNvSpPr>
          <p:nvPr>
            <p:ph sz="half" idx="1"/>
          </p:nvPr>
        </p:nvSpPr>
        <p:spPr>
          <a:xfrm>
            <a:off x="17584" y="914400"/>
            <a:ext cx="9126416" cy="5943599"/>
          </a:xfrm>
        </p:spPr>
        <p:txBody>
          <a:bodyPr>
            <a:noAutofit/>
          </a:bodyPr>
          <a:lstStyle/>
          <a:p>
            <a:pPr>
              <a:lnSpc>
                <a:spcPct val="90000"/>
              </a:lnSpc>
            </a:pPr>
            <a:r>
              <a:rPr lang="en-US" sz="2800" b="1" dirty="0" smtClean="0">
                <a:effectLst/>
                <a:latin typeface="Calibri" panose="020F0502020204030204" pitchFamily="34" charset="0"/>
              </a:rPr>
              <a:t>In the 1800’s industry in the U.S. experienced a </a:t>
            </a:r>
            <a:r>
              <a:rPr lang="en-US" b="1" dirty="0" smtClean="0">
                <a:effectLst/>
                <a:latin typeface="Calibri" panose="020F0502020204030204" pitchFamily="34" charset="0"/>
              </a:rPr>
              <a:t>tremendous</a:t>
            </a:r>
            <a:r>
              <a:rPr lang="en-US" sz="2800" b="1" dirty="0" smtClean="0">
                <a:effectLst/>
                <a:latin typeface="Calibri" panose="020F0502020204030204" pitchFamily="34" charset="0"/>
              </a:rPr>
              <a:t> expansion.</a:t>
            </a:r>
          </a:p>
          <a:p>
            <a:pPr>
              <a:lnSpc>
                <a:spcPct val="90000"/>
              </a:lnSpc>
            </a:pPr>
            <a:endParaRPr lang="en-US" sz="2800" b="1" dirty="0">
              <a:effectLst/>
              <a:latin typeface="Calibri" panose="020F0502020204030204" pitchFamily="34" charset="0"/>
            </a:endParaRPr>
          </a:p>
          <a:p>
            <a:pPr>
              <a:lnSpc>
                <a:spcPct val="90000"/>
              </a:lnSpc>
            </a:pPr>
            <a:r>
              <a:rPr lang="en-US" sz="2800" b="1" dirty="0" smtClean="0">
                <a:effectLst/>
                <a:latin typeface="Calibri" panose="020F0502020204030204" pitchFamily="34" charset="0"/>
              </a:rPr>
              <a:t>Industrial jobs drew                                                      immigrants and rural                                                     Americans to cities.</a:t>
            </a:r>
            <a:endParaRPr lang="en-US" sz="2800" b="1" dirty="0">
              <a:effectLst/>
              <a:latin typeface="Calibri" panose="020F0502020204030204" pitchFamily="34" charset="0"/>
            </a:endParaRPr>
          </a:p>
          <a:p>
            <a:pPr>
              <a:lnSpc>
                <a:spcPct val="90000"/>
              </a:lnSpc>
              <a:buFontTx/>
              <a:buNone/>
            </a:pPr>
            <a:endParaRPr lang="en-US" sz="2800" b="1" dirty="0">
              <a:effectLst/>
              <a:latin typeface="Calibri" panose="020F0502020204030204" pitchFamily="34" charset="0"/>
            </a:endParaRPr>
          </a:p>
          <a:p>
            <a:pPr>
              <a:lnSpc>
                <a:spcPct val="90000"/>
              </a:lnSpc>
            </a:pPr>
            <a:r>
              <a:rPr lang="en-US" sz="2800" b="1" dirty="0" smtClean="0">
                <a:effectLst/>
                <a:latin typeface="Calibri" panose="020F0502020204030204" pitchFamily="34" charset="0"/>
              </a:rPr>
              <a:t>Growing urban population                                                         provided cheap labor and a                                                  market for new products</a:t>
            </a:r>
          </a:p>
          <a:p>
            <a:pPr>
              <a:lnSpc>
                <a:spcPct val="90000"/>
              </a:lnSpc>
            </a:pPr>
            <a:endParaRPr lang="en-US" sz="2800" b="1" dirty="0">
              <a:effectLst/>
              <a:latin typeface="Calibri" panose="020F0502020204030204" pitchFamily="34" charset="0"/>
            </a:endParaRPr>
          </a:p>
          <a:p>
            <a:pPr>
              <a:lnSpc>
                <a:spcPct val="90000"/>
              </a:lnSpc>
            </a:pPr>
            <a:r>
              <a:rPr lang="en-US" sz="2800" b="1" dirty="0" smtClean="0">
                <a:effectLst/>
                <a:latin typeface="Calibri" panose="020F0502020204030204" pitchFamily="34" charset="0"/>
              </a:rPr>
              <a:t>Multifamily tenements became overcrowded.  They were unsanitary and lacked light and ventilation.</a:t>
            </a:r>
            <a:endParaRPr lang="en-US" sz="2800" b="1" dirty="0">
              <a:effectLst/>
              <a:latin typeface="Calibri" panose="020F0502020204030204" pitchFamily="34" charset="0"/>
            </a:endParaRPr>
          </a:p>
        </p:txBody>
      </p:sp>
      <p:sp>
        <p:nvSpPr>
          <p:cNvPr id="237572" name="Rectangle 4"/>
          <p:cNvSpPr>
            <a:spLocks noGrp="1" noChangeArrowheads="1"/>
          </p:cNvSpPr>
          <p:nvPr>
            <p:ph sz="half" idx="2"/>
          </p:nvPr>
        </p:nvSpPr>
        <p:spPr>
          <a:xfrm>
            <a:off x="-5257800" y="3214176"/>
            <a:ext cx="4495800" cy="2971800"/>
          </a:xfrm>
        </p:spPr>
        <p:txBody>
          <a:bodyPr>
            <a:normAutofit/>
          </a:bodyPr>
          <a:lstStyle/>
          <a:p>
            <a:pPr>
              <a:lnSpc>
                <a:spcPct val="90000"/>
              </a:lnSpc>
            </a:pPr>
            <a:endParaRPr lang="en-US" sz="2400" b="1" dirty="0"/>
          </a:p>
        </p:txBody>
      </p:sp>
      <p:pic>
        <p:nvPicPr>
          <p:cNvPr id="237575" name="Picture 7" descr="http://www.missbenjamin.com/Industrial%20Re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445" y="1905000"/>
            <a:ext cx="4136989"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7575"/>
                                        </p:tgtEl>
                                        <p:attrNameLst>
                                          <p:attrName>style.visibility</p:attrName>
                                        </p:attrNameLst>
                                      </p:cBhvr>
                                      <p:to>
                                        <p:strVal val="visible"/>
                                      </p:to>
                                    </p:set>
                                    <p:anim calcmode="lin" valueType="num">
                                      <p:cBhvr>
                                        <p:cTn id="7" dur="1000" fill="hold"/>
                                        <p:tgtEl>
                                          <p:spTgt spid="237575"/>
                                        </p:tgtEl>
                                        <p:attrNameLst>
                                          <p:attrName>ppt_w</p:attrName>
                                        </p:attrNameLst>
                                      </p:cBhvr>
                                      <p:tavLst>
                                        <p:tav tm="0">
                                          <p:val>
                                            <p:fltVal val="0"/>
                                          </p:val>
                                        </p:tav>
                                        <p:tav tm="100000">
                                          <p:val>
                                            <p:strVal val="#ppt_w"/>
                                          </p:val>
                                        </p:tav>
                                      </p:tavLst>
                                    </p:anim>
                                    <p:anim calcmode="lin" valueType="num">
                                      <p:cBhvr>
                                        <p:cTn id="8" dur="1000" fill="hold"/>
                                        <p:tgtEl>
                                          <p:spTgt spid="237575"/>
                                        </p:tgtEl>
                                        <p:attrNameLst>
                                          <p:attrName>ppt_h</p:attrName>
                                        </p:attrNameLst>
                                      </p:cBhvr>
                                      <p:tavLst>
                                        <p:tav tm="0">
                                          <p:val>
                                            <p:fltVal val="0"/>
                                          </p:val>
                                        </p:tav>
                                        <p:tav tm="100000">
                                          <p:val>
                                            <p:strVal val="#ppt_h"/>
                                          </p:val>
                                        </p:tav>
                                      </p:tavLst>
                                    </p:anim>
                                    <p:anim calcmode="lin" valueType="num">
                                      <p:cBhvr>
                                        <p:cTn id="9" dur="1000" fill="hold"/>
                                        <p:tgtEl>
                                          <p:spTgt spid="237575"/>
                                        </p:tgtEl>
                                        <p:attrNameLst>
                                          <p:attrName>style.rotation</p:attrName>
                                        </p:attrNameLst>
                                      </p:cBhvr>
                                      <p:tavLst>
                                        <p:tav tm="0">
                                          <p:val>
                                            <p:fltVal val="90"/>
                                          </p:val>
                                        </p:tav>
                                        <p:tav tm="100000">
                                          <p:val>
                                            <p:fltVal val="0"/>
                                          </p:val>
                                        </p:tav>
                                      </p:tavLst>
                                    </p:anim>
                                    <p:animEffect transition="in" filter="fade">
                                      <p:cBhvr>
                                        <p:cTn id="10" dur="1000"/>
                                        <p:tgtEl>
                                          <p:spTgt spid="23757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7571">
                                            <p:txEl>
                                              <p:pRg st="0" end="0"/>
                                            </p:txEl>
                                          </p:spTgt>
                                        </p:tgtEl>
                                        <p:attrNameLst>
                                          <p:attrName>style.visibility</p:attrName>
                                        </p:attrNameLst>
                                      </p:cBhvr>
                                      <p:to>
                                        <p:strVal val="visible"/>
                                      </p:to>
                                    </p:set>
                                    <p:animEffect transition="in" filter="fade">
                                      <p:cBhvr>
                                        <p:cTn id="15" dur="1000"/>
                                        <p:tgtEl>
                                          <p:spTgt spid="237571">
                                            <p:txEl>
                                              <p:pRg st="0" end="0"/>
                                            </p:txEl>
                                          </p:spTgt>
                                        </p:tgtEl>
                                      </p:cBhvr>
                                    </p:animEffect>
                                    <p:anim calcmode="lin" valueType="num">
                                      <p:cBhvr>
                                        <p:cTn id="16" dur="1000" fill="hold"/>
                                        <p:tgtEl>
                                          <p:spTgt spid="23757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37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7571">
                                            <p:txEl>
                                              <p:pRg st="2" end="2"/>
                                            </p:txEl>
                                          </p:spTgt>
                                        </p:tgtEl>
                                        <p:attrNameLst>
                                          <p:attrName>style.visibility</p:attrName>
                                        </p:attrNameLst>
                                      </p:cBhvr>
                                      <p:to>
                                        <p:strVal val="visible"/>
                                      </p:to>
                                    </p:set>
                                    <p:animEffect transition="in" filter="fade">
                                      <p:cBhvr>
                                        <p:cTn id="22" dur="1000"/>
                                        <p:tgtEl>
                                          <p:spTgt spid="237571">
                                            <p:txEl>
                                              <p:pRg st="2" end="2"/>
                                            </p:txEl>
                                          </p:spTgt>
                                        </p:tgtEl>
                                      </p:cBhvr>
                                    </p:animEffect>
                                    <p:anim calcmode="lin" valueType="num">
                                      <p:cBhvr>
                                        <p:cTn id="23" dur="1000" fill="hold"/>
                                        <p:tgtEl>
                                          <p:spTgt spid="23757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37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7571">
                                            <p:txEl>
                                              <p:pRg st="4" end="4"/>
                                            </p:txEl>
                                          </p:spTgt>
                                        </p:tgtEl>
                                        <p:attrNameLst>
                                          <p:attrName>style.visibility</p:attrName>
                                        </p:attrNameLst>
                                      </p:cBhvr>
                                      <p:to>
                                        <p:strVal val="visible"/>
                                      </p:to>
                                    </p:set>
                                    <p:animEffect transition="in" filter="fade">
                                      <p:cBhvr>
                                        <p:cTn id="29" dur="1000"/>
                                        <p:tgtEl>
                                          <p:spTgt spid="237571">
                                            <p:txEl>
                                              <p:pRg st="4" end="4"/>
                                            </p:txEl>
                                          </p:spTgt>
                                        </p:tgtEl>
                                      </p:cBhvr>
                                    </p:animEffect>
                                    <p:anim calcmode="lin" valueType="num">
                                      <p:cBhvr>
                                        <p:cTn id="30" dur="1000" fill="hold"/>
                                        <p:tgtEl>
                                          <p:spTgt spid="23757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375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37571">
                                            <p:txEl>
                                              <p:pRg st="6" end="6"/>
                                            </p:txEl>
                                          </p:spTgt>
                                        </p:tgtEl>
                                        <p:attrNameLst>
                                          <p:attrName>style.visibility</p:attrName>
                                        </p:attrNameLst>
                                      </p:cBhvr>
                                      <p:to>
                                        <p:strVal val="visible"/>
                                      </p:to>
                                    </p:set>
                                    <p:animEffect transition="in" filter="fade">
                                      <p:cBhvr>
                                        <p:cTn id="36" dur="1000"/>
                                        <p:tgtEl>
                                          <p:spTgt spid="237571">
                                            <p:txEl>
                                              <p:pRg st="6" end="6"/>
                                            </p:txEl>
                                          </p:spTgt>
                                        </p:tgtEl>
                                      </p:cBhvr>
                                    </p:animEffect>
                                    <p:anim calcmode="lin" valueType="num">
                                      <p:cBhvr>
                                        <p:cTn id="37" dur="1000" fill="hold"/>
                                        <p:tgtEl>
                                          <p:spTgt spid="237571">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375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43400" y="647114"/>
            <a:ext cx="2819400" cy="1143000"/>
          </a:xfrm>
        </p:spPr>
        <p:txBody>
          <a:bodyPr/>
          <a:lstStyle/>
          <a:p>
            <a:endParaRPr lang="en-US" dirty="0"/>
          </a:p>
        </p:txBody>
      </p:sp>
      <p:sp>
        <p:nvSpPr>
          <p:cNvPr id="6" name="Content Placeholder 5"/>
          <p:cNvSpPr>
            <a:spLocks noGrp="1"/>
          </p:cNvSpPr>
          <p:nvPr>
            <p:ph idx="1"/>
          </p:nvPr>
        </p:nvSpPr>
        <p:spPr>
          <a:xfrm>
            <a:off x="3810000" y="1219200"/>
            <a:ext cx="5334000" cy="5884863"/>
          </a:xfrm>
        </p:spPr>
        <p:txBody>
          <a:bodyPr>
            <a:normAutofit lnSpcReduction="10000"/>
          </a:bodyPr>
          <a:lstStyle/>
          <a:p>
            <a:pPr>
              <a:lnSpc>
                <a:spcPct val="90000"/>
              </a:lnSpc>
              <a:spcBef>
                <a:spcPts val="1200"/>
              </a:spcBef>
              <a:spcAft>
                <a:spcPts val="1200"/>
              </a:spcAft>
            </a:pPr>
            <a:r>
              <a:rPr lang="en-US" sz="2800" dirty="0" smtClean="0">
                <a:latin typeface="Calibri" pitchFamily="34" charset="0"/>
              </a:rPr>
              <a:t>Factory workers worked 12 + hours a day, 6 days a week for low wages</a:t>
            </a:r>
            <a:endParaRPr lang="en-US" sz="2800" dirty="0">
              <a:latin typeface="Calibri" pitchFamily="34" charset="0"/>
            </a:endParaRPr>
          </a:p>
          <a:p>
            <a:pPr>
              <a:lnSpc>
                <a:spcPct val="90000"/>
              </a:lnSpc>
              <a:spcBef>
                <a:spcPts val="1200"/>
              </a:spcBef>
              <a:spcAft>
                <a:spcPts val="1200"/>
              </a:spcAft>
            </a:pPr>
            <a:r>
              <a:rPr lang="en-US" sz="2800" dirty="0">
                <a:latin typeface="Calibri" pitchFamily="34" charset="0"/>
              </a:rPr>
              <a:t> </a:t>
            </a:r>
            <a:r>
              <a:rPr lang="en-US" sz="2800" dirty="0" smtClean="0">
                <a:latin typeface="Calibri" pitchFamily="34" charset="0"/>
              </a:rPr>
              <a:t>Employees often worked with dangerous machinery in unsafe conditions</a:t>
            </a:r>
            <a:endParaRPr lang="en-US" sz="2800" dirty="0">
              <a:latin typeface="Calibri" pitchFamily="34" charset="0"/>
            </a:endParaRPr>
          </a:p>
          <a:p>
            <a:pPr>
              <a:lnSpc>
                <a:spcPct val="90000"/>
              </a:lnSpc>
              <a:spcBef>
                <a:spcPts val="1200"/>
              </a:spcBef>
              <a:spcAft>
                <a:spcPts val="1200"/>
              </a:spcAft>
            </a:pPr>
            <a:r>
              <a:rPr lang="en-US" sz="2800" dirty="0">
                <a:latin typeface="Calibri" pitchFamily="34" charset="0"/>
              </a:rPr>
              <a:t>  </a:t>
            </a:r>
            <a:r>
              <a:rPr lang="en-US" sz="2800" dirty="0" smtClean="0">
                <a:latin typeface="Calibri" pitchFamily="34" charset="0"/>
              </a:rPr>
              <a:t>Women worked long hours in sweatshops without breaks being paid significantly less than men.</a:t>
            </a:r>
          </a:p>
          <a:p>
            <a:pPr>
              <a:lnSpc>
                <a:spcPct val="90000"/>
              </a:lnSpc>
              <a:spcBef>
                <a:spcPts val="1200"/>
              </a:spcBef>
              <a:spcAft>
                <a:spcPts val="1200"/>
              </a:spcAft>
            </a:pPr>
            <a:r>
              <a:rPr lang="en-US" sz="2800" dirty="0" smtClean="0">
                <a:latin typeface="Calibri" pitchFamily="34" charset="0"/>
              </a:rPr>
              <a:t>Child labor was common.  In 1890 there were 1.5 million workers under 15.</a:t>
            </a:r>
            <a:endParaRPr lang="en-US" sz="2800" dirty="0">
              <a:latin typeface="Calibri" pitchFamily="34" charset="0"/>
            </a:endParaRPr>
          </a:p>
          <a:p>
            <a:endParaRPr lang="en-US" b="1" dirty="0"/>
          </a:p>
          <a:p>
            <a:endParaRPr lang="en-US" dirty="0"/>
          </a:p>
        </p:txBody>
      </p:sp>
      <p:pic>
        <p:nvPicPr>
          <p:cNvPr id="245762" name="Picture 2" descr="http://www.lakelandschools.us/lh/pkruppenbacher/industrial-revolution-children-labor.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2" y="457200"/>
            <a:ext cx="3578285" cy="2661681"/>
          </a:xfrm>
          <a:prstGeom prst="rect">
            <a:avLst/>
          </a:prstGeom>
          <a:noFill/>
          <a:extLst>
            <a:ext uri="{909E8E84-426E-40DD-AFC4-6F175D3DCCD1}">
              <a14:hiddenFill xmlns:a14="http://schemas.microsoft.com/office/drawing/2010/main">
                <a:solidFill>
                  <a:srgbClr val="FFFFFF"/>
                </a:solidFill>
              </a14:hiddenFill>
            </a:ext>
          </a:extLst>
        </p:spPr>
      </p:pic>
      <p:pic>
        <p:nvPicPr>
          <p:cNvPr id="245764" name="Picture 4" descr="http://3.bp.blogspot.com/_9ppOYpMAdRI/TPoqM4OBPnI/AAAAAAAAAIE/ey2Lg1N4s2k/s1600/lotsofwork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02" y="3708816"/>
            <a:ext cx="3591591" cy="2819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05400" y="228600"/>
            <a:ext cx="2204065" cy="769441"/>
          </a:xfrm>
          <a:prstGeom prst="rect">
            <a:avLst/>
          </a:prstGeom>
          <a:noFill/>
        </p:spPr>
        <p:txBody>
          <a:bodyPr wrap="none" rtlCol="0">
            <a:spAutoFit/>
          </a:bodyPr>
          <a:lstStyle/>
          <a:p>
            <a:r>
              <a:rPr lang="en-US" sz="4400" b="1" dirty="0" smtClean="0">
                <a:effectLst>
                  <a:outerShdw blurRad="38100" dist="38100" dir="2700000" algn="tl">
                    <a:srgbClr val="000000">
                      <a:alpha val="43137"/>
                    </a:srgbClr>
                  </a:outerShdw>
                </a:effectLst>
                <a:latin typeface="Calibri" pitchFamily="34" charset="0"/>
              </a:rPr>
              <a:t>Laborers</a:t>
            </a:r>
            <a:endParaRPr lang="en-US" sz="4400"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33182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p:cTn id="7" dur="1000" fill="hold"/>
                                        <p:tgtEl>
                                          <p:spTgt spid="245762"/>
                                        </p:tgtEl>
                                        <p:attrNameLst>
                                          <p:attrName>ppt_w</p:attrName>
                                        </p:attrNameLst>
                                      </p:cBhvr>
                                      <p:tavLst>
                                        <p:tav tm="0">
                                          <p:val>
                                            <p:fltVal val="0"/>
                                          </p:val>
                                        </p:tav>
                                        <p:tav tm="100000">
                                          <p:val>
                                            <p:strVal val="#ppt_w"/>
                                          </p:val>
                                        </p:tav>
                                      </p:tavLst>
                                    </p:anim>
                                    <p:anim calcmode="lin" valueType="num">
                                      <p:cBhvr>
                                        <p:cTn id="8" dur="1000" fill="hold"/>
                                        <p:tgtEl>
                                          <p:spTgt spid="245762"/>
                                        </p:tgtEl>
                                        <p:attrNameLst>
                                          <p:attrName>ppt_h</p:attrName>
                                        </p:attrNameLst>
                                      </p:cBhvr>
                                      <p:tavLst>
                                        <p:tav tm="0">
                                          <p:val>
                                            <p:fltVal val="0"/>
                                          </p:val>
                                        </p:tav>
                                        <p:tav tm="100000">
                                          <p:val>
                                            <p:strVal val="#ppt_h"/>
                                          </p:val>
                                        </p:tav>
                                      </p:tavLst>
                                    </p:anim>
                                    <p:anim calcmode="lin" valueType="num">
                                      <p:cBhvr>
                                        <p:cTn id="9" dur="1000" fill="hold"/>
                                        <p:tgtEl>
                                          <p:spTgt spid="245762"/>
                                        </p:tgtEl>
                                        <p:attrNameLst>
                                          <p:attrName>style.rotation</p:attrName>
                                        </p:attrNameLst>
                                      </p:cBhvr>
                                      <p:tavLst>
                                        <p:tav tm="0">
                                          <p:val>
                                            <p:fltVal val="90"/>
                                          </p:val>
                                        </p:tav>
                                        <p:tav tm="100000">
                                          <p:val>
                                            <p:fltVal val="0"/>
                                          </p:val>
                                        </p:tav>
                                      </p:tavLst>
                                    </p:anim>
                                    <p:animEffect transition="in" filter="fade">
                                      <p:cBhvr>
                                        <p:cTn id="10" dur="1000"/>
                                        <p:tgtEl>
                                          <p:spTgt spid="24576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5764"/>
                                        </p:tgtEl>
                                        <p:attrNameLst>
                                          <p:attrName>style.visibility</p:attrName>
                                        </p:attrNameLst>
                                      </p:cBhvr>
                                      <p:to>
                                        <p:strVal val="visible"/>
                                      </p:to>
                                    </p:set>
                                    <p:anim calcmode="lin" valueType="num">
                                      <p:cBhvr>
                                        <p:cTn id="15" dur="1000" fill="hold"/>
                                        <p:tgtEl>
                                          <p:spTgt spid="245764"/>
                                        </p:tgtEl>
                                        <p:attrNameLst>
                                          <p:attrName>ppt_w</p:attrName>
                                        </p:attrNameLst>
                                      </p:cBhvr>
                                      <p:tavLst>
                                        <p:tav tm="0">
                                          <p:val>
                                            <p:fltVal val="0"/>
                                          </p:val>
                                        </p:tav>
                                        <p:tav tm="100000">
                                          <p:val>
                                            <p:strVal val="#ppt_w"/>
                                          </p:val>
                                        </p:tav>
                                      </p:tavLst>
                                    </p:anim>
                                    <p:anim calcmode="lin" valueType="num">
                                      <p:cBhvr>
                                        <p:cTn id="16" dur="1000" fill="hold"/>
                                        <p:tgtEl>
                                          <p:spTgt spid="245764"/>
                                        </p:tgtEl>
                                        <p:attrNameLst>
                                          <p:attrName>ppt_h</p:attrName>
                                        </p:attrNameLst>
                                      </p:cBhvr>
                                      <p:tavLst>
                                        <p:tav tm="0">
                                          <p:val>
                                            <p:fltVal val="0"/>
                                          </p:val>
                                        </p:tav>
                                        <p:tav tm="100000">
                                          <p:val>
                                            <p:strVal val="#ppt_h"/>
                                          </p:val>
                                        </p:tav>
                                      </p:tavLst>
                                    </p:anim>
                                    <p:anim calcmode="lin" valueType="num">
                                      <p:cBhvr>
                                        <p:cTn id="17" dur="1000" fill="hold"/>
                                        <p:tgtEl>
                                          <p:spTgt spid="245764"/>
                                        </p:tgtEl>
                                        <p:attrNameLst>
                                          <p:attrName>style.rotation</p:attrName>
                                        </p:attrNameLst>
                                      </p:cBhvr>
                                      <p:tavLst>
                                        <p:tav tm="0">
                                          <p:val>
                                            <p:fltVal val="90"/>
                                          </p:val>
                                        </p:tav>
                                        <p:tav tm="100000">
                                          <p:val>
                                            <p:fltVal val="0"/>
                                          </p:val>
                                        </p:tav>
                                      </p:tavLst>
                                    </p:anim>
                                    <p:animEffect transition="in" filter="fade">
                                      <p:cBhvr>
                                        <p:cTn id="18" dur="1000"/>
                                        <p:tgtEl>
                                          <p:spTgt spid="24576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1000"/>
                                        <p:tgtEl>
                                          <p:spTgt spid="6">
                                            <p:txEl>
                                              <p:pRg st="3" end="3"/>
                                            </p:txEl>
                                          </p:spTgt>
                                        </p:tgtEl>
                                      </p:cBhvr>
                                    </p:animEffect>
                                    <p:anim calcmode="lin" valueType="num">
                                      <p:cBhvr>
                                        <p:cTn id="4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12 year old Sweatshop"/>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053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6"/>
          <p:cNvSpPr txBox="1">
            <a:spLocks noChangeArrowheads="1"/>
          </p:cNvSpPr>
          <p:nvPr/>
        </p:nvSpPr>
        <p:spPr bwMode="auto">
          <a:xfrm>
            <a:off x="0" y="62484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latin typeface="Calibri" panose="020F0502020204030204" pitchFamily="34" charset="0"/>
              </a:rPr>
              <a:t>12 year old sweatshop worker in New York City, 1903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style.rotation</p:attrName>
                                        </p:attrNameLst>
                                      </p:cBhvr>
                                      <p:tavLst>
                                        <p:tav tm="0">
                                          <p:val>
                                            <p:fltVal val="90"/>
                                          </p:val>
                                        </p:tav>
                                        <p:tav tm="100000">
                                          <p:val>
                                            <p:fltVal val="0"/>
                                          </p:val>
                                        </p:tav>
                                      </p:tavLst>
                                    </p:anim>
                                    <p:animEffect transition="in" filter="fade">
                                      <p:cBhvr>
                                        <p:cTn id="18"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120033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5661" t="6116" r="3773" b="7222"/>
          <a:stretch>
            <a:fillRect/>
          </a:stretch>
        </p:blipFill>
        <p:spPr>
          <a:xfrm>
            <a:off x="1981200" y="914400"/>
            <a:ext cx="4618037" cy="2886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7746" name="Rectangle 2"/>
          <p:cNvSpPr>
            <a:spLocks noGrp="1" noRot="1" noChangeArrowheads="1"/>
          </p:cNvSpPr>
          <p:nvPr>
            <p:ph type="title"/>
          </p:nvPr>
        </p:nvSpPr>
        <p:spPr>
          <a:xfrm>
            <a:off x="0" y="0"/>
            <a:ext cx="9144000" cy="9144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latin typeface="Calibri" pitchFamily="34" charset="0"/>
              </a:rPr>
              <a:t>Railroads: Linking the Nation</a:t>
            </a:r>
          </a:p>
        </p:txBody>
      </p:sp>
      <p:sp>
        <p:nvSpPr>
          <p:cNvPr id="287747" name="Rectangle 3"/>
          <p:cNvSpPr>
            <a:spLocks noGrp="1" noRot="1" noChangeArrowheads="1"/>
          </p:cNvSpPr>
          <p:nvPr>
            <p:ph type="body" sz="half" idx="1"/>
          </p:nvPr>
        </p:nvSpPr>
        <p:spPr>
          <a:xfrm>
            <a:off x="228600" y="3962400"/>
            <a:ext cx="8915400" cy="2895600"/>
          </a:xfrm>
        </p:spPr>
        <p:txBody>
          <a:bodyPr/>
          <a:lstStyle/>
          <a:p>
            <a:pPr eaLnBrk="1" hangingPunct="1">
              <a:lnSpc>
                <a:spcPct val="90000"/>
              </a:lnSpc>
              <a:spcBef>
                <a:spcPts val="600"/>
              </a:spcBef>
              <a:spcAft>
                <a:spcPts val="600"/>
              </a:spcAft>
              <a:defRPr/>
            </a:pPr>
            <a:r>
              <a:rPr lang="en-US" sz="2800" b="1" dirty="0" smtClean="0">
                <a:effectLst/>
                <a:latin typeface="Calibri" pitchFamily="34" charset="0"/>
              </a:rPr>
              <a:t>Government gave land grants railroad companies </a:t>
            </a:r>
          </a:p>
          <a:p>
            <a:pPr eaLnBrk="1" hangingPunct="1">
              <a:lnSpc>
                <a:spcPct val="90000"/>
              </a:lnSpc>
              <a:spcBef>
                <a:spcPts val="600"/>
              </a:spcBef>
              <a:spcAft>
                <a:spcPts val="600"/>
              </a:spcAft>
              <a:defRPr/>
            </a:pPr>
            <a:r>
              <a:rPr lang="en-US" sz="2800" b="1" dirty="0" smtClean="0">
                <a:effectLst/>
                <a:latin typeface="Calibri" pitchFamily="34" charset="0"/>
              </a:rPr>
              <a:t>1850s, federal government granted 28 million acres of public land for railroads </a:t>
            </a:r>
          </a:p>
          <a:p>
            <a:pPr eaLnBrk="1" hangingPunct="1">
              <a:lnSpc>
                <a:spcPct val="90000"/>
              </a:lnSpc>
              <a:spcBef>
                <a:spcPts val="600"/>
              </a:spcBef>
              <a:spcAft>
                <a:spcPts val="600"/>
              </a:spcAft>
              <a:defRPr/>
            </a:pPr>
            <a:r>
              <a:rPr lang="en-US" sz="2800" b="1" dirty="0" smtClean="0">
                <a:effectLst/>
                <a:latin typeface="Calibri" pitchFamily="34" charset="0"/>
              </a:rPr>
              <a:t>1862 and 1864 Pacific Railway Acts gave land directly to railroad companies </a:t>
            </a:r>
            <a:endParaRPr lang="en-US" sz="2800" b="1" dirty="0">
              <a:effectLst/>
              <a:latin typeface="Calibri" pitchFamily="34" charset="0"/>
            </a:endParaRPr>
          </a:p>
          <a:p>
            <a:pPr eaLnBrk="1" hangingPunct="1">
              <a:lnSpc>
                <a:spcPct val="90000"/>
              </a:lnSpc>
              <a:spcBef>
                <a:spcPts val="600"/>
              </a:spcBef>
              <a:spcAft>
                <a:spcPts val="600"/>
              </a:spcAft>
              <a:defRPr/>
            </a:pPr>
            <a:r>
              <a:rPr lang="en-US" sz="2800" b="1" dirty="0">
                <a:effectLst/>
                <a:latin typeface="Calibri" pitchFamily="34" charset="0"/>
              </a:rPr>
              <a:t>120 million acres awarded </a:t>
            </a:r>
            <a:r>
              <a:rPr lang="en-US" sz="2800" b="1" dirty="0" smtClean="0">
                <a:effectLst/>
                <a:latin typeface="Calibri" pitchFamily="34" charset="0"/>
              </a:rPr>
              <a:t>total </a:t>
            </a:r>
            <a:endParaRPr lang="en-US" sz="2800" b="1" dirty="0">
              <a:effectLst/>
              <a:latin typeface="Calibri" pitchFamily="34" charset="0"/>
            </a:endParaRPr>
          </a:p>
          <a:p>
            <a:pPr eaLnBrk="1" hangingPunct="1">
              <a:lnSpc>
                <a:spcPct val="90000"/>
              </a:lnSpc>
              <a:spcBef>
                <a:spcPts val="600"/>
              </a:spcBef>
              <a:spcAft>
                <a:spcPts val="600"/>
              </a:spcAft>
              <a:defRPr/>
            </a:pPr>
            <a:endParaRPr lang="en-US" sz="2800" b="1" dirty="0" smtClean="0">
              <a:effectLst>
                <a:outerShdw blurRad="38100" dist="38100" dir="2700000" algn="tl">
                  <a:srgbClr val="000000">
                    <a:alpha val="43137"/>
                  </a:srgbClr>
                </a:outerShdw>
              </a:effectLst>
            </a:endParaRPr>
          </a:p>
        </p:txBody>
      </p:sp>
      <p:sp>
        <p:nvSpPr>
          <p:cNvPr id="8197" name="Text Box 4"/>
          <p:cNvSpPr txBox="1">
            <a:spLocks noChangeArrowheads="1"/>
          </p:cNvSpPr>
          <p:nvPr/>
        </p:nvSpPr>
        <p:spPr bwMode="auto">
          <a:xfrm>
            <a:off x="6477000" y="1828800"/>
            <a:ext cx="2667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sz="2000" dirty="0">
                <a:latin typeface="Calibri" panose="020F0502020204030204" pitchFamily="34" charset="0"/>
              </a:rPr>
              <a:t>US Western Railway</a:t>
            </a:r>
          </a:p>
          <a:p>
            <a:pPr algn="ctr" eaLnBrk="1" hangingPunct="1">
              <a:spcBef>
                <a:spcPts val="0"/>
              </a:spcBef>
            </a:pPr>
            <a:r>
              <a:rPr lang="en-US" sz="2000" dirty="0">
                <a:latin typeface="Calibri" panose="020F0502020204030204" pitchFamily="34" charset="0"/>
              </a:rPr>
              <a:t> Land Grants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197">
                                            <p:txEl>
                                              <p:pRg st="0" end="0"/>
                                            </p:txEl>
                                          </p:spTgt>
                                        </p:tgtEl>
                                        <p:attrNameLst>
                                          <p:attrName>style.visibility</p:attrName>
                                        </p:attrNameLst>
                                      </p:cBhvr>
                                      <p:to>
                                        <p:strVal val="visible"/>
                                      </p:to>
                                    </p:set>
                                    <p:anim calcmode="lin" valueType="num">
                                      <p:cBhvr>
                                        <p:cTn id="15" dur="10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19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197">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8197">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8197">
                                            <p:txEl>
                                              <p:pRg st="1" end="1"/>
                                            </p:txEl>
                                          </p:spTgt>
                                        </p:tgtEl>
                                        <p:attrNameLst>
                                          <p:attrName>style.visibility</p:attrName>
                                        </p:attrNameLst>
                                      </p:cBhvr>
                                      <p:to>
                                        <p:strVal val="visible"/>
                                      </p:to>
                                    </p:set>
                                    <p:anim calcmode="lin" valueType="num">
                                      <p:cBhvr>
                                        <p:cTn id="21" dur="1000" fill="hold"/>
                                        <p:tgtEl>
                                          <p:spTgt spid="819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19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8197">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819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7747">
                                            <p:txEl>
                                              <p:pRg st="0" end="0"/>
                                            </p:txEl>
                                          </p:spTgt>
                                        </p:tgtEl>
                                        <p:attrNameLst>
                                          <p:attrName>style.visibility</p:attrName>
                                        </p:attrNameLst>
                                      </p:cBhvr>
                                      <p:to>
                                        <p:strVal val="visible"/>
                                      </p:to>
                                    </p:set>
                                    <p:animEffect transition="in" filter="fade">
                                      <p:cBhvr>
                                        <p:cTn id="29" dur="1000"/>
                                        <p:tgtEl>
                                          <p:spTgt spid="287747">
                                            <p:txEl>
                                              <p:pRg st="0" end="0"/>
                                            </p:txEl>
                                          </p:spTgt>
                                        </p:tgtEl>
                                      </p:cBhvr>
                                    </p:animEffect>
                                    <p:anim calcmode="lin" valueType="num">
                                      <p:cBhvr>
                                        <p:cTn id="30" dur="1000" fill="hold"/>
                                        <p:tgtEl>
                                          <p:spTgt spid="28774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87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87747">
                                            <p:txEl>
                                              <p:pRg st="1" end="1"/>
                                            </p:txEl>
                                          </p:spTgt>
                                        </p:tgtEl>
                                        <p:attrNameLst>
                                          <p:attrName>style.visibility</p:attrName>
                                        </p:attrNameLst>
                                      </p:cBhvr>
                                      <p:to>
                                        <p:strVal val="visible"/>
                                      </p:to>
                                    </p:set>
                                    <p:animEffect transition="in" filter="fade">
                                      <p:cBhvr>
                                        <p:cTn id="36" dur="1000"/>
                                        <p:tgtEl>
                                          <p:spTgt spid="287747">
                                            <p:txEl>
                                              <p:pRg st="1" end="1"/>
                                            </p:txEl>
                                          </p:spTgt>
                                        </p:tgtEl>
                                      </p:cBhvr>
                                    </p:animEffect>
                                    <p:anim calcmode="lin" valueType="num">
                                      <p:cBhvr>
                                        <p:cTn id="37" dur="1000" fill="hold"/>
                                        <p:tgtEl>
                                          <p:spTgt spid="287747">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287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7747">
                                            <p:txEl>
                                              <p:pRg st="2" end="2"/>
                                            </p:txEl>
                                          </p:spTgt>
                                        </p:tgtEl>
                                        <p:attrNameLst>
                                          <p:attrName>style.visibility</p:attrName>
                                        </p:attrNameLst>
                                      </p:cBhvr>
                                      <p:to>
                                        <p:strVal val="visible"/>
                                      </p:to>
                                    </p:set>
                                    <p:animEffect transition="in" filter="fade">
                                      <p:cBhvr>
                                        <p:cTn id="43" dur="1000"/>
                                        <p:tgtEl>
                                          <p:spTgt spid="287747">
                                            <p:txEl>
                                              <p:pRg st="2" end="2"/>
                                            </p:txEl>
                                          </p:spTgt>
                                        </p:tgtEl>
                                      </p:cBhvr>
                                    </p:animEffect>
                                    <p:anim calcmode="lin" valueType="num">
                                      <p:cBhvr>
                                        <p:cTn id="44" dur="1000" fill="hold"/>
                                        <p:tgtEl>
                                          <p:spTgt spid="287747">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287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87747">
                                            <p:txEl>
                                              <p:pRg st="3" end="3"/>
                                            </p:txEl>
                                          </p:spTgt>
                                        </p:tgtEl>
                                        <p:attrNameLst>
                                          <p:attrName>style.visibility</p:attrName>
                                        </p:attrNameLst>
                                      </p:cBhvr>
                                      <p:to>
                                        <p:strVal val="visible"/>
                                      </p:to>
                                    </p:set>
                                    <p:animEffect transition="in" filter="fade">
                                      <p:cBhvr>
                                        <p:cTn id="50" dur="1000"/>
                                        <p:tgtEl>
                                          <p:spTgt spid="287747">
                                            <p:txEl>
                                              <p:pRg st="3" end="3"/>
                                            </p:txEl>
                                          </p:spTgt>
                                        </p:tgtEl>
                                      </p:cBhvr>
                                    </p:animEffect>
                                    <p:anim calcmode="lin" valueType="num">
                                      <p:cBhvr>
                                        <p:cTn id="51" dur="1000" fill="hold"/>
                                        <p:tgtEl>
                                          <p:spTgt spid="287747">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287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01200" y="274638"/>
            <a:ext cx="4495800" cy="1343088"/>
          </a:xfrm>
        </p:spPr>
        <p:txBody>
          <a:bodyPr/>
          <a:lstStyle/>
          <a:p>
            <a:endParaRPr lang="en-US" dirty="0"/>
          </a:p>
        </p:txBody>
      </p:sp>
      <p:sp>
        <p:nvSpPr>
          <p:cNvPr id="6" name="Content Placeholder 5"/>
          <p:cNvSpPr>
            <a:spLocks noGrp="1"/>
          </p:cNvSpPr>
          <p:nvPr>
            <p:ph idx="1"/>
          </p:nvPr>
        </p:nvSpPr>
        <p:spPr>
          <a:xfrm>
            <a:off x="174333" y="3522689"/>
            <a:ext cx="8817267" cy="3335311"/>
          </a:xfrm>
        </p:spPr>
        <p:txBody>
          <a:bodyPr>
            <a:normAutofit fontScale="92500" lnSpcReduction="20000"/>
          </a:bodyPr>
          <a:lstStyle/>
          <a:p>
            <a:pPr lvl="0">
              <a:lnSpc>
                <a:spcPct val="80000"/>
              </a:lnSpc>
              <a:spcBef>
                <a:spcPts val="1200"/>
              </a:spcBef>
              <a:spcAft>
                <a:spcPts val="1200"/>
              </a:spcAft>
              <a:buClr>
                <a:srgbClr val="FFCC00"/>
              </a:buClr>
            </a:pPr>
            <a:r>
              <a:rPr lang="en-US" sz="2800" b="1" dirty="0" smtClean="0">
                <a:latin typeface="Calibri" pitchFamily="34" charset="0"/>
              </a:rPr>
              <a:t>Transcontinental Railroad </a:t>
            </a:r>
            <a:r>
              <a:rPr lang="en-US" sz="2800" b="1" dirty="0">
                <a:solidFill>
                  <a:srgbClr val="FFFFFF"/>
                </a:solidFill>
                <a:effectLst/>
                <a:latin typeface="Calibri" pitchFamily="34" charset="0"/>
              </a:rPr>
              <a:t>Completed on May 10, 1869 at Promontory Point, </a:t>
            </a:r>
            <a:r>
              <a:rPr lang="en-US" sz="2800" b="1" dirty="0" smtClean="0">
                <a:solidFill>
                  <a:srgbClr val="FFFFFF"/>
                </a:solidFill>
                <a:effectLst/>
                <a:latin typeface="Calibri" pitchFamily="34" charset="0"/>
              </a:rPr>
              <a:t>Utah</a:t>
            </a:r>
            <a:endParaRPr lang="en-US" sz="2800" b="1" dirty="0" smtClean="0">
              <a:latin typeface="Calibri" pitchFamily="34" charset="0"/>
            </a:endParaRPr>
          </a:p>
          <a:p>
            <a:pPr>
              <a:spcBef>
                <a:spcPts val="1200"/>
              </a:spcBef>
              <a:spcAft>
                <a:spcPts val="1200"/>
              </a:spcAft>
            </a:pPr>
            <a:r>
              <a:rPr lang="en-US" sz="2800" b="1" dirty="0" smtClean="0">
                <a:latin typeface="Calibri" pitchFamily="34" charset="0"/>
              </a:rPr>
              <a:t>Revolutionized </a:t>
            </a:r>
            <a:r>
              <a:rPr lang="en-US" sz="2800" b="1" dirty="0">
                <a:latin typeface="Calibri" pitchFamily="34" charset="0"/>
              </a:rPr>
              <a:t>the economy of the west and led to rapid settlement and movement west</a:t>
            </a:r>
            <a:r>
              <a:rPr lang="en-US" sz="2800" b="1" dirty="0" smtClean="0">
                <a:latin typeface="Calibri" pitchFamily="34" charset="0"/>
              </a:rPr>
              <a:t>.</a:t>
            </a:r>
            <a:endParaRPr lang="en-US" sz="2800" b="1" dirty="0">
              <a:latin typeface="Calibri" pitchFamily="34" charset="0"/>
            </a:endParaRPr>
          </a:p>
          <a:p>
            <a:pPr>
              <a:lnSpc>
                <a:spcPct val="90000"/>
              </a:lnSpc>
              <a:spcBef>
                <a:spcPts val="1200"/>
              </a:spcBef>
              <a:spcAft>
                <a:spcPts val="1200"/>
              </a:spcAft>
            </a:pPr>
            <a:r>
              <a:rPr lang="en-US" sz="2800" b="1" dirty="0">
                <a:latin typeface="Calibri" pitchFamily="34" charset="0"/>
              </a:rPr>
              <a:t>Considered to be the greatest technological and engineering feat of the 19</a:t>
            </a:r>
            <a:r>
              <a:rPr lang="en-US" sz="2800" b="1" baseline="30000" dirty="0">
                <a:latin typeface="Calibri" pitchFamily="34" charset="0"/>
              </a:rPr>
              <a:t>th</a:t>
            </a:r>
            <a:r>
              <a:rPr lang="en-US" sz="2800" b="1" dirty="0">
                <a:latin typeface="Calibri" pitchFamily="34" charset="0"/>
              </a:rPr>
              <a:t> century (in the U.S</a:t>
            </a:r>
            <a:r>
              <a:rPr lang="en-US" sz="2800" b="1" dirty="0" smtClean="0">
                <a:latin typeface="Calibri" pitchFamily="34" charset="0"/>
              </a:rPr>
              <a:t>.).</a:t>
            </a:r>
            <a:endParaRPr lang="en-US" sz="2800" b="1" dirty="0">
              <a:latin typeface="Calibri" pitchFamily="34" charset="0"/>
            </a:endParaRPr>
          </a:p>
          <a:p>
            <a:pPr>
              <a:lnSpc>
                <a:spcPct val="90000"/>
              </a:lnSpc>
              <a:spcBef>
                <a:spcPts val="1200"/>
              </a:spcBef>
              <a:spcAft>
                <a:spcPts val="1200"/>
              </a:spcAft>
            </a:pPr>
            <a:r>
              <a:rPr lang="en-US" sz="2800" b="1" dirty="0">
                <a:latin typeface="Calibri" pitchFamily="34" charset="0"/>
              </a:rPr>
              <a:t>Made trade and travel possible and practical.</a:t>
            </a:r>
          </a:p>
          <a:p>
            <a:endParaRPr lang="en-US" dirty="0"/>
          </a:p>
        </p:txBody>
      </p:sp>
      <p:pic>
        <p:nvPicPr>
          <p:cNvPr id="243714" name="Picture 2" descr="File:Great Overland Route Timetable Cover 188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33" y="169889"/>
            <a:ext cx="3824004" cy="30305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52401"/>
            <a:ext cx="4572000" cy="30480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62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p:cTn id="7" dur="1000" fill="hold"/>
                                        <p:tgtEl>
                                          <p:spTgt spid="243714"/>
                                        </p:tgtEl>
                                        <p:attrNameLst>
                                          <p:attrName>ppt_w</p:attrName>
                                        </p:attrNameLst>
                                      </p:cBhvr>
                                      <p:tavLst>
                                        <p:tav tm="0">
                                          <p:val>
                                            <p:fltVal val="0"/>
                                          </p:val>
                                        </p:tav>
                                        <p:tav tm="100000">
                                          <p:val>
                                            <p:strVal val="#ppt_w"/>
                                          </p:val>
                                        </p:tav>
                                      </p:tavLst>
                                    </p:anim>
                                    <p:anim calcmode="lin" valueType="num">
                                      <p:cBhvr>
                                        <p:cTn id="8" dur="1000" fill="hold"/>
                                        <p:tgtEl>
                                          <p:spTgt spid="243714"/>
                                        </p:tgtEl>
                                        <p:attrNameLst>
                                          <p:attrName>ppt_h</p:attrName>
                                        </p:attrNameLst>
                                      </p:cBhvr>
                                      <p:tavLst>
                                        <p:tav tm="0">
                                          <p:val>
                                            <p:fltVal val="0"/>
                                          </p:val>
                                        </p:tav>
                                        <p:tav tm="100000">
                                          <p:val>
                                            <p:strVal val="#ppt_h"/>
                                          </p:val>
                                        </p:tav>
                                      </p:tavLst>
                                    </p:anim>
                                    <p:anim calcmode="lin" valueType="num">
                                      <p:cBhvr>
                                        <p:cTn id="9" dur="1000" fill="hold"/>
                                        <p:tgtEl>
                                          <p:spTgt spid="243714"/>
                                        </p:tgtEl>
                                        <p:attrNameLst>
                                          <p:attrName>style.rotation</p:attrName>
                                        </p:attrNameLst>
                                      </p:cBhvr>
                                      <p:tavLst>
                                        <p:tav tm="0">
                                          <p:val>
                                            <p:fltVal val="90"/>
                                          </p:val>
                                        </p:tav>
                                        <p:tav tm="100000">
                                          <p:val>
                                            <p:fltVal val="0"/>
                                          </p:val>
                                        </p:tav>
                                      </p:tavLst>
                                    </p:anim>
                                    <p:animEffect transition="in" filter="fade">
                                      <p:cBhvr>
                                        <p:cTn id="10" dur="1000"/>
                                        <p:tgtEl>
                                          <p:spTgt spid="2437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1000"/>
                                        <p:tgtEl>
                                          <p:spTgt spid="6">
                                            <p:txEl>
                                              <p:pRg st="3" end="3"/>
                                            </p:txEl>
                                          </p:spTgt>
                                        </p:tgtEl>
                                      </p:cBhvr>
                                    </p:animEffect>
                                    <p:anim calcmode="lin" valueType="num">
                                      <p:cBhvr>
                                        <p:cTn id="4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11602</TotalTime>
  <Words>1086</Words>
  <Application>Microsoft Office PowerPoint</Application>
  <PresentationFormat>On-screen Show (4:3)</PresentationFormat>
  <Paragraphs>133</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Clouds</vt:lpstr>
      <vt:lpstr>The Industrialization  of the United States</vt:lpstr>
      <vt:lpstr>Natural Resources</vt:lpstr>
      <vt:lpstr>Population Explodes</vt:lpstr>
      <vt:lpstr>Capitalism</vt:lpstr>
      <vt:lpstr>Expansion</vt:lpstr>
      <vt:lpstr>PowerPoint Presentation</vt:lpstr>
      <vt:lpstr>PowerPoint Presentation</vt:lpstr>
      <vt:lpstr>Railroads: Linking the Nation</vt:lpstr>
      <vt:lpstr>PowerPoint Presentation</vt:lpstr>
      <vt:lpstr>Railroads: Linking the Nation</vt:lpstr>
      <vt:lpstr>The Rise of Big Business</vt:lpstr>
      <vt:lpstr>The Rise of Big Business</vt:lpstr>
      <vt:lpstr>Horizontal and Vertical Integration</vt:lpstr>
      <vt:lpstr>Trust and Cartels</vt:lpstr>
      <vt:lpstr>Trust-Busting</vt:lpstr>
      <vt:lpstr>Labor Unions</vt:lpstr>
      <vt:lpstr>Labor Unions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Civilizations and Religion</dc:title>
  <dc:creator>Christopher Mitchell</dc:creator>
  <cp:lastModifiedBy>Polly Jones</cp:lastModifiedBy>
  <cp:revision>76</cp:revision>
  <dcterms:created xsi:type="dcterms:W3CDTF">2006-08-30T11:29:17Z</dcterms:created>
  <dcterms:modified xsi:type="dcterms:W3CDTF">2014-10-02T21:33:17Z</dcterms:modified>
</cp:coreProperties>
</file>