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304" r:id="rId3"/>
    <p:sldId id="338" r:id="rId4"/>
    <p:sldId id="341" r:id="rId5"/>
    <p:sldId id="330" r:id="rId6"/>
    <p:sldId id="331" r:id="rId7"/>
    <p:sldId id="333" r:id="rId8"/>
    <p:sldId id="334" r:id="rId9"/>
    <p:sldId id="335" r:id="rId10"/>
    <p:sldId id="344" r:id="rId11"/>
  </p:sldIdLst>
  <p:sldSz cx="9144000" cy="6858000" type="screen4x3"/>
  <p:notesSz cx="7004050" cy="929005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43" autoAdjust="0"/>
    <p:restoredTop sz="66385" autoAdjust="0"/>
  </p:normalViewPr>
  <p:slideViewPr>
    <p:cSldViewPr>
      <p:cViewPr varScale="1">
        <p:scale>
          <a:sx n="42" d="100"/>
          <a:sy n="42" d="100"/>
        </p:scale>
        <p:origin x="-840"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p:scale>
          <a:sx n="75" d="100"/>
          <a:sy n="75" d="100"/>
        </p:scale>
        <p:origin x="-1404" y="360"/>
      </p:cViewPr>
      <p:guideLst>
        <p:guide orient="horz" pos="2926"/>
        <p:guide pos="2206"/>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5586"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defTabSz="930275">
              <a:defRPr sz="1200" b="0" smtClean="0"/>
            </a:lvl1pPr>
          </a:lstStyle>
          <a:p>
            <a:pPr>
              <a:defRPr/>
            </a:pPr>
            <a:endParaRPr lang="en-US"/>
          </a:p>
        </p:txBody>
      </p:sp>
      <p:sp>
        <p:nvSpPr>
          <p:cNvPr id="195587" name="Rectangle 3"/>
          <p:cNvSpPr>
            <a:spLocks noGrp="1" noChangeArrowheads="1"/>
          </p:cNvSpPr>
          <p:nvPr>
            <p:ph type="dt" sz="quarter"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lgn="r" defTabSz="930275">
              <a:defRPr sz="1200" b="0" smtClean="0"/>
            </a:lvl1pPr>
          </a:lstStyle>
          <a:p>
            <a:pPr>
              <a:defRPr/>
            </a:pPr>
            <a:endParaRPr lang="en-US"/>
          </a:p>
        </p:txBody>
      </p:sp>
      <p:sp>
        <p:nvSpPr>
          <p:cNvPr id="195588" name="Rectangle 4"/>
          <p:cNvSpPr>
            <a:spLocks noGrp="1" noChangeArrowheads="1"/>
          </p:cNvSpPr>
          <p:nvPr>
            <p:ph type="ftr" sz="quarter" idx="2"/>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defTabSz="930275">
              <a:defRPr sz="1200" b="0" smtClean="0"/>
            </a:lvl1pPr>
          </a:lstStyle>
          <a:p>
            <a:pPr>
              <a:defRPr/>
            </a:pPr>
            <a:endParaRPr lang="en-US"/>
          </a:p>
        </p:txBody>
      </p:sp>
      <p:sp>
        <p:nvSpPr>
          <p:cNvPr id="195589" name="Rectangle 5"/>
          <p:cNvSpPr>
            <a:spLocks noGrp="1" noChangeArrowheads="1"/>
          </p:cNvSpPr>
          <p:nvPr>
            <p:ph type="sldNum" sz="quarter" idx="3"/>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lgn="r" defTabSz="930275">
              <a:defRPr sz="1200" b="0" smtClean="0"/>
            </a:lvl1pPr>
          </a:lstStyle>
          <a:p>
            <a:pPr>
              <a:defRPr/>
            </a:pPr>
            <a:fld id="{B3B95A05-7003-4E09-B15E-1C09807E14DE}" type="slidenum">
              <a:rPr lang="en-US"/>
              <a:pPr>
                <a:defRPr/>
              </a:pPr>
              <a:t>‹#›</a:t>
            </a:fld>
            <a:endParaRPr lang="en-US"/>
          </a:p>
        </p:txBody>
      </p:sp>
    </p:spTree>
    <p:extLst>
      <p:ext uri="{BB962C8B-B14F-4D97-AF65-F5344CB8AC3E}">
        <p14:creationId xmlns:p14="http://schemas.microsoft.com/office/powerpoint/2010/main" val="2466184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defTabSz="930275">
              <a:defRPr sz="1200" b="0" smtClean="0"/>
            </a:lvl1pPr>
          </a:lstStyle>
          <a:p>
            <a:pPr>
              <a:defRPr/>
            </a:pPr>
            <a:endParaRPr lang="en-US"/>
          </a:p>
        </p:txBody>
      </p:sp>
      <p:sp>
        <p:nvSpPr>
          <p:cNvPr id="9219" name="Rectangle 3"/>
          <p:cNvSpPr>
            <a:spLocks noGrp="1" noChangeArrowheads="1"/>
          </p:cNvSpPr>
          <p:nvPr>
            <p:ph type="dt" idx="1"/>
          </p:nvPr>
        </p:nvSpPr>
        <p:spPr bwMode="auto">
          <a:xfrm>
            <a:off x="3967163" y="0"/>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lvl1pPr algn="r" defTabSz="930275">
              <a:defRPr sz="1200" b="0" smtClean="0"/>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79513" y="696913"/>
            <a:ext cx="4645025" cy="348297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00088" y="4413250"/>
            <a:ext cx="5603875" cy="4179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222" name="Rectangle 6"/>
          <p:cNvSpPr>
            <a:spLocks noGrp="1" noChangeArrowheads="1"/>
          </p:cNvSpPr>
          <p:nvPr>
            <p:ph type="ftr" sz="quarter" idx="4"/>
          </p:nvPr>
        </p:nvSpPr>
        <p:spPr bwMode="auto">
          <a:xfrm>
            <a:off x="0"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defTabSz="930275">
              <a:defRPr sz="1200" b="0" smtClean="0"/>
            </a:lvl1pPr>
          </a:lstStyle>
          <a:p>
            <a:pPr>
              <a:defRPr/>
            </a:pPr>
            <a:endParaRPr lang="en-US"/>
          </a:p>
        </p:txBody>
      </p:sp>
      <p:sp>
        <p:nvSpPr>
          <p:cNvPr id="9223" name="Rectangle 7"/>
          <p:cNvSpPr>
            <a:spLocks noGrp="1" noChangeArrowheads="1"/>
          </p:cNvSpPr>
          <p:nvPr>
            <p:ph type="sldNum" sz="quarter" idx="5"/>
          </p:nvPr>
        </p:nvSpPr>
        <p:spPr bwMode="auto">
          <a:xfrm>
            <a:off x="3967163" y="8823325"/>
            <a:ext cx="3035300"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04" tIns="46552" rIns="93104" bIns="46552" numCol="1" anchor="b" anchorCtr="0" compatLnSpc="1">
            <a:prstTxWarp prst="textNoShape">
              <a:avLst/>
            </a:prstTxWarp>
          </a:bodyPr>
          <a:lstStyle>
            <a:lvl1pPr algn="r" defTabSz="930275">
              <a:defRPr sz="1200" b="0" smtClean="0"/>
            </a:lvl1pPr>
          </a:lstStyle>
          <a:p>
            <a:pPr>
              <a:defRPr/>
            </a:pPr>
            <a:fld id="{2AE9B6CB-A264-4CA2-BE97-91E5F05C058F}" type="slidenum">
              <a:rPr lang="en-US"/>
              <a:pPr>
                <a:defRPr/>
              </a:pPr>
              <a:t>‹#›</a:t>
            </a:fld>
            <a:endParaRPr lang="en-US"/>
          </a:p>
        </p:txBody>
      </p:sp>
    </p:spTree>
    <p:extLst>
      <p:ext uri="{BB962C8B-B14F-4D97-AF65-F5344CB8AC3E}">
        <p14:creationId xmlns:p14="http://schemas.microsoft.com/office/powerpoint/2010/main" val="30251168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BE3E8C8A-E262-4D3D-B6C5-4BB479DD43E0}" type="slidenum">
              <a:rPr lang="en-US" b="0"/>
              <a:pPr eaLnBrk="1" hangingPunct="1"/>
              <a:t>1</a:t>
            </a:fld>
            <a:endParaRPr lang="en-US" b="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US" sz="1000" b="1"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B75E7E46-3CCD-47C7-955E-01C1B047256C}" type="slidenum">
              <a:rPr lang="en-US" b="0"/>
              <a:pPr eaLnBrk="1" hangingPunct="1"/>
              <a:t>2</a:t>
            </a:fld>
            <a:endParaRPr lang="en-US" b="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z="1000" b="1" smtClean="0"/>
              <a:t>After the 1860s, millions of immigrants arrive from Europe and Asia. </a:t>
            </a:r>
          </a:p>
          <a:p>
            <a:pPr eaLnBrk="1" hangingPunct="1"/>
            <a:endParaRPr lang="en-US" sz="1000" b="1" smtClean="0"/>
          </a:p>
          <a:p>
            <a:pPr eaLnBrk="1" hangingPunct="1"/>
            <a:r>
              <a:rPr lang="en-US" sz="1000" b="1" smtClean="0"/>
              <a:t>More than half of all immigrants were from eastern and southern Europe. </a:t>
            </a:r>
          </a:p>
          <a:p>
            <a:pPr eaLnBrk="1" hangingPunct="1"/>
            <a:r>
              <a:rPr lang="en-US" sz="1000" b="1" smtClean="0"/>
              <a:t>  i.  These were non-English speaking countries of Europe. </a:t>
            </a:r>
          </a:p>
          <a:p>
            <a:pPr eaLnBrk="1" hangingPunct="1"/>
            <a:endParaRPr lang="en-US" sz="1000" b="1" smtClean="0"/>
          </a:p>
          <a:p>
            <a:pPr eaLnBrk="1" hangingPunct="1"/>
            <a:r>
              <a:rPr lang="en-US" sz="1000" b="1" smtClean="0"/>
              <a:t>They included: Italians, Greeks, Poles, Slavs, Slovaks, Russians, and Armenians.</a:t>
            </a:r>
          </a:p>
          <a:p>
            <a:pPr eaLnBrk="1" hangingPunct="1"/>
            <a:r>
              <a:rPr lang="en-US" sz="1000" smtClean="0"/>
              <a:t>  i. Many of the 14 million immigrants who came to the US between 1860 and 1900 were eastern European Jews. </a:t>
            </a:r>
          </a:p>
          <a:p>
            <a:pPr eaLnBrk="1" hangingPunct="1"/>
            <a:r>
              <a:rPr lang="en-US" sz="1000" smtClean="0"/>
              <a:t>  ii. Many immigrants came to the US for many different reasons but all came for a better life.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itchFamily="34" charset="0"/>
              </a:defRPr>
            </a:lvl1pPr>
            <a:lvl2pPr marL="756472" indent="-290951" eaLnBrk="0" hangingPunct="0">
              <a:defRPr>
                <a:solidFill>
                  <a:schemeClr val="tx1"/>
                </a:solidFill>
                <a:latin typeface="Arial" pitchFamily="34" charset="0"/>
              </a:defRPr>
            </a:lvl2pPr>
            <a:lvl3pPr marL="1163803" indent="-232761" eaLnBrk="0" hangingPunct="0">
              <a:defRPr>
                <a:solidFill>
                  <a:schemeClr val="tx1"/>
                </a:solidFill>
                <a:latin typeface="Arial" pitchFamily="34" charset="0"/>
              </a:defRPr>
            </a:lvl3pPr>
            <a:lvl4pPr marL="1629324" indent="-232761" eaLnBrk="0" hangingPunct="0">
              <a:defRPr>
                <a:solidFill>
                  <a:schemeClr val="tx1"/>
                </a:solidFill>
                <a:latin typeface="Arial" pitchFamily="34" charset="0"/>
              </a:defRPr>
            </a:lvl4pPr>
            <a:lvl5pPr marL="2094845" indent="-232761" eaLnBrk="0" hangingPunct="0">
              <a:defRPr>
                <a:solidFill>
                  <a:schemeClr val="tx1"/>
                </a:solidFill>
                <a:latin typeface="Arial" pitchFamily="34" charset="0"/>
              </a:defRPr>
            </a:lvl5pPr>
            <a:lvl6pPr marL="2560366" indent="-232761" eaLnBrk="0" fontAlgn="base" hangingPunct="0">
              <a:spcBef>
                <a:spcPct val="0"/>
              </a:spcBef>
              <a:spcAft>
                <a:spcPct val="0"/>
              </a:spcAft>
              <a:defRPr>
                <a:solidFill>
                  <a:schemeClr val="tx1"/>
                </a:solidFill>
                <a:latin typeface="Arial" pitchFamily="34" charset="0"/>
              </a:defRPr>
            </a:lvl6pPr>
            <a:lvl7pPr marL="3025887" indent="-232761" eaLnBrk="0" fontAlgn="base" hangingPunct="0">
              <a:spcBef>
                <a:spcPct val="0"/>
              </a:spcBef>
              <a:spcAft>
                <a:spcPct val="0"/>
              </a:spcAft>
              <a:defRPr>
                <a:solidFill>
                  <a:schemeClr val="tx1"/>
                </a:solidFill>
                <a:latin typeface="Arial" pitchFamily="34" charset="0"/>
              </a:defRPr>
            </a:lvl7pPr>
            <a:lvl8pPr marL="3491408" indent="-232761" eaLnBrk="0" fontAlgn="base" hangingPunct="0">
              <a:spcBef>
                <a:spcPct val="0"/>
              </a:spcBef>
              <a:spcAft>
                <a:spcPct val="0"/>
              </a:spcAft>
              <a:defRPr>
                <a:solidFill>
                  <a:schemeClr val="tx1"/>
                </a:solidFill>
                <a:latin typeface="Arial" pitchFamily="34" charset="0"/>
              </a:defRPr>
            </a:lvl8pPr>
            <a:lvl9pPr marL="3956929" indent="-232761" eaLnBrk="0" fontAlgn="base" hangingPunct="0">
              <a:spcBef>
                <a:spcPct val="0"/>
              </a:spcBef>
              <a:spcAft>
                <a:spcPct val="0"/>
              </a:spcAft>
              <a:defRPr>
                <a:solidFill>
                  <a:schemeClr val="tx1"/>
                </a:solidFill>
                <a:latin typeface="Arial" pitchFamily="34" charset="0"/>
              </a:defRPr>
            </a:lvl9pPr>
          </a:lstStyle>
          <a:p>
            <a:pPr eaLnBrk="1" hangingPunct="1">
              <a:defRPr/>
            </a:pPr>
            <a:fld id="{86CDA4F5-798C-43DF-B4CE-32839B5E0383}" type="slidenum">
              <a:rPr lang="en-US" smtClean="0"/>
              <a:pPr eaLnBrk="1" hangingPunct="1">
                <a:defRPr/>
              </a:pPr>
              <a:t>4</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lnSpc>
                <a:spcPct val="90000"/>
              </a:lnSpc>
            </a:pPr>
            <a:endParaRPr lang="en-US" sz="1000" b="1"/>
          </a:p>
          <a:p>
            <a:pPr eaLnBrk="1" hangingPunct="1">
              <a:lnSpc>
                <a:spcPct val="90000"/>
              </a:lnSpc>
            </a:pPr>
            <a:endParaRPr lang="en-US" sz="10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186F51B8-BC7A-4603-B1D2-398FAF5D8C5D}" type="slidenum">
              <a:rPr lang="en-US" b="0"/>
              <a:pPr eaLnBrk="1" hangingPunct="1"/>
              <a:t>5</a:t>
            </a:fld>
            <a:endParaRPr lang="en-US" b="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p:spPr>
        <p:txBody>
          <a:bodyPr/>
          <a:lstStyle/>
          <a:p>
            <a:pPr eaLnBrk="1" hangingPunct="1"/>
            <a:r>
              <a:rPr lang="en-US" sz="1000" b="1" dirty="0" smtClean="0"/>
              <a:t>Chinese begin to arrive in the U.S. in the mid-1800s. </a:t>
            </a:r>
          </a:p>
          <a:p>
            <a:pPr eaLnBrk="1" hangingPunct="1"/>
            <a:r>
              <a:rPr lang="en-US" sz="1000" dirty="0" smtClean="0"/>
              <a:t>  </a:t>
            </a:r>
            <a:r>
              <a:rPr lang="en-US" sz="1000" dirty="0" err="1" smtClean="0"/>
              <a:t>i</a:t>
            </a:r>
            <a:r>
              <a:rPr lang="en-US" sz="1000" dirty="0" smtClean="0"/>
              <a:t>.  China had a population of 430 million. </a:t>
            </a:r>
          </a:p>
          <a:p>
            <a:pPr eaLnBrk="1" hangingPunct="1"/>
            <a:endParaRPr lang="en-US" sz="1000" dirty="0" smtClean="0"/>
          </a:p>
          <a:p>
            <a:pPr eaLnBrk="1" hangingPunct="1"/>
            <a:r>
              <a:rPr lang="en-US" sz="1000" b="1" dirty="0" smtClean="0"/>
              <a:t>China was suffering from severe unemployment, poverty, and famine. </a:t>
            </a:r>
          </a:p>
          <a:p>
            <a:pPr eaLnBrk="1" hangingPunct="1"/>
            <a:r>
              <a:rPr lang="en-US" sz="1000" dirty="0" smtClean="0"/>
              <a:t>  </a:t>
            </a:r>
            <a:r>
              <a:rPr lang="en-US" sz="1000" dirty="0" err="1" smtClean="0"/>
              <a:t>i</a:t>
            </a:r>
            <a:r>
              <a:rPr lang="en-US" sz="1000" dirty="0" smtClean="0"/>
              <a:t>.  The 1848 discovery of gold in California began to lure the Chinese to the United States. </a:t>
            </a:r>
          </a:p>
          <a:p>
            <a:pPr eaLnBrk="1" hangingPunct="1"/>
            <a:r>
              <a:rPr lang="en-US" sz="1000" dirty="0" smtClean="0"/>
              <a:t>  ii. In 1850, the Taiping Rebellion erupted in China. </a:t>
            </a:r>
          </a:p>
          <a:p>
            <a:pPr eaLnBrk="1" hangingPunct="1"/>
            <a:r>
              <a:rPr lang="en-US" sz="1000" dirty="0" smtClean="0"/>
              <a:t>  iii. 20 million Chinese were end up being killed in the rebellion and many fled China for their very lives. </a:t>
            </a:r>
          </a:p>
          <a:p>
            <a:pPr eaLnBrk="1" hangingPunct="1"/>
            <a:endParaRPr lang="en-US" sz="1000" dirty="0" smtClean="0"/>
          </a:p>
          <a:p>
            <a:pPr eaLnBrk="1" hangingPunct="1"/>
            <a:r>
              <a:rPr lang="en-US" sz="1000" dirty="0" smtClean="0"/>
              <a:t>The </a:t>
            </a:r>
            <a:r>
              <a:rPr lang="en-US" sz="1000" b="1" dirty="0" smtClean="0"/>
              <a:t>Chinese Exclusion Act</a:t>
            </a:r>
            <a:r>
              <a:rPr lang="en-US" sz="1000" dirty="0" smtClean="0"/>
              <a:t> -</a:t>
            </a:r>
            <a:r>
              <a:rPr lang="en-US" sz="1000" baseline="0" dirty="0" smtClean="0"/>
              <a:t> </a:t>
            </a:r>
            <a:r>
              <a:rPr lang="en-US" sz="1000" dirty="0" smtClean="0"/>
              <a:t>May 6, 1882. It was one of the most significant restrictions on free immigration in US history, prohibiting all immigration of Chinese laborers.</a:t>
            </a:r>
          </a:p>
          <a:p>
            <a:pPr eaLnBrk="1" hangingPunct="1"/>
            <a:r>
              <a:rPr lang="en-US" sz="1000" dirty="0" smtClean="0"/>
              <a:t>The act allowed the US to suspend Chinese immigration. </a:t>
            </a:r>
          </a:p>
          <a:p>
            <a:pPr eaLnBrk="1" hangingPunct="1"/>
            <a:r>
              <a:rPr lang="en-US" sz="1000" dirty="0" smtClean="0"/>
              <a:t>The Act affected Asians who had already settled in the United States. Any Chinese who left the United States had to obtain certifications for reentry, and the Act made Chinese immigrants permanent aliens by excluding them from U.S. citizenship</a:t>
            </a:r>
          </a:p>
          <a:p>
            <a:pPr eaLnBrk="1" hangingPunct="1"/>
            <a:r>
              <a:rPr lang="en-US" sz="1000" dirty="0" smtClean="0"/>
              <a:t>The act was initially intended to last for 10 years, but was renewed in 1892 and made permanent in 1902. </a:t>
            </a:r>
          </a:p>
          <a:p>
            <a:pPr eaLnBrk="1" hangingPunct="1"/>
            <a:r>
              <a:rPr lang="en-US" sz="1000" dirty="0" smtClean="0"/>
              <a:t>It was finally repealed by the Magnuson Act on December 17, 1943.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6D24DBFA-FF5E-4AE6-B36A-2BA502235387}" type="slidenum">
              <a:rPr lang="en-US" b="0"/>
              <a:pPr eaLnBrk="1" hangingPunct="1"/>
              <a:t>6</a:t>
            </a:fld>
            <a:endParaRPr lang="en-US" b="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sz="1000" b="1" smtClean="0"/>
              <a:t>Nativism is a: </a:t>
            </a:r>
          </a:p>
          <a:p>
            <a:pPr eaLnBrk="1" hangingPunct="1"/>
            <a:r>
              <a:rPr lang="en-US" sz="1000" smtClean="0"/>
              <a:t>  i. Preference for native born people. </a:t>
            </a:r>
          </a:p>
          <a:p>
            <a:pPr eaLnBrk="1" hangingPunct="1"/>
            <a:r>
              <a:rPr lang="en-US" sz="1000" smtClean="0"/>
              <a:t>  ii. And a desire to limit immigration. </a:t>
            </a:r>
          </a:p>
          <a:p>
            <a:pPr eaLnBrk="1" hangingPunct="1"/>
            <a:r>
              <a:rPr lang="en-US" sz="1000" smtClean="0"/>
              <a:t>  iii. I also believe it is a mask for subtle racism or “classism” but not always. </a:t>
            </a:r>
          </a:p>
          <a:p>
            <a:pPr eaLnBrk="1" hangingPunct="1"/>
            <a:endParaRPr lang="en-US" sz="1000" b="1" smtClean="0"/>
          </a:p>
          <a:p>
            <a:pPr eaLnBrk="1" hangingPunct="1"/>
            <a:r>
              <a:rPr lang="en-US" sz="1000" b="1" smtClean="0"/>
              <a:t>Initially focused on Irish immigrants in the 1840s and 1850s. </a:t>
            </a:r>
          </a:p>
          <a:p>
            <a:pPr eaLnBrk="1" hangingPunct="1"/>
            <a:r>
              <a:rPr lang="en-US" sz="1000" smtClean="0"/>
              <a:t>  i. Rent the movie “Far and Away” for a view of Irish Immigration. </a:t>
            </a:r>
          </a:p>
          <a:p>
            <a:pPr eaLnBrk="1" hangingPunct="1"/>
            <a:r>
              <a:rPr lang="en-US" sz="1000" smtClean="0"/>
              <a:t>  ii. Irish were mostly Catholic.</a:t>
            </a:r>
          </a:p>
          <a:p>
            <a:pPr eaLnBrk="1" hangingPunct="1"/>
            <a:r>
              <a:rPr lang="en-US" sz="1000" smtClean="0"/>
              <a:t>  iii. America is a largely Protestant society at the time and Catholics were feared.</a:t>
            </a:r>
          </a:p>
          <a:p>
            <a:pPr eaLnBrk="1" hangingPunct="1"/>
            <a:r>
              <a:rPr lang="en-US" sz="1000" smtClean="0"/>
              <a:t>  iv. People did not want the Catholic Church getting too much influence on American politics.</a:t>
            </a:r>
            <a:r>
              <a:rPr lang="en-US" sz="1000" i="1" smtClean="0"/>
              <a:t> </a:t>
            </a:r>
          </a:p>
          <a:p>
            <a:pPr eaLnBrk="1" hangingPunct="1"/>
            <a:endParaRPr lang="en-US" sz="1000" smtClean="0"/>
          </a:p>
          <a:p>
            <a:pPr eaLnBrk="1" hangingPunct="1"/>
            <a:r>
              <a:rPr lang="en-US" sz="1000" b="1" smtClean="0"/>
              <a:t>Anti-immigrant feelings focused on Asians, Jews, and Eastern Europeans. </a:t>
            </a:r>
          </a:p>
          <a:p>
            <a:pPr eaLnBrk="1" hangingPunct="1"/>
            <a:r>
              <a:rPr lang="en-US" sz="1000" smtClean="0"/>
              <a:t>  i.  These groups, not having a foundation of being English speaking whites – looked, sounded and acted more foreign and so, were treated accordingly. </a:t>
            </a:r>
          </a:p>
          <a:p>
            <a:pPr eaLnBrk="1" hangingPunct="1"/>
            <a:endParaRPr lang="en-US" sz="1000" b="1" smtClean="0"/>
          </a:p>
          <a:p>
            <a:pPr eaLnBrk="1" hangingPunct="1"/>
            <a:r>
              <a:rPr lang="en-US" sz="1000" b="1" smtClean="0"/>
              <a:t>Labor unions opposed immigration. </a:t>
            </a:r>
          </a:p>
          <a:p>
            <a:pPr eaLnBrk="1" hangingPunct="1"/>
            <a:r>
              <a:rPr lang="en-US" sz="1000" smtClean="0"/>
              <a:t>  i. Fear of wages falling. </a:t>
            </a:r>
          </a:p>
          <a:p>
            <a:pPr eaLnBrk="1" hangingPunct="1"/>
            <a:r>
              <a:rPr lang="en-US" sz="1000" b="1" smtClean="0"/>
              <a:t> </a:t>
            </a:r>
            <a:r>
              <a:rPr lang="en-US" sz="1000" smtClean="0"/>
              <a:t> ii. Workingman’s Party of California forms in the 1870s. It fought Chinese immigration. </a:t>
            </a:r>
          </a:p>
          <a:p>
            <a:pPr eaLnBrk="1" hangingPunct="1"/>
            <a:r>
              <a:rPr lang="en-US" sz="1000" b="1" smtClean="0"/>
              <a:t>  </a:t>
            </a:r>
            <a:r>
              <a:rPr lang="en-US" sz="1000" smtClean="0"/>
              <a:t>iii. American Protective Association formed in 1887. It fought Catholic immigration.</a:t>
            </a:r>
          </a:p>
          <a:p>
            <a:pPr eaLnBrk="1" hangingPunct="1"/>
            <a:endParaRPr lang="en-US" sz="10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BD4107CB-AD8F-4B63-9680-A264F474A2D1}" type="slidenum">
              <a:rPr lang="en-US" b="0"/>
              <a:pPr eaLnBrk="1" hangingPunct="1"/>
              <a:t>7</a:t>
            </a:fld>
            <a:endParaRPr lang="en-US" b="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lnSpc>
                <a:spcPct val="90000"/>
              </a:lnSpc>
            </a:pPr>
            <a:r>
              <a:rPr lang="en-US" sz="1000" b="1" smtClean="0"/>
              <a:t>Most immigrants settled into America’s largest cities. </a:t>
            </a:r>
          </a:p>
          <a:p>
            <a:pPr eaLnBrk="1" hangingPunct="1">
              <a:lnSpc>
                <a:spcPct val="90000"/>
              </a:lnSpc>
            </a:pPr>
            <a:r>
              <a:rPr lang="en-US" sz="1000" smtClean="0"/>
              <a:t>  i. No money to purchase a farm and no education kept immigrants in the cities. </a:t>
            </a:r>
          </a:p>
          <a:p>
            <a:pPr eaLnBrk="1" hangingPunct="1">
              <a:lnSpc>
                <a:spcPct val="90000"/>
              </a:lnSpc>
            </a:pPr>
            <a:endParaRPr lang="en-US" sz="1000" smtClean="0"/>
          </a:p>
          <a:p>
            <a:pPr eaLnBrk="1" hangingPunct="1">
              <a:lnSpc>
                <a:spcPct val="90000"/>
              </a:lnSpc>
            </a:pPr>
            <a:r>
              <a:rPr lang="en-US" sz="1000" b="1" smtClean="0"/>
              <a:t>Demand for land made it very expensive. </a:t>
            </a:r>
          </a:p>
          <a:p>
            <a:pPr eaLnBrk="1" hangingPunct="1">
              <a:lnSpc>
                <a:spcPct val="90000"/>
              </a:lnSpc>
            </a:pPr>
            <a:r>
              <a:rPr lang="en-US" sz="1000" smtClean="0"/>
              <a:t>  i. Demand raised the price of land. </a:t>
            </a:r>
          </a:p>
          <a:p>
            <a:pPr eaLnBrk="1" hangingPunct="1">
              <a:lnSpc>
                <a:spcPct val="90000"/>
              </a:lnSpc>
            </a:pPr>
            <a:r>
              <a:rPr lang="en-US" sz="1000" smtClean="0"/>
              <a:t>  ii. Owners had an incentive to utilize the land their had as efficiently as possible. </a:t>
            </a:r>
          </a:p>
          <a:p>
            <a:pPr eaLnBrk="1" hangingPunct="1">
              <a:lnSpc>
                <a:spcPct val="90000"/>
              </a:lnSpc>
            </a:pPr>
            <a:endParaRPr lang="en-US" sz="1000" smtClean="0"/>
          </a:p>
          <a:p>
            <a:pPr eaLnBrk="1" hangingPunct="1">
              <a:lnSpc>
                <a:spcPct val="90000"/>
              </a:lnSpc>
            </a:pPr>
            <a:r>
              <a:rPr lang="en-US" sz="1000" b="1" smtClean="0"/>
              <a:t>Architects and engineers were forced to grow America up and not out. </a:t>
            </a:r>
          </a:p>
          <a:p>
            <a:pPr eaLnBrk="1" hangingPunct="1">
              <a:lnSpc>
                <a:spcPct val="90000"/>
              </a:lnSpc>
            </a:pPr>
            <a:r>
              <a:rPr lang="en-US" sz="1000" smtClean="0"/>
              <a:t>  i. The industrialization of America helped to bring about new construction techniques. </a:t>
            </a:r>
          </a:p>
          <a:p>
            <a:pPr eaLnBrk="1" hangingPunct="1">
              <a:lnSpc>
                <a:spcPct val="90000"/>
              </a:lnSpc>
            </a:pPr>
            <a:r>
              <a:rPr lang="en-US" sz="1000" smtClean="0"/>
              <a:t>  ii. Steel frame construction finally allowed architects and engineers to build taller and taller buildings. </a:t>
            </a:r>
          </a:p>
          <a:p>
            <a:pPr eaLnBrk="1" hangingPunct="1">
              <a:lnSpc>
                <a:spcPct val="90000"/>
              </a:lnSpc>
            </a:pPr>
            <a:r>
              <a:rPr lang="en-US" sz="1000" smtClean="0"/>
              <a:t>  iii. Soon, New York city would boast that it had more skyscrapers than any other city in the world. </a:t>
            </a:r>
          </a:p>
          <a:p>
            <a:pPr eaLnBrk="1" hangingPunct="1">
              <a:lnSpc>
                <a:spcPct val="90000"/>
              </a:lnSpc>
            </a:pPr>
            <a:endParaRPr lang="en-US" sz="1000" b="1" smtClean="0"/>
          </a:p>
          <a:p>
            <a:pPr eaLnBrk="1" hangingPunct="1">
              <a:lnSpc>
                <a:spcPct val="90000"/>
              </a:lnSpc>
            </a:pPr>
            <a:r>
              <a:rPr lang="en-US" sz="1000" b="1" smtClean="0"/>
              <a:t>Mass transit developed in the late 1800s to move large numbers of people. </a:t>
            </a:r>
          </a:p>
          <a:p>
            <a:pPr eaLnBrk="1" hangingPunct="1">
              <a:lnSpc>
                <a:spcPct val="90000"/>
              </a:lnSpc>
            </a:pPr>
            <a:r>
              <a:rPr lang="en-US" sz="1000" smtClean="0"/>
              <a:t>  i. In 1890, </a:t>
            </a:r>
            <a:r>
              <a:rPr lang="en-US" sz="1000" i="1" smtClean="0"/>
              <a:t>horsecars</a:t>
            </a:r>
            <a:r>
              <a:rPr lang="en-US" sz="1000" smtClean="0"/>
              <a:t> – railroad cars pulled by horses – moved 70 percent of the urban traffic in the US.</a:t>
            </a:r>
          </a:p>
          <a:p>
            <a:pPr eaLnBrk="1" hangingPunct="1">
              <a:lnSpc>
                <a:spcPct val="90000"/>
              </a:lnSpc>
            </a:pPr>
            <a:r>
              <a:rPr lang="en-US" sz="1000" smtClean="0"/>
              <a:t>  ii. More than 20 cities, beginning with San Francisco in 1873, installed </a:t>
            </a:r>
            <a:r>
              <a:rPr lang="en-US" sz="1000" i="1" smtClean="0"/>
              <a:t>cable cars</a:t>
            </a:r>
            <a:r>
              <a:rPr lang="en-US" sz="1000" smtClean="0"/>
              <a:t>, which were pulled by underground cables. </a:t>
            </a:r>
          </a:p>
          <a:p>
            <a:pPr eaLnBrk="1" hangingPunct="1">
              <a:lnSpc>
                <a:spcPct val="90000"/>
              </a:lnSpc>
            </a:pPr>
            <a:r>
              <a:rPr lang="en-US" sz="1000" smtClean="0"/>
              <a:t>  iii. In 1887, engineer Frank J. Sprague developed the </a:t>
            </a:r>
            <a:r>
              <a:rPr lang="en-US" sz="1000" i="1" smtClean="0"/>
              <a:t>electric trolley car</a:t>
            </a:r>
            <a:r>
              <a:rPr lang="en-US" sz="1000" smtClean="0"/>
              <a:t>. </a:t>
            </a:r>
          </a:p>
          <a:p>
            <a:pPr eaLnBrk="1" hangingPunct="1">
              <a:lnSpc>
                <a:spcPct val="90000"/>
              </a:lnSpc>
            </a:pPr>
            <a:r>
              <a:rPr lang="en-US" sz="1000" smtClean="0"/>
              <a:t>  iv. Traffic will start to become so bad that cities develop ways to raise and lower traffic. Chicago develops an </a:t>
            </a:r>
            <a:r>
              <a:rPr lang="en-US" sz="1000" i="1" smtClean="0"/>
              <a:t>elevated rail car</a:t>
            </a:r>
            <a:r>
              <a:rPr lang="en-US" sz="1000" smtClean="0"/>
              <a:t> and Boston and New York develop America’s first </a:t>
            </a:r>
            <a:r>
              <a:rPr lang="en-US" sz="1000" i="1" smtClean="0"/>
              <a:t>subway</a:t>
            </a:r>
            <a:r>
              <a:rPr lang="en-US" sz="1000" smtClean="0"/>
              <a:t> systems.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3B61A47F-50C5-41BE-80AB-C8E17FCF53E5}" type="slidenum">
              <a:rPr lang="en-US" b="0"/>
              <a:pPr eaLnBrk="1" hangingPunct="1"/>
              <a:t>8</a:t>
            </a:fld>
            <a:endParaRPr lang="en-US" b="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lnSpc>
                <a:spcPct val="80000"/>
              </a:lnSpc>
            </a:pPr>
            <a:r>
              <a:rPr lang="en-US" sz="1000" b="1" smtClean="0"/>
              <a:t>Cities were often divided by class. </a:t>
            </a:r>
          </a:p>
          <a:p>
            <a:pPr eaLnBrk="1" hangingPunct="1">
              <a:lnSpc>
                <a:spcPct val="80000"/>
              </a:lnSpc>
            </a:pPr>
            <a:r>
              <a:rPr lang="en-US" sz="1000" smtClean="0"/>
              <a:t>  i. Upper, middle, and lower. </a:t>
            </a:r>
          </a:p>
          <a:p>
            <a:pPr eaLnBrk="1" hangingPunct="1">
              <a:lnSpc>
                <a:spcPct val="80000"/>
              </a:lnSpc>
            </a:pPr>
            <a:r>
              <a:rPr lang="en-US" sz="1000" smtClean="0"/>
              <a:t>  ii. Every society treats its classes differently.  </a:t>
            </a:r>
          </a:p>
          <a:p>
            <a:pPr eaLnBrk="1" hangingPunct="1">
              <a:lnSpc>
                <a:spcPct val="80000"/>
              </a:lnSpc>
            </a:pPr>
            <a:r>
              <a:rPr lang="en-US" sz="1000" smtClean="0"/>
              <a:t>  iii. In America, we use to like to dump our poor into the inner cities but now that is even more expensive. </a:t>
            </a:r>
          </a:p>
          <a:p>
            <a:pPr eaLnBrk="1" hangingPunct="1">
              <a:lnSpc>
                <a:spcPct val="80000"/>
              </a:lnSpc>
            </a:pPr>
            <a:r>
              <a:rPr lang="en-US" sz="1000" smtClean="0"/>
              <a:t>  iv. In France, for example, immigrants are dumped in the suburbs surrounding the cities as city life is for the true French.  </a:t>
            </a:r>
          </a:p>
          <a:p>
            <a:pPr eaLnBrk="1" hangingPunct="1">
              <a:lnSpc>
                <a:spcPct val="80000"/>
              </a:lnSpc>
            </a:pPr>
            <a:endParaRPr lang="en-US" sz="1000" smtClean="0"/>
          </a:p>
          <a:p>
            <a:pPr eaLnBrk="1" hangingPunct="1">
              <a:lnSpc>
                <a:spcPct val="80000"/>
              </a:lnSpc>
            </a:pPr>
            <a:r>
              <a:rPr lang="en-US" sz="1000" b="1" smtClean="0"/>
              <a:t>Wealthiest families created fashionable districts in the hearts of cities. </a:t>
            </a:r>
          </a:p>
          <a:p>
            <a:pPr eaLnBrk="1" hangingPunct="1">
              <a:lnSpc>
                <a:spcPct val="80000"/>
              </a:lnSpc>
            </a:pPr>
            <a:r>
              <a:rPr lang="en-US" sz="1000" b="1" smtClean="0"/>
              <a:t>  </a:t>
            </a:r>
            <a:r>
              <a:rPr lang="en-US" sz="1000" smtClean="0"/>
              <a:t>i. The richest people would actually create large mansion that were similar to the feudal castles, English Manor house, or a Tuscan villa. </a:t>
            </a:r>
          </a:p>
          <a:p>
            <a:pPr eaLnBrk="1" hangingPunct="1">
              <a:lnSpc>
                <a:spcPct val="80000"/>
              </a:lnSpc>
            </a:pPr>
            <a:r>
              <a:rPr lang="en-US" sz="1000" smtClean="0"/>
              <a:t>  ii. Cornelius Vanderbilt’s grandson commissioned a $3 million French chateau equipped with a 2 story dining room and a marble bathroom. </a:t>
            </a:r>
          </a:p>
          <a:p>
            <a:pPr eaLnBrk="1" hangingPunct="1">
              <a:lnSpc>
                <a:spcPct val="80000"/>
              </a:lnSpc>
            </a:pPr>
            <a:endParaRPr lang="en-US" sz="1000" smtClean="0"/>
          </a:p>
          <a:p>
            <a:pPr eaLnBrk="1" hangingPunct="1">
              <a:lnSpc>
                <a:spcPct val="80000"/>
              </a:lnSpc>
            </a:pPr>
            <a:r>
              <a:rPr lang="en-US" sz="1000" b="1" smtClean="0"/>
              <a:t>The growing middle class lived in “streetcar suburbs.”  </a:t>
            </a:r>
          </a:p>
          <a:p>
            <a:pPr eaLnBrk="1" hangingPunct="1">
              <a:lnSpc>
                <a:spcPct val="80000"/>
              </a:lnSpc>
            </a:pPr>
            <a:r>
              <a:rPr lang="en-US" sz="1000" smtClean="0"/>
              <a:t>  i. The growing middle class included doctors, lawyers, engineers, managers, social workers, architects, and teachers. </a:t>
            </a:r>
          </a:p>
          <a:p>
            <a:pPr eaLnBrk="1" hangingPunct="1">
              <a:lnSpc>
                <a:spcPct val="80000"/>
              </a:lnSpc>
            </a:pPr>
            <a:r>
              <a:rPr lang="en-US" sz="1000" smtClean="0"/>
              <a:t>  ii. Middle-class salaries during this period were twice that of an average factory worker (without the hours or dangers). </a:t>
            </a:r>
          </a:p>
          <a:p>
            <a:pPr eaLnBrk="1" hangingPunct="1">
              <a:lnSpc>
                <a:spcPct val="80000"/>
              </a:lnSpc>
            </a:pPr>
            <a:endParaRPr lang="en-US" sz="1000" b="1" smtClean="0"/>
          </a:p>
          <a:p>
            <a:pPr eaLnBrk="1" hangingPunct="1">
              <a:lnSpc>
                <a:spcPct val="80000"/>
              </a:lnSpc>
            </a:pPr>
            <a:r>
              <a:rPr lang="en-US" sz="1000" b="1" smtClean="0"/>
              <a:t>The lower class filled in the tenement districts. </a:t>
            </a:r>
          </a:p>
          <a:p>
            <a:pPr eaLnBrk="1" hangingPunct="1">
              <a:lnSpc>
                <a:spcPct val="80000"/>
              </a:lnSpc>
            </a:pPr>
            <a:r>
              <a:rPr lang="en-US" sz="1000" smtClean="0"/>
              <a:t>  i. 3 out of every 4 residents of New York City were squeezed into tenements, dark and crowded multi-family apartments. </a:t>
            </a:r>
          </a:p>
          <a:p>
            <a:pPr eaLnBrk="1" hangingPunct="1">
              <a:lnSpc>
                <a:spcPct val="80000"/>
              </a:lnSpc>
            </a:pPr>
            <a:r>
              <a:rPr lang="en-US" sz="1000" smtClean="0"/>
              <a:t>  ii. With an average annual income of only $490, many families sent their children to work the factories or rented precious space to a boarder.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30275" eaLnBrk="0" hangingPunct="0">
              <a:defRPr b="1">
                <a:solidFill>
                  <a:schemeClr val="tx1"/>
                </a:solidFill>
                <a:latin typeface="Arial" charset="0"/>
              </a:defRPr>
            </a:lvl1pPr>
            <a:lvl2pPr marL="742950" indent="-285750" defTabSz="930275" eaLnBrk="0" hangingPunct="0">
              <a:defRPr b="1">
                <a:solidFill>
                  <a:schemeClr val="tx1"/>
                </a:solidFill>
                <a:latin typeface="Arial" charset="0"/>
              </a:defRPr>
            </a:lvl2pPr>
            <a:lvl3pPr marL="1143000" indent="-228600" defTabSz="930275" eaLnBrk="0" hangingPunct="0">
              <a:defRPr b="1">
                <a:solidFill>
                  <a:schemeClr val="tx1"/>
                </a:solidFill>
                <a:latin typeface="Arial" charset="0"/>
              </a:defRPr>
            </a:lvl3pPr>
            <a:lvl4pPr marL="1600200" indent="-228600" defTabSz="930275" eaLnBrk="0" hangingPunct="0">
              <a:defRPr b="1">
                <a:solidFill>
                  <a:schemeClr val="tx1"/>
                </a:solidFill>
                <a:latin typeface="Arial" charset="0"/>
              </a:defRPr>
            </a:lvl4pPr>
            <a:lvl5pPr marL="2057400" indent="-228600" defTabSz="930275" eaLnBrk="0" hangingPunct="0">
              <a:defRPr b="1">
                <a:solidFill>
                  <a:schemeClr val="tx1"/>
                </a:solidFill>
                <a:latin typeface="Arial" charset="0"/>
              </a:defRPr>
            </a:lvl5pPr>
            <a:lvl6pPr marL="2514600" indent="-228600" defTabSz="930275" eaLnBrk="0" fontAlgn="base" hangingPunct="0">
              <a:spcBef>
                <a:spcPct val="0"/>
              </a:spcBef>
              <a:spcAft>
                <a:spcPct val="0"/>
              </a:spcAft>
              <a:defRPr b="1">
                <a:solidFill>
                  <a:schemeClr val="tx1"/>
                </a:solidFill>
                <a:latin typeface="Arial" charset="0"/>
              </a:defRPr>
            </a:lvl6pPr>
            <a:lvl7pPr marL="2971800" indent="-228600" defTabSz="930275" eaLnBrk="0" fontAlgn="base" hangingPunct="0">
              <a:spcBef>
                <a:spcPct val="0"/>
              </a:spcBef>
              <a:spcAft>
                <a:spcPct val="0"/>
              </a:spcAft>
              <a:defRPr b="1">
                <a:solidFill>
                  <a:schemeClr val="tx1"/>
                </a:solidFill>
                <a:latin typeface="Arial" charset="0"/>
              </a:defRPr>
            </a:lvl7pPr>
            <a:lvl8pPr marL="3429000" indent="-228600" defTabSz="930275" eaLnBrk="0" fontAlgn="base" hangingPunct="0">
              <a:spcBef>
                <a:spcPct val="0"/>
              </a:spcBef>
              <a:spcAft>
                <a:spcPct val="0"/>
              </a:spcAft>
              <a:defRPr b="1">
                <a:solidFill>
                  <a:schemeClr val="tx1"/>
                </a:solidFill>
                <a:latin typeface="Arial" charset="0"/>
              </a:defRPr>
            </a:lvl8pPr>
            <a:lvl9pPr marL="3886200" indent="-228600" defTabSz="930275" eaLnBrk="0" fontAlgn="base" hangingPunct="0">
              <a:spcBef>
                <a:spcPct val="0"/>
              </a:spcBef>
              <a:spcAft>
                <a:spcPct val="0"/>
              </a:spcAft>
              <a:defRPr b="1">
                <a:solidFill>
                  <a:schemeClr val="tx1"/>
                </a:solidFill>
                <a:latin typeface="Arial" charset="0"/>
              </a:defRPr>
            </a:lvl9pPr>
          </a:lstStyle>
          <a:p>
            <a:pPr eaLnBrk="1" hangingPunct="1"/>
            <a:fld id="{621F2448-BC33-4825-A070-7081101A8791}" type="slidenum">
              <a:rPr lang="en-US" b="0"/>
              <a:pPr eaLnBrk="1" hangingPunct="1"/>
              <a:t>9</a:t>
            </a:fld>
            <a:endParaRPr lang="en-US" b="0"/>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r>
              <a:rPr lang="en-US" sz="1000" b="1" smtClean="0"/>
              <a:t>Cities posed threats such as crime, violence, fire, disease, and pollution. </a:t>
            </a:r>
          </a:p>
          <a:p>
            <a:pPr eaLnBrk="1" hangingPunct="1"/>
            <a:endParaRPr lang="en-US" sz="1000" smtClean="0"/>
          </a:p>
          <a:p>
            <a:pPr eaLnBrk="1" hangingPunct="1"/>
            <a:r>
              <a:rPr lang="en-US" sz="1000" b="1" smtClean="0"/>
              <a:t>Alcohol contributed to violent crime. </a:t>
            </a:r>
          </a:p>
          <a:p>
            <a:pPr eaLnBrk="1" hangingPunct="1"/>
            <a:r>
              <a:rPr lang="en-US" sz="1000" smtClean="0"/>
              <a:t> i. 1890 book titled “How the Other Half Lives” by Jacob Riis, accused saloons of “breeding poverty,” corrupting politics, bringing suffering to the wives and children of drunkards, and fostering the “corruption of the child” by selling beer to minors. </a:t>
            </a:r>
          </a:p>
          <a:p>
            <a:pPr eaLnBrk="1" hangingPunct="1"/>
            <a:endParaRPr lang="en-US" sz="1000" b="1" smtClean="0"/>
          </a:p>
          <a:p>
            <a:pPr eaLnBrk="1" hangingPunct="1"/>
            <a:r>
              <a:rPr lang="en-US" sz="1000" b="1" smtClean="0"/>
              <a:t>Improper sewage disposal contaminated city drinking water. </a:t>
            </a:r>
          </a:p>
          <a:p>
            <a:pPr eaLnBrk="1" hangingPunct="1"/>
            <a:r>
              <a:rPr lang="en-US" sz="1000" smtClean="0"/>
              <a:t>  i. Contaminated drinking water often triggered epidemics of typhoid fever and cholera. </a:t>
            </a:r>
          </a:p>
          <a:p>
            <a:pPr eaLnBrk="1" hangingPunct="1"/>
            <a:r>
              <a:rPr lang="en-US" sz="1000" smtClean="0"/>
              <a:t>  ii. Flush toilets and sewer systems did exist in the 1870s but horsecars leave a lot of horse waste in the streets, smoke belched from chimneys, and soot and ash accumulated from coal and wood fires. </a:t>
            </a:r>
          </a:p>
          <a:p>
            <a:pPr eaLnBrk="1" hangingPunct="1"/>
            <a:endParaRPr lang="en-US" sz="1000" smtClean="0"/>
          </a:p>
          <a:p>
            <a:pPr eaLnBrk="1" hangingPunct="1"/>
            <a:r>
              <a:rPr lang="en-US" sz="1000" b="1" smtClean="0"/>
              <a:t>Political machines – informal political groups – traded votes for jobs, housing, food, heat, and police protection. </a:t>
            </a:r>
          </a:p>
          <a:p>
            <a:pPr eaLnBrk="1" hangingPunct="1"/>
            <a:r>
              <a:rPr lang="en-US" sz="1000" smtClean="0"/>
              <a:t>  i. Political machines were designed to get power and keep power. </a:t>
            </a:r>
          </a:p>
          <a:p>
            <a:pPr eaLnBrk="1" hangingPunct="1"/>
            <a:r>
              <a:rPr lang="en-US" sz="1000" smtClean="0"/>
              <a:t>  ii. Political machines often expanded faster than city services did and so were able to fill a need. </a:t>
            </a:r>
          </a:p>
          <a:p>
            <a:pPr eaLnBrk="1" hangingPunct="1"/>
            <a:r>
              <a:rPr lang="en-US" sz="1000" smtClean="0"/>
              <a:t>  iii. New immigrants needed jobs, housing, food, heat, and police protection. </a:t>
            </a:r>
          </a:p>
          <a:p>
            <a:pPr eaLnBrk="1" hangingPunct="1"/>
            <a:r>
              <a:rPr lang="en-US" sz="1000" smtClean="0"/>
              <a:t>  iv. Political machines would assists with these needs if the newly arrived immigrants would vote the way the political machines wanted them to.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B59F30D-8058-416C-81FD-0F1B25EAAF82}" type="slidenum">
              <a:rPr lang="en-US"/>
              <a:pPr>
                <a:defRPr/>
              </a:pPr>
              <a:t>‹#›</a:t>
            </a:fld>
            <a:endParaRPr lang="en-US"/>
          </a:p>
        </p:txBody>
      </p:sp>
    </p:spTree>
    <p:extLst>
      <p:ext uri="{BB962C8B-B14F-4D97-AF65-F5344CB8AC3E}">
        <p14:creationId xmlns:p14="http://schemas.microsoft.com/office/powerpoint/2010/main" val="1423118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9EFFD-3C1C-4810-B0B7-B90BDE2ED6EA}" type="slidenum">
              <a:rPr lang="en-US"/>
              <a:pPr>
                <a:defRPr/>
              </a:pPr>
              <a:t>‹#›</a:t>
            </a:fld>
            <a:endParaRPr lang="en-US"/>
          </a:p>
        </p:txBody>
      </p:sp>
    </p:spTree>
    <p:extLst>
      <p:ext uri="{BB962C8B-B14F-4D97-AF65-F5344CB8AC3E}">
        <p14:creationId xmlns:p14="http://schemas.microsoft.com/office/powerpoint/2010/main" val="4065875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694DB26-5306-4355-9B9B-76204E85F1AE}" type="slidenum">
              <a:rPr lang="en-US"/>
              <a:pPr>
                <a:defRPr/>
              </a:pPr>
              <a:t>‹#›</a:t>
            </a:fld>
            <a:endParaRPr lang="en-US"/>
          </a:p>
        </p:txBody>
      </p:sp>
    </p:spTree>
    <p:extLst>
      <p:ext uri="{BB962C8B-B14F-4D97-AF65-F5344CB8AC3E}">
        <p14:creationId xmlns:p14="http://schemas.microsoft.com/office/powerpoint/2010/main" val="3793237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152368-DD20-4BB2-AEB6-67D967435ED2}" type="slidenum">
              <a:rPr lang="en-US"/>
              <a:pPr>
                <a:defRPr/>
              </a:pPr>
              <a:t>‹#›</a:t>
            </a:fld>
            <a:endParaRPr lang="en-US"/>
          </a:p>
        </p:txBody>
      </p:sp>
    </p:spTree>
    <p:extLst>
      <p:ext uri="{BB962C8B-B14F-4D97-AF65-F5344CB8AC3E}">
        <p14:creationId xmlns:p14="http://schemas.microsoft.com/office/powerpoint/2010/main" val="34306781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416BBB3-68C2-42D9-8F6E-A14075A9674D}" type="slidenum">
              <a:rPr lang="en-US"/>
              <a:pPr>
                <a:defRPr/>
              </a:pPr>
              <a:t>‹#›</a:t>
            </a:fld>
            <a:endParaRPr lang="en-US"/>
          </a:p>
        </p:txBody>
      </p:sp>
    </p:spTree>
    <p:extLst>
      <p:ext uri="{BB962C8B-B14F-4D97-AF65-F5344CB8AC3E}">
        <p14:creationId xmlns:p14="http://schemas.microsoft.com/office/powerpoint/2010/main" val="3872947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4C0C276-9CED-400F-AA2B-4BEB0538E7F7}" type="slidenum">
              <a:rPr lang="en-US"/>
              <a:pPr>
                <a:defRPr/>
              </a:pPr>
              <a:t>‹#›</a:t>
            </a:fld>
            <a:endParaRPr lang="en-US"/>
          </a:p>
        </p:txBody>
      </p:sp>
    </p:spTree>
    <p:extLst>
      <p:ext uri="{BB962C8B-B14F-4D97-AF65-F5344CB8AC3E}">
        <p14:creationId xmlns:p14="http://schemas.microsoft.com/office/powerpoint/2010/main" val="277618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B65C709E-0281-4C15-A6DA-5E9E5A3B131A}" type="slidenum">
              <a:rPr lang="en-US"/>
              <a:pPr>
                <a:defRPr/>
              </a:pPr>
              <a:t>‹#›</a:t>
            </a:fld>
            <a:endParaRPr lang="en-US"/>
          </a:p>
        </p:txBody>
      </p:sp>
    </p:spTree>
    <p:extLst>
      <p:ext uri="{BB962C8B-B14F-4D97-AF65-F5344CB8AC3E}">
        <p14:creationId xmlns:p14="http://schemas.microsoft.com/office/powerpoint/2010/main" val="3231693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978255F-82D6-4C87-90FC-8CB0F4DF6E1F}" type="slidenum">
              <a:rPr lang="en-US"/>
              <a:pPr>
                <a:defRPr/>
              </a:pPr>
              <a:t>‹#›</a:t>
            </a:fld>
            <a:endParaRPr lang="en-US"/>
          </a:p>
        </p:txBody>
      </p:sp>
    </p:spTree>
    <p:extLst>
      <p:ext uri="{BB962C8B-B14F-4D97-AF65-F5344CB8AC3E}">
        <p14:creationId xmlns:p14="http://schemas.microsoft.com/office/powerpoint/2010/main" val="959482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5CDC3A-636D-4C12-897B-B7E7D522D53D}" type="slidenum">
              <a:rPr lang="en-US"/>
              <a:pPr>
                <a:defRPr/>
              </a:pPr>
              <a:t>‹#›</a:t>
            </a:fld>
            <a:endParaRPr lang="en-US"/>
          </a:p>
        </p:txBody>
      </p:sp>
    </p:spTree>
    <p:extLst>
      <p:ext uri="{BB962C8B-B14F-4D97-AF65-F5344CB8AC3E}">
        <p14:creationId xmlns:p14="http://schemas.microsoft.com/office/powerpoint/2010/main" val="3506342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372EA78-0D56-449A-89E8-A041F9707A68}" type="slidenum">
              <a:rPr lang="en-US"/>
              <a:pPr>
                <a:defRPr/>
              </a:pPr>
              <a:t>‹#›</a:t>
            </a:fld>
            <a:endParaRPr lang="en-US"/>
          </a:p>
        </p:txBody>
      </p:sp>
    </p:spTree>
    <p:extLst>
      <p:ext uri="{BB962C8B-B14F-4D97-AF65-F5344CB8AC3E}">
        <p14:creationId xmlns:p14="http://schemas.microsoft.com/office/powerpoint/2010/main" val="415894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2EE0104-A565-46FF-B6A7-311EA12C5118}" type="slidenum">
              <a:rPr lang="en-US"/>
              <a:pPr>
                <a:defRPr/>
              </a:pPr>
              <a:t>‹#›</a:t>
            </a:fld>
            <a:endParaRPr lang="en-US"/>
          </a:p>
        </p:txBody>
      </p:sp>
    </p:spTree>
    <p:extLst>
      <p:ext uri="{BB962C8B-B14F-4D97-AF65-F5344CB8AC3E}">
        <p14:creationId xmlns:p14="http://schemas.microsoft.com/office/powerpoint/2010/main" val="2870718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32F7EC1-9DF1-4B6E-B15A-18C051758726}" type="slidenum">
              <a:rPr lang="en-US"/>
              <a:pPr>
                <a:defRPr/>
              </a:pPr>
              <a:t>‹#›</a:t>
            </a:fld>
            <a:endParaRPr lang="en-US"/>
          </a:p>
        </p:txBody>
      </p:sp>
    </p:spTree>
    <p:extLst>
      <p:ext uri="{BB962C8B-B14F-4D97-AF65-F5344CB8AC3E}">
        <p14:creationId xmlns:p14="http://schemas.microsoft.com/office/powerpoint/2010/main" val="25529997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F6311CD-BFFD-4222-8338-36CC98B92689}" type="slidenum">
              <a:rPr lang="en-US"/>
              <a:pPr>
                <a:defRPr/>
              </a:pPr>
              <a:t>‹#›</a:t>
            </a:fld>
            <a:endParaRPr lang="en-US"/>
          </a:p>
        </p:txBody>
      </p:sp>
    </p:spTree>
    <p:extLst>
      <p:ext uri="{BB962C8B-B14F-4D97-AF65-F5344CB8AC3E}">
        <p14:creationId xmlns:p14="http://schemas.microsoft.com/office/powerpoint/2010/main" val="4015752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C95536-D9F3-498D-8299-CB5421EB73A6}" type="slidenum">
              <a:rPr lang="en-US"/>
              <a:pPr>
                <a:defRPr/>
              </a:pPr>
              <a:t>‹#›</a:t>
            </a:fld>
            <a:endParaRPr lang="en-US"/>
          </a:p>
        </p:txBody>
      </p:sp>
    </p:spTree>
    <p:extLst>
      <p:ext uri="{BB962C8B-B14F-4D97-AF65-F5344CB8AC3E}">
        <p14:creationId xmlns:p14="http://schemas.microsoft.com/office/powerpoint/2010/main" val="3198437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CB20B-4688-4EDB-A555-2CEB500666B9}" type="slidenum">
              <a:rPr lang="en-US"/>
              <a:pPr>
                <a:defRPr/>
              </a:pPr>
              <a:t>‹#›</a:t>
            </a:fld>
            <a:endParaRPr lang="en-US"/>
          </a:p>
        </p:txBody>
      </p:sp>
    </p:spTree>
    <p:extLst>
      <p:ext uri="{BB962C8B-B14F-4D97-AF65-F5344CB8AC3E}">
        <p14:creationId xmlns:p14="http://schemas.microsoft.com/office/powerpoint/2010/main" val="2447539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smtClean="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smtClean="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smtClean="0"/>
            </a:lvl1pPr>
          </a:lstStyle>
          <a:p>
            <a:pPr>
              <a:defRPr/>
            </a:pPr>
            <a:fld id="{C872A8DF-3853-44C1-BD9B-CC997343B9C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75"/>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0" name="Rectangle 2"/>
          <p:cNvSpPr>
            <a:spLocks noGrp="1" noChangeArrowheads="1"/>
          </p:cNvSpPr>
          <p:nvPr>
            <p:ph type="ctrTitle"/>
          </p:nvPr>
        </p:nvSpPr>
        <p:spPr>
          <a:xfrm>
            <a:off x="2209799" y="228600"/>
            <a:ext cx="4876801" cy="1752600"/>
          </a:xfrm>
          <a:solidFill>
            <a:srgbClr val="002060"/>
          </a:solidFill>
        </p:spPr>
        <p:txBody>
          <a:bodyPr/>
          <a:lstStyle/>
          <a:p>
            <a:pPr eaLnBrk="1" hangingPunct="1"/>
            <a:r>
              <a:rPr lang="en-US" b="1" dirty="0" smtClean="0">
                <a:solidFill>
                  <a:schemeClr val="bg1"/>
                </a:solidFill>
                <a:latin typeface="Calibri" panose="020F0502020204030204" pitchFamily="34" charset="0"/>
              </a:rPr>
              <a:t>Immigrants Come to America </a:t>
            </a:r>
          </a:p>
        </p:txBody>
      </p:sp>
      <p:sp>
        <p:nvSpPr>
          <p:cNvPr id="2051" name="Rectangle 3"/>
          <p:cNvSpPr>
            <a:spLocks noGrp="1" noChangeArrowheads="1"/>
          </p:cNvSpPr>
          <p:nvPr>
            <p:ph type="subTitle" idx="1"/>
          </p:nvPr>
        </p:nvSpPr>
        <p:spPr>
          <a:xfrm>
            <a:off x="2209800" y="5097243"/>
            <a:ext cx="4114800" cy="1752600"/>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Events and Ideas #2 U.S. History              Unit 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051">
                                            <p:txEl>
                                              <p:pRg st="0" end="0"/>
                                            </p:txEl>
                                          </p:spTgt>
                                        </p:tgtEl>
                                        <p:attrNameLst>
                                          <p:attrName>style.visibility</p:attrName>
                                        </p:attrNameLst>
                                      </p:cBhvr>
                                      <p:to>
                                        <p:strVal val="visible"/>
                                      </p:to>
                                    </p:set>
                                    <p:anim calcmode="lin" valueType="num">
                                      <p:cBhvr>
                                        <p:cTn id="7" dur="1000" fill="hold"/>
                                        <p:tgtEl>
                                          <p:spTgt spid="205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5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051">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20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p:cNvSpPr>
            <a:spLocks noGrp="1"/>
          </p:cNvSpPr>
          <p:nvPr>
            <p:ph type="title"/>
          </p:nvPr>
        </p:nvSpPr>
        <p:spPr>
          <a:xfrm>
            <a:off x="381000" y="30480"/>
            <a:ext cx="8229600" cy="1143000"/>
          </a:xfrm>
        </p:spPr>
        <p:txBody>
          <a:bodyPr/>
          <a:lstStyle/>
          <a:p>
            <a:r>
              <a:rPr lang="en-US" b="1" dirty="0" smtClean="0">
                <a:effectLst>
                  <a:outerShdw blurRad="38100" dist="38100" dir="2700000" algn="tl">
                    <a:srgbClr val="000000">
                      <a:alpha val="43137"/>
                    </a:srgbClr>
                  </a:outerShdw>
                </a:effectLst>
                <a:latin typeface="Calibri" panose="020F0502020204030204" pitchFamily="34" charset="0"/>
              </a:rPr>
              <a:t>Looking to Improve Conditions</a:t>
            </a:r>
            <a:endParaRPr lang="en-US" b="1" dirty="0">
              <a:effectLst>
                <a:outerShdw blurRad="38100" dist="38100" dir="2700000" algn="tl">
                  <a:srgbClr val="000000">
                    <a:alpha val="43137"/>
                  </a:srgbClr>
                </a:outerShdw>
              </a:effectLst>
              <a:latin typeface="Calibri" panose="020F0502020204030204" pitchFamily="34" charset="0"/>
            </a:endParaRPr>
          </a:p>
        </p:txBody>
      </p:sp>
      <p:sp>
        <p:nvSpPr>
          <p:cNvPr id="6" name="Content Placeholder 5"/>
          <p:cNvSpPr>
            <a:spLocks noGrp="1"/>
          </p:cNvSpPr>
          <p:nvPr>
            <p:ph idx="1"/>
          </p:nvPr>
        </p:nvSpPr>
        <p:spPr>
          <a:xfrm>
            <a:off x="228600" y="3657600"/>
            <a:ext cx="8763000" cy="3200400"/>
          </a:xfrm>
        </p:spPr>
        <p:txBody>
          <a:bodyPr/>
          <a:lstStyle/>
          <a:p>
            <a:pPr>
              <a:spcBef>
                <a:spcPts val="600"/>
              </a:spcBef>
              <a:spcAft>
                <a:spcPts val="600"/>
              </a:spcAft>
            </a:pPr>
            <a:r>
              <a:rPr lang="en-US" sz="2800" b="1" dirty="0" smtClean="0">
                <a:latin typeface="Calibri" panose="020F0502020204030204" pitchFamily="34" charset="0"/>
              </a:rPr>
              <a:t>The Social Gospel Movement and Progressives worked to improve conditions in cities</a:t>
            </a:r>
          </a:p>
          <a:p>
            <a:pPr>
              <a:spcBef>
                <a:spcPts val="600"/>
              </a:spcBef>
              <a:spcAft>
                <a:spcPts val="600"/>
              </a:spcAft>
            </a:pPr>
            <a:r>
              <a:rPr lang="en-US" sz="2800" b="1" dirty="0" smtClean="0">
                <a:latin typeface="Calibri" panose="020F0502020204030204" pitchFamily="34" charset="0"/>
              </a:rPr>
              <a:t>Supported programs to help the poor</a:t>
            </a:r>
          </a:p>
          <a:p>
            <a:pPr>
              <a:spcBef>
                <a:spcPts val="600"/>
              </a:spcBef>
              <a:spcAft>
                <a:spcPts val="600"/>
              </a:spcAft>
            </a:pPr>
            <a:r>
              <a:rPr lang="en-US" sz="2800" b="1" dirty="0" smtClean="0">
                <a:latin typeface="Calibri" panose="020F0502020204030204" pitchFamily="34" charset="0"/>
              </a:rPr>
              <a:t>Established settlement houses to help poor residents, mostly immigrants</a:t>
            </a:r>
          </a:p>
          <a:p>
            <a:pPr>
              <a:spcBef>
                <a:spcPts val="600"/>
              </a:spcBef>
              <a:spcAft>
                <a:spcPts val="600"/>
              </a:spcAft>
            </a:pPr>
            <a:r>
              <a:rPr lang="en-US" sz="2800" b="1" dirty="0" smtClean="0">
                <a:latin typeface="Calibri" panose="020F0502020204030204" pitchFamily="34" charset="0"/>
              </a:rPr>
              <a:t>Supported legislation to improve citizens lives</a:t>
            </a:r>
            <a:endParaRPr lang="en-US" sz="2800" b="1" dirty="0">
              <a:latin typeface="Calibri" panose="020F050202020403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9949" y="1066800"/>
            <a:ext cx="3381251" cy="2514600"/>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81973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fltVal val="0"/>
                                          </p:val>
                                        </p:tav>
                                        <p:tav tm="100000">
                                          <p:val>
                                            <p:strVal val="#ppt_w"/>
                                          </p:val>
                                        </p:tav>
                                      </p:tavLst>
                                    </p:anim>
                                    <p:anim calcmode="lin" valueType="num">
                                      <p:cBhvr>
                                        <p:cTn id="8" dur="1000" fill="hold"/>
                                        <p:tgtEl>
                                          <p:spTgt spid="4098"/>
                                        </p:tgtEl>
                                        <p:attrNameLst>
                                          <p:attrName>ppt_h</p:attrName>
                                        </p:attrNameLst>
                                      </p:cBhvr>
                                      <p:tavLst>
                                        <p:tav tm="0">
                                          <p:val>
                                            <p:fltVal val="0"/>
                                          </p:val>
                                        </p:tav>
                                        <p:tav tm="100000">
                                          <p:val>
                                            <p:strVal val="#ppt_h"/>
                                          </p:val>
                                        </p:tav>
                                      </p:tavLst>
                                    </p:anim>
                                    <p:anim calcmode="lin" valueType="num">
                                      <p:cBhvr>
                                        <p:cTn id="9" dur="1000" fill="hold"/>
                                        <p:tgtEl>
                                          <p:spTgt spid="4098"/>
                                        </p:tgtEl>
                                        <p:attrNameLst>
                                          <p:attrName>style.rotation</p:attrName>
                                        </p:attrNameLst>
                                      </p:cBhvr>
                                      <p:tavLst>
                                        <p:tav tm="0">
                                          <p:val>
                                            <p:fltVal val="90"/>
                                          </p:val>
                                        </p:tav>
                                        <p:tav tm="100000">
                                          <p:val>
                                            <p:fltVal val="0"/>
                                          </p:val>
                                        </p:tav>
                                      </p:tavLst>
                                    </p:anim>
                                    <p:animEffect transition="in" filter="fade">
                                      <p:cBhvr>
                                        <p:cTn id="10" dur="1000"/>
                                        <p:tgtEl>
                                          <p:spTgt spid="4098"/>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2" name="Rectangle 4"/>
          <p:cNvSpPr>
            <a:spLocks noGrp="1" noChangeArrowheads="1"/>
          </p:cNvSpPr>
          <p:nvPr>
            <p:ph type="title"/>
          </p:nvPr>
        </p:nvSpPr>
        <p:spPr>
          <a:xfrm>
            <a:off x="0" y="0"/>
            <a:ext cx="9144000" cy="1143000"/>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Immigration</a:t>
            </a:r>
          </a:p>
        </p:txBody>
      </p:sp>
      <p:sp>
        <p:nvSpPr>
          <p:cNvPr id="5123" name="Rectangle 5"/>
          <p:cNvSpPr>
            <a:spLocks noGrp="1" noChangeArrowheads="1"/>
          </p:cNvSpPr>
          <p:nvPr>
            <p:ph type="body" sz="half" idx="1"/>
          </p:nvPr>
        </p:nvSpPr>
        <p:spPr>
          <a:xfrm>
            <a:off x="0" y="1330326"/>
            <a:ext cx="5715000" cy="5397359"/>
          </a:xfrm>
        </p:spPr>
        <p:txBody>
          <a:bodyPr/>
          <a:lstStyle/>
          <a:p>
            <a:pPr eaLnBrk="1" hangingPunct="1">
              <a:spcBef>
                <a:spcPts val="1200"/>
              </a:spcBef>
              <a:spcAft>
                <a:spcPts val="1200"/>
              </a:spcAft>
            </a:pPr>
            <a:r>
              <a:rPr lang="en-US" sz="2800" b="1" dirty="0" smtClean="0">
                <a:latin typeface="Calibri" panose="020F0502020204030204" pitchFamily="34" charset="0"/>
              </a:rPr>
              <a:t>Post-1860s, millions of immigrants arrive from </a:t>
            </a:r>
            <a:r>
              <a:rPr lang="en-US" sz="2800" b="1" dirty="0" smtClean="0">
                <a:latin typeface="Calibri" panose="020F0502020204030204" pitchFamily="34" charset="0"/>
              </a:rPr>
              <a:t>Europe </a:t>
            </a:r>
            <a:r>
              <a:rPr lang="en-US" sz="2800" b="1" dirty="0" smtClean="0">
                <a:latin typeface="Calibri" panose="020F0502020204030204" pitchFamily="34" charset="0"/>
              </a:rPr>
              <a:t>and Asia. </a:t>
            </a:r>
          </a:p>
          <a:p>
            <a:pPr eaLnBrk="1" hangingPunct="1">
              <a:spcBef>
                <a:spcPts val="1200"/>
              </a:spcBef>
              <a:spcAft>
                <a:spcPts val="1200"/>
              </a:spcAft>
            </a:pPr>
            <a:r>
              <a:rPr lang="en-US" sz="2800" b="1" dirty="0" smtClean="0">
                <a:latin typeface="Calibri" panose="020F0502020204030204" pitchFamily="34" charset="0"/>
              </a:rPr>
              <a:t>More than half </a:t>
            </a:r>
            <a:r>
              <a:rPr lang="en-US" sz="2800" b="1" dirty="0" smtClean="0">
                <a:latin typeface="Calibri" panose="020F0502020204030204" pitchFamily="34" charset="0"/>
              </a:rPr>
              <a:t> </a:t>
            </a:r>
            <a:r>
              <a:rPr lang="en-US" sz="2800" b="1" dirty="0" smtClean="0">
                <a:latin typeface="Calibri" panose="020F0502020204030204" pitchFamily="34" charset="0"/>
              </a:rPr>
              <a:t>are from eastern and southern Europe</a:t>
            </a:r>
            <a:r>
              <a:rPr lang="en-US" sz="2800" b="1" dirty="0" smtClean="0">
                <a:latin typeface="Calibri" panose="020F0502020204030204" pitchFamily="34" charset="0"/>
              </a:rPr>
              <a:t>.</a:t>
            </a:r>
          </a:p>
          <a:p>
            <a:pPr lvl="0" eaLnBrk="1" hangingPunct="1"/>
            <a:r>
              <a:rPr lang="en-US" sz="2800" b="1" dirty="0">
                <a:solidFill>
                  <a:srgbClr val="000000"/>
                </a:solidFill>
                <a:latin typeface="Calibri" panose="020F0502020204030204" pitchFamily="34" charset="0"/>
              </a:rPr>
              <a:t>Immigration to the U.S. was driven by </a:t>
            </a:r>
            <a:r>
              <a:rPr lang="en-US" sz="2800" b="1" dirty="0" smtClean="0">
                <a:solidFill>
                  <a:srgbClr val="000000"/>
                </a:solidFill>
                <a:latin typeface="Calibri" panose="020F0502020204030204" pitchFamily="34" charset="0"/>
              </a:rPr>
              <a:t>poverty.</a:t>
            </a:r>
            <a:endParaRPr lang="en-US" sz="2800" b="1" dirty="0">
              <a:solidFill>
                <a:srgbClr val="000000"/>
              </a:solidFill>
              <a:latin typeface="Calibri" panose="020F0502020204030204" pitchFamily="34" charset="0"/>
            </a:endParaRPr>
          </a:p>
          <a:p>
            <a:pPr lvl="1" eaLnBrk="1" hangingPunct="1"/>
            <a:r>
              <a:rPr lang="en-US" b="1" dirty="0">
                <a:solidFill>
                  <a:srgbClr val="000000"/>
                </a:solidFill>
                <a:latin typeface="Calibri" panose="020F0502020204030204" pitchFamily="34" charset="0"/>
              </a:rPr>
              <a:t>Governments encouraged their poor to immigrate to </a:t>
            </a:r>
            <a:r>
              <a:rPr lang="en-US" b="1" dirty="0" smtClean="0">
                <a:solidFill>
                  <a:srgbClr val="000000"/>
                </a:solidFill>
                <a:latin typeface="Calibri" panose="020F0502020204030204" pitchFamily="34" charset="0"/>
              </a:rPr>
              <a:t>the </a:t>
            </a:r>
            <a:r>
              <a:rPr lang="en-US" b="1" dirty="0">
                <a:solidFill>
                  <a:srgbClr val="000000"/>
                </a:solidFill>
                <a:latin typeface="Calibri" panose="020F0502020204030204" pitchFamily="34" charset="0"/>
              </a:rPr>
              <a:t>U.S</a:t>
            </a:r>
            <a:r>
              <a:rPr lang="en-US" b="1" dirty="0" smtClean="0">
                <a:solidFill>
                  <a:srgbClr val="000000"/>
                </a:solidFill>
                <a:latin typeface="Calibri" panose="020F0502020204030204" pitchFamily="34" charset="0"/>
              </a:rPr>
              <a:t>.</a:t>
            </a:r>
            <a:endParaRPr lang="en-US" sz="2800" b="1" dirty="0">
              <a:solidFill>
                <a:srgbClr val="000000"/>
              </a:solidFill>
              <a:latin typeface="Calibri" panose="020F0502020204030204" pitchFamily="34" charset="0"/>
            </a:endParaRPr>
          </a:p>
          <a:p>
            <a:pPr lvl="0" eaLnBrk="1" hangingPunct="1"/>
            <a:r>
              <a:rPr lang="en-US" sz="2800" b="1" dirty="0">
                <a:solidFill>
                  <a:srgbClr val="000000"/>
                </a:solidFill>
                <a:latin typeface="Calibri" panose="020F0502020204030204" pitchFamily="34" charset="0"/>
              </a:rPr>
              <a:t>Getting to the U.S. was often difficult. </a:t>
            </a:r>
          </a:p>
        </p:txBody>
      </p:sp>
      <p:sp>
        <p:nvSpPr>
          <p:cNvPr id="5124" name="Text Box 9"/>
          <p:cNvSpPr txBox="1">
            <a:spLocks noChangeArrowheads="1"/>
          </p:cNvSpPr>
          <p:nvPr/>
        </p:nvSpPr>
        <p:spPr bwMode="auto">
          <a:xfrm>
            <a:off x="5105400" y="6019800"/>
            <a:ext cx="4038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000" b="0" dirty="0">
                <a:latin typeface="Calibri" panose="020F0502020204030204" pitchFamily="34" charset="0"/>
              </a:rPr>
              <a:t>Immigrants disembarking</a:t>
            </a:r>
            <a:br>
              <a:rPr lang="en-US" sz="2000" b="0" dirty="0">
                <a:latin typeface="Calibri" panose="020F0502020204030204" pitchFamily="34" charset="0"/>
              </a:rPr>
            </a:br>
            <a:r>
              <a:rPr lang="en-US" sz="2000" b="0" dirty="0">
                <a:latin typeface="Calibri" panose="020F0502020204030204" pitchFamily="34" charset="0"/>
              </a:rPr>
              <a:t> at Ellis Island</a:t>
            </a:r>
          </a:p>
        </p:txBody>
      </p:sp>
      <p:pic>
        <p:nvPicPr>
          <p:cNvPr id="5125" name="Picture 22" descr="Imm Ellis Island"/>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l="33333" t="3844"/>
          <a:stretch>
            <a:fillRect/>
          </a:stretch>
        </p:blipFill>
        <p:spPr>
          <a:xfrm>
            <a:off x="5867400" y="3276600"/>
            <a:ext cx="2695488" cy="2593975"/>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29616" y="1330326"/>
            <a:ext cx="2561922" cy="1717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 calcmode="lin" valueType="num">
                                      <p:cBhvr>
                                        <p:cTn id="7" dur="1000" fill="hold"/>
                                        <p:tgtEl>
                                          <p:spTgt spid="7170"/>
                                        </p:tgtEl>
                                        <p:attrNameLst>
                                          <p:attrName>ppt_w</p:attrName>
                                        </p:attrNameLst>
                                      </p:cBhvr>
                                      <p:tavLst>
                                        <p:tav tm="0">
                                          <p:val>
                                            <p:fltVal val="0"/>
                                          </p:val>
                                        </p:tav>
                                        <p:tav tm="100000">
                                          <p:val>
                                            <p:strVal val="#ppt_w"/>
                                          </p:val>
                                        </p:tav>
                                      </p:tavLst>
                                    </p:anim>
                                    <p:anim calcmode="lin" valueType="num">
                                      <p:cBhvr>
                                        <p:cTn id="8" dur="1000" fill="hold"/>
                                        <p:tgtEl>
                                          <p:spTgt spid="7170"/>
                                        </p:tgtEl>
                                        <p:attrNameLst>
                                          <p:attrName>ppt_h</p:attrName>
                                        </p:attrNameLst>
                                      </p:cBhvr>
                                      <p:tavLst>
                                        <p:tav tm="0">
                                          <p:val>
                                            <p:fltVal val="0"/>
                                          </p:val>
                                        </p:tav>
                                        <p:tav tm="100000">
                                          <p:val>
                                            <p:strVal val="#ppt_h"/>
                                          </p:val>
                                        </p:tav>
                                      </p:tavLst>
                                    </p:anim>
                                    <p:anim calcmode="lin" valueType="num">
                                      <p:cBhvr>
                                        <p:cTn id="9" dur="1000" fill="hold"/>
                                        <p:tgtEl>
                                          <p:spTgt spid="7170"/>
                                        </p:tgtEl>
                                        <p:attrNameLst>
                                          <p:attrName>style.rotation</p:attrName>
                                        </p:attrNameLst>
                                      </p:cBhvr>
                                      <p:tavLst>
                                        <p:tav tm="0">
                                          <p:val>
                                            <p:fltVal val="90"/>
                                          </p:val>
                                        </p:tav>
                                        <p:tav tm="100000">
                                          <p:val>
                                            <p:fltVal val="0"/>
                                          </p:val>
                                        </p:tav>
                                      </p:tavLst>
                                    </p:anim>
                                    <p:animEffect transition="in" filter="fade">
                                      <p:cBhvr>
                                        <p:cTn id="10" dur="1000"/>
                                        <p:tgtEl>
                                          <p:spTgt spid="7170"/>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5125"/>
                                        </p:tgtEl>
                                        <p:attrNameLst>
                                          <p:attrName>style.visibility</p:attrName>
                                        </p:attrNameLst>
                                      </p:cBhvr>
                                      <p:to>
                                        <p:strVal val="visible"/>
                                      </p:to>
                                    </p:set>
                                    <p:anim calcmode="lin" valueType="num">
                                      <p:cBhvr>
                                        <p:cTn id="15" dur="1000" fill="hold"/>
                                        <p:tgtEl>
                                          <p:spTgt spid="5125"/>
                                        </p:tgtEl>
                                        <p:attrNameLst>
                                          <p:attrName>ppt_w</p:attrName>
                                        </p:attrNameLst>
                                      </p:cBhvr>
                                      <p:tavLst>
                                        <p:tav tm="0">
                                          <p:val>
                                            <p:fltVal val="0"/>
                                          </p:val>
                                        </p:tav>
                                        <p:tav tm="100000">
                                          <p:val>
                                            <p:strVal val="#ppt_w"/>
                                          </p:val>
                                        </p:tav>
                                      </p:tavLst>
                                    </p:anim>
                                    <p:anim calcmode="lin" valueType="num">
                                      <p:cBhvr>
                                        <p:cTn id="16" dur="1000" fill="hold"/>
                                        <p:tgtEl>
                                          <p:spTgt spid="5125"/>
                                        </p:tgtEl>
                                        <p:attrNameLst>
                                          <p:attrName>ppt_h</p:attrName>
                                        </p:attrNameLst>
                                      </p:cBhvr>
                                      <p:tavLst>
                                        <p:tav tm="0">
                                          <p:val>
                                            <p:fltVal val="0"/>
                                          </p:val>
                                        </p:tav>
                                        <p:tav tm="100000">
                                          <p:val>
                                            <p:strVal val="#ppt_h"/>
                                          </p:val>
                                        </p:tav>
                                      </p:tavLst>
                                    </p:anim>
                                    <p:anim calcmode="lin" valueType="num">
                                      <p:cBhvr>
                                        <p:cTn id="17" dur="1000" fill="hold"/>
                                        <p:tgtEl>
                                          <p:spTgt spid="5125"/>
                                        </p:tgtEl>
                                        <p:attrNameLst>
                                          <p:attrName>style.rotation</p:attrName>
                                        </p:attrNameLst>
                                      </p:cBhvr>
                                      <p:tavLst>
                                        <p:tav tm="0">
                                          <p:val>
                                            <p:fltVal val="90"/>
                                          </p:val>
                                        </p:tav>
                                        <p:tav tm="100000">
                                          <p:val>
                                            <p:fltVal val="0"/>
                                          </p:val>
                                        </p:tav>
                                      </p:tavLst>
                                    </p:anim>
                                    <p:animEffect transition="in" filter="fade">
                                      <p:cBhvr>
                                        <p:cTn id="18" dur="1000"/>
                                        <p:tgtEl>
                                          <p:spTgt spid="5125"/>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5124"/>
                                        </p:tgtEl>
                                        <p:attrNameLst>
                                          <p:attrName>style.visibility</p:attrName>
                                        </p:attrNameLst>
                                      </p:cBhvr>
                                      <p:to>
                                        <p:strVal val="visible"/>
                                      </p:to>
                                    </p:set>
                                    <p:anim calcmode="lin" valueType="num">
                                      <p:cBhvr>
                                        <p:cTn id="23" dur="1000" fill="hold"/>
                                        <p:tgtEl>
                                          <p:spTgt spid="5124"/>
                                        </p:tgtEl>
                                        <p:attrNameLst>
                                          <p:attrName>ppt_w</p:attrName>
                                        </p:attrNameLst>
                                      </p:cBhvr>
                                      <p:tavLst>
                                        <p:tav tm="0">
                                          <p:val>
                                            <p:fltVal val="0"/>
                                          </p:val>
                                        </p:tav>
                                        <p:tav tm="100000">
                                          <p:val>
                                            <p:strVal val="#ppt_w"/>
                                          </p:val>
                                        </p:tav>
                                      </p:tavLst>
                                    </p:anim>
                                    <p:anim calcmode="lin" valueType="num">
                                      <p:cBhvr>
                                        <p:cTn id="24" dur="1000" fill="hold"/>
                                        <p:tgtEl>
                                          <p:spTgt spid="5124"/>
                                        </p:tgtEl>
                                        <p:attrNameLst>
                                          <p:attrName>ppt_h</p:attrName>
                                        </p:attrNameLst>
                                      </p:cBhvr>
                                      <p:tavLst>
                                        <p:tav tm="0">
                                          <p:val>
                                            <p:fltVal val="0"/>
                                          </p:val>
                                        </p:tav>
                                        <p:tav tm="100000">
                                          <p:val>
                                            <p:strVal val="#ppt_h"/>
                                          </p:val>
                                        </p:tav>
                                      </p:tavLst>
                                    </p:anim>
                                    <p:anim calcmode="lin" valueType="num">
                                      <p:cBhvr>
                                        <p:cTn id="25" dur="1000" fill="hold"/>
                                        <p:tgtEl>
                                          <p:spTgt spid="5124"/>
                                        </p:tgtEl>
                                        <p:attrNameLst>
                                          <p:attrName>style.rotation</p:attrName>
                                        </p:attrNameLst>
                                      </p:cBhvr>
                                      <p:tavLst>
                                        <p:tav tm="0">
                                          <p:val>
                                            <p:fltVal val="90"/>
                                          </p:val>
                                        </p:tav>
                                        <p:tav tm="100000">
                                          <p:val>
                                            <p:fltVal val="0"/>
                                          </p:val>
                                        </p:tav>
                                      </p:tavLst>
                                    </p:anim>
                                    <p:animEffect transition="in" filter="fade">
                                      <p:cBhvr>
                                        <p:cTn id="26" dur="1000"/>
                                        <p:tgtEl>
                                          <p:spTgt spid="512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123">
                                            <p:txEl>
                                              <p:pRg st="0" end="0"/>
                                            </p:txEl>
                                          </p:spTgt>
                                        </p:tgtEl>
                                        <p:attrNameLst>
                                          <p:attrName>style.visibility</p:attrName>
                                        </p:attrNameLst>
                                      </p:cBhvr>
                                      <p:to>
                                        <p:strVal val="visible"/>
                                      </p:to>
                                    </p:set>
                                    <p:animEffect transition="in" filter="fade">
                                      <p:cBhvr>
                                        <p:cTn id="31" dur="500"/>
                                        <p:tgtEl>
                                          <p:spTgt spid="512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123">
                                            <p:txEl>
                                              <p:pRg st="1" end="1"/>
                                            </p:txEl>
                                          </p:spTgt>
                                        </p:tgtEl>
                                        <p:attrNameLst>
                                          <p:attrName>style.visibility</p:attrName>
                                        </p:attrNameLst>
                                      </p:cBhvr>
                                      <p:to>
                                        <p:strVal val="visible"/>
                                      </p:to>
                                    </p:set>
                                    <p:animEffect transition="in" filter="fade">
                                      <p:cBhvr>
                                        <p:cTn id="36" dur="500"/>
                                        <p:tgtEl>
                                          <p:spTgt spid="5123">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5123">
                                            <p:txEl>
                                              <p:pRg st="2" end="2"/>
                                            </p:txEl>
                                          </p:spTgt>
                                        </p:tgtEl>
                                        <p:attrNameLst>
                                          <p:attrName>style.visibility</p:attrName>
                                        </p:attrNameLst>
                                      </p:cBhvr>
                                      <p:to>
                                        <p:strVal val="visible"/>
                                      </p:to>
                                    </p:set>
                                    <p:animEffect transition="in" filter="fade">
                                      <p:cBhvr>
                                        <p:cTn id="41" dur="500"/>
                                        <p:tgtEl>
                                          <p:spTgt spid="5123">
                                            <p:txEl>
                                              <p:pRg st="2" end="2"/>
                                            </p:txEl>
                                          </p:spTgt>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5123">
                                            <p:txEl>
                                              <p:pRg st="3" end="3"/>
                                            </p:txEl>
                                          </p:spTgt>
                                        </p:tgtEl>
                                        <p:attrNameLst>
                                          <p:attrName>style.visibility</p:attrName>
                                        </p:attrNameLst>
                                      </p:cBhvr>
                                      <p:to>
                                        <p:strVal val="visible"/>
                                      </p:to>
                                    </p:set>
                                    <p:animEffect transition="in" filter="fade">
                                      <p:cBhvr>
                                        <p:cTn id="44" dur="500"/>
                                        <p:tgtEl>
                                          <p:spTgt spid="5123">
                                            <p:txEl>
                                              <p:pRg st="3" end="3"/>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5123">
                                            <p:txEl>
                                              <p:pRg st="4" end="4"/>
                                            </p:txEl>
                                          </p:spTgt>
                                        </p:tgtEl>
                                        <p:attrNameLst>
                                          <p:attrName>style.visibility</p:attrName>
                                        </p:attrNameLst>
                                      </p:cBhvr>
                                      <p:to>
                                        <p:strVal val="visible"/>
                                      </p:to>
                                    </p:set>
                                    <p:animEffect transition="in" filter="fade">
                                      <p:cBhvr>
                                        <p:cTn id="49" dur="500"/>
                                        <p:tgtEl>
                                          <p:spTgt spid="51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P spid="51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Political Machines</a:t>
            </a:r>
          </a:p>
        </p:txBody>
      </p:sp>
      <p:sp>
        <p:nvSpPr>
          <p:cNvPr id="3" name="Content Placeholder 2"/>
          <p:cNvSpPr>
            <a:spLocks noGrp="1"/>
          </p:cNvSpPr>
          <p:nvPr>
            <p:ph idx="1"/>
          </p:nvPr>
        </p:nvSpPr>
        <p:spPr>
          <a:xfrm>
            <a:off x="9525" y="1371600"/>
            <a:ext cx="5400675" cy="5257800"/>
          </a:xfrm>
        </p:spPr>
        <p:txBody>
          <a:bodyPr/>
          <a:lstStyle/>
          <a:p>
            <a:pPr marL="0" indent="0" eaLnBrk="1" hangingPunct="1">
              <a:buNone/>
              <a:defRPr/>
            </a:pPr>
            <a:endParaRPr lang="en-US" sz="2800" dirty="0" smtClean="0">
              <a:latin typeface="Calibri" panose="020F0502020204030204" pitchFamily="34" charset="0"/>
            </a:endParaRPr>
          </a:p>
          <a:p>
            <a:pPr eaLnBrk="1" hangingPunct="1">
              <a:defRPr/>
            </a:pPr>
            <a:r>
              <a:rPr lang="en-US" sz="2800" b="1" dirty="0" smtClean="0">
                <a:latin typeface="Calibri" panose="020F0502020204030204" pitchFamily="34" charset="0"/>
              </a:rPr>
              <a:t>City bosses offered </a:t>
            </a:r>
            <a:r>
              <a:rPr lang="en-US" sz="2800" b="1" dirty="0" smtClean="0">
                <a:latin typeface="Calibri" panose="020F0502020204030204" pitchFamily="34" charset="0"/>
              </a:rPr>
              <a:t>immigrants </a:t>
            </a:r>
            <a:r>
              <a:rPr lang="en-US" sz="2800" b="1" dirty="0" smtClean="0">
                <a:latin typeface="Calibri" panose="020F0502020204030204" pitchFamily="34" charset="0"/>
              </a:rPr>
              <a:t> </a:t>
            </a:r>
            <a:r>
              <a:rPr lang="en-US" sz="2800" b="1" dirty="0" smtClean="0">
                <a:latin typeface="Calibri" panose="020F0502020204030204" pitchFamily="34" charset="0"/>
              </a:rPr>
              <a:t>jobs, housing, or help with becoming full citizens in exchange for their votes</a:t>
            </a:r>
            <a:r>
              <a:rPr lang="en-US" sz="2800" b="1" dirty="0" smtClean="0">
                <a:latin typeface="Calibri" panose="020F0502020204030204" pitchFamily="34" charset="0"/>
              </a:rPr>
              <a:t>.</a:t>
            </a:r>
          </a:p>
          <a:p>
            <a:pPr marL="0" indent="0" eaLnBrk="1" hangingPunct="1">
              <a:buNone/>
              <a:defRPr/>
            </a:pPr>
            <a:endParaRPr lang="en-US" sz="2800" b="1" dirty="0">
              <a:latin typeface="Calibri" panose="020F0502020204030204" pitchFamily="34" charset="0"/>
            </a:endParaRPr>
          </a:p>
          <a:p>
            <a:pPr eaLnBrk="1" hangingPunct="1">
              <a:defRPr/>
            </a:pPr>
            <a:r>
              <a:rPr lang="en-US" sz="2800" b="1" dirty="0" smtClean="0">
                <a:latin typeface="Calibri" panose="020F0502020204030204" pitchFamily="34" charset="0"/>
              </a:rPr>
              <a:t>A constant flow of new immigrants provided steady support for political “Bosses”</a:t>
            </a:r>
            <a:endParaRPr lang="en-US" sz="2800" b="1" dirty="0" smtClean="0">
              <a:latin typeface="Calibri" panose="020F0502020204030204" pitchFamily="34" charset="0"/>
            </a:endParaRPr>
          </a:p>
        </p:txBody>
      </p:sp>
      <p:pic>
        <p:nvPicPr>
          <p:cNvPr id="8196" name="Picture 2" descr="http://www.schoolnet.org.za/PILP/themes/trainer_offline/waw/gilded/riis_tenement.gif"/>
          <p:cNvPicPr>
            <a:picLocks noChangeAspect="1" noChangeArrowheads="1"/>
          </p:cNvPicPr>
          <p:nvPr/>
        </p:nvPicPr>
        <p:blipFill>
          <a:blip r:embed="rId2" cstate="print"/>
          <a:srcRect/>
          <a:stretch>
            <a:fillRect/>
          </a:stretch>
        </p:blipFill>
        <p:spPr bwMode="auto">
          <a:xfrm>
            <a:off x="6482215" y="3570851"/>
            <a:ext cx="2453382" cy="3206491"/>
          </a:xfrm>
          <a:prstGeom prst="rect">
            <a:avLst/>
          </a:prstGeom>
          <a:noFill/>
          <a:ln w="9525">
            <a:noFill/>
            <a:miter lim="800000"/>
            <a:headEnd/>
            <a:tailEnd/>
          </a:ln>
          <a:effectLst>
            <a:softEdge rad="127000"/>
          </a:effec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4031" y="609600"/>
            <a:ext cx="1809750" cy="2257425"/>
          </a:xfrm>
          <a:prstGeom prst="rect">
            <a:avLst/>
          </a:prstGeom>
          <a:noFill/>
          <a:ln>
            <a:noFill/>
          </a:ln>
          <a:effectLst>
            <a:softEdge rad="63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380604" y="3032938"/>
            <a:ext cx="2763396" cy="400110"/>
          </a:xfrm>
          <a:prstGeom prst="rect">
            <a:avLst/>
          </a:prstGeom>
          <a:noFill/>
        </p:spPr>
        <p:txBody>
          <a:bodyPr wrap="square" rtlCol="0">
            <a:spAutoFit/>
          </a:bodyPr>
          <a:lstStyle/>
          <a:p>
            <a:r>
              <a:rPr lang="en-US" sz="2000" b="0" dirty="0" smtClean="0">
                <a:latin typeface="Calibri" panose="020F0502020204030204" pitchFamily="34" charset="0"/>
              </a:rPr>
              <a:t>William “Boss” Tweed</a:t>
            </a:r>
            <a:endParaRPr lang="en-US" sz="2000" b="0" dirty="0">
              <a:latin typeface="Calibri" panose="020F0502020204030204" pitchFamily="34" charset="0"/>
            </a:endParaRPr>
          </a:p>
        </p:txBody>
      </p:sp>
    </p:spTree>
    <p:extLst>
      <p:ext uri="{BB962C8B-B14F-4D97-AF65-F5344CB8AC3E}">
        <p14:creationId xmlns:p14="http://schemas.microsoft.com/office/powerpoint/2010/main" val="42393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 calcmode="lin" valueType="num">
                                      <p:cBhvr>
                                        <p:cTn id="17" dur="1000" fill="hold"/>
                                        <p:tgtEl>
                                          <p:spTgt spid="2"/>
                                        </p:tgtEl>
                                        <p:attrNameLst>
                                          <p:attrName>style.rotation</p:attrName>
                                        </p:attrNameLst>
                                      </p:cBhvr>
                                      <p:tavLst>
                                        <p:tav tm="0">
                                          <p:val>
                                            <p:fltVal val="90"/>
                                          </p:val>
                                        </p:tav>
                                        <p:tav tm="100000">
                                          <p:val>
                                            <p:fltVal val="0"/>
                                          </p:val>
                                        </p:tav>
                                      </p:tavLst>
                                    </p:anim>
                                    <p:animEffect transition="in" filter="fade">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8196"/>
                                        </p:tgtEl>
                                        <p:attrNameLst>
                                          <p:attrName>style.visibility</p:attrName>
                                        </p:attrNameLst>
                                      </p:cBhvr>
                                      <p:to>
                                        <p:strVal val="visible"/>
                                      </p:to>
                                    </p:set>
                                    <p:anim calcmode="lin" valueType="num">
                                      <p:cBhvr>
                                        <p:cTn id="23" dur="1000" fill="hold"/>
                                        <p:tgtEl>
                                          <p:spTgt spid="8196"/>
                                        </p:tgtEl>
                                        <p:attrNameLst>
                                          <p:attrName>ppt_w</p:attrName>
                                        </p:attrNameLst>
                                      </p:cBhvr>
                                      <p:tavLst>
                                        <p:tav tm="0">
                                          <p:val>
                                            <p:fltVal val="0"/>
                                          </p:val>
                                        </p:tav>
                                        <p:tav tm="100000">
                                          <p:val>
                                            <p:strVal val="#ppt_w"/>
                                          </p:val>
                                        </p:tav>
                                      </p:tavLst>
                                    </p:anim>
                                    <p:anim calcmode="lin" valueType="num">
                                      <p:cBhvr>
                                        <p:cTn id="24" dur="1000" fill="hold"/>
                                        <p:tgtEl>
                                          <p:spTgt spid="8196"/>
                                        </p:tgtEl>
                                        <p:attrNameLst>
                                          <p:attrName>ppt_h</p:attrName>
                                        </p:attrNameLst>
                                      </p:cBhvr>
                                      <p:tavLst>
                                        <p:tav tm="0">
                                          <p:val>
                                            <p:fltVal val="0"/>
                                          </p:val>
                                        </p:tav>
                                        <p:tav tm="100000">
                                          <p:val>
                                            <p:strVal val="#ppt_h"/>
                                          </p:val>
                                        </p:tav>
                                      </p:tavLst>
                                    </p:anim>
                                    <p:anim calcmode="lin" valueType="num">
                                      <p:cBhvr>
                                        <p:cTn id="25" dur="1000" fill="hold"/>
                                        <p:tgtEl>
                                          <p:spTgt spid="8196"/>
                                        </p:tgtEl>
                                        <p:attrNameLst>
                                          <p:attrName>style.rotation</p:attrName>
                                        </p:attrNameLst>
                                      </p:cBhvr>
                                      <p:tavLst>
                                        <p:tav tm="0">
                                          <p:val>
                                            <p:fltVal val="90"/>
                                          </p:val>
                                        </p:tav>
                                        <p:tav tm="100000">
                                          <p:val>
                                            <p:fltVal val="0"/>
                                          </p:val>
                                        </p:tav>
                                      </p:tavLst>
                                    </p:anim>
                                    <p:animEffect transition="in" filter="fade">
                                      <p:cBhvr>
                                        <p:cTn id="26" dur="1000"/>
                                        <p:tgtEl>
                                          <p:spTgt spid="8196"/>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863"/>
            <a:ext cx="9144000" cy="6943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8" name="Rectangle 2"/>
          <p:cNvSpPr>
            <a:spLocks noGrp="1" noChangeArrowheads="1"/>
          </p:cNvSpPr>
          <p:nvPr>
            <p:ph type="title"/>
          </p:nvPr>
        </p:nvSpPr>
        <p:spPr>
          <a:xfrm>
            <a:off x="3505200" y="0"/>
            <a:ext cx="5638800" cy="1143001"/>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Americanization</a:t>
            </a:r>
          </a:p>
        </p:txBody>
      </p:sp>
      <p:sp>
        <p:nvSpPr>
          <p:cNvPr id="29699" name="Rectangle 3"/>
          <p:cNvSpPr>
            <a:spLocks noGrp="1" noChangeArrowheads="1"/>
          </p:cNvSpPr>
          <p:nvPr>
            <p:ph type="body" sz="half" idx="2"/>
          </p:nvPr>
        </p:nvSpPr>
        <p:spPr>
          <a:xfrm>
            <a:off x="0" y="2819401"/>
            <a:ext cx="9144000" cy="4038599"/>
          </a:xfrm>
        </p:spPr>
        <p:txBody>
          <a:bodyPr/>
          <a:lstStyle/>
          <a:p>
            <a:pPr eaLnBrk="1" hangingPunct="1">
              <a:spcBef>
                <a:spcPts val="1200"/>
              </a:spcBef>
              <a:spcAft>
                <a:spcPts val="1200"/>
              </a:spcAft>
              <a:buFont typeface="Arial" panose="020B0604020202020204" pitchFamily="34" charset="0"/>
              <a:buChar char="•"/>
              <a:defRPr/>
            </a:pPr>
            <a:r>
              <a:rPr lang="en-US" sz="2400" b="1" dirty="0" smtClean="0">
                <a:latin typeface="Calibri" panose="020F0502020204030204" pitchFamily="34" charset="0"/>
              </a:rPr>
              <a:t>With millions of new </a:t>
            </a:r>
            <a:r>
              <a:rPr lang="en-US" sz="2400" b="1" dirty="0" smtClean="0">
                <a:latin typeface="Calibri" panose="020F0502020204030204" pitchFamily="34" charset="0"/>
              </a:rPr>
              <a:t>immigrants, many native-born Americans feared </a:t>
            </a:r>
            <a:r>
              <a:rPr lang="en-US" sz="2400" b="1" dirty="0" smtClean="0">
                <a:latin typeface="Calibri" panose="020F0502020204030204" pitchFamily="34" charset="0"/>
              </a:rPr>
              <a:t>a </a:t>
            </a:r>
            <a:r>
              <a:rPr lang="en-US" sz="2400" b="1" dirty="0" smtClean="0">
                <a:latin typeface="Calibri" panose="020F0502020204030204" pitchFamily="34" charset="0"/>
              </a:rPr>
              <a:t>threat to the American way of life.</a:t>
            </a:r>
          </a:p>
          <a:p>
            <a:pPr eaLnBrk="1" hangingPunct="1">
              <a:spcBef>
                <a:spcPts val="1200"/>
              </a:spcBef>
              <a:spcAft>
                <a:spcPts val="1200"/>
              </a:spcAft>
              <a:defRPr/>
            </a:pPr>
            <a:r>
              <a:rPr lang="en-US" sz="2400" b="1" dirty="0" smtClean="0">
                <a:latin typeface="Calibri" panose="020F0502020204030204" pitchFamily="34" charset="0"/>
              </a:rPr>
              <a:t>They wanted immigrants to assimilate and adopt the language and customs of American society</a:t>
            </a:r>
            <a:r>
              <a:rPr lang="en-US" sz="2400" b="1" dirty="0" smtClean="0">
                <a:latin typeface="Calibri" panose="020F0502020204030204" pitchFamily="34" charset="0"/>
              </a:rPr>
              <a:t>.</a:t>
            </a:r>
          </a:p>
          <a:p>
            <a:pPr lvl="0" eaLnBrk="1" hangingPunct="1">
              <a:spcBef>
                <a:spcPts val="1200"/>
              </a:spcBef>
              <a:spcAft>
                <a:spcPts val="1200"/>
              </a:spcAft>
              <a:defRPr/>
            </a:pPr>
            <a:r>
              <a:rPr lang="en-US" sz="2400" b="1" dirty="0">
                <a:solidFill>
                  <a:srgbClr val="000000"/>
                </a:solidFill>
                <a:latin typeface="Calibri" panose="020F0502020204030204" pitchFamily="34" charset="0"/>
              </a:rPr>
              <a:t>Immigrant children attend public schools to learn English,  American history &amp; </a:t>
            </a:r>
            <a:r>
              <a:rPr lang="en-US" sz="2400" b="1" dirty="0" smtClean="0">
                <a:solidFill>
                  <a:srgbClr val="000000"/>
                </a:solidFill>
                <a:latin typeface="Calibri" panose="020F0502020204030204" pitchFamily="34" charset="0"/>
              </a:rPr>
              <a:t>government, and American customs.</a:t>
            </a:r>
            <a:endParaRPr lang="en-US" sz="2400" b="1" dirty="0">
              <a:solidFill>
                <a:srgbClr val="000000"/>
              </a:solidFill>
              <a:latin typeface="Calibri" panose="020F0502020204030204" pitchFamily="34" charset="0"/>
            </a:endParaRPr>
          </a:p>
          <a:p>
            <a:pPr lvl="0" eaLnBrk="1" hangingPunct="1">
              <a:spcBef>
                <a:spcPts val="1200"/>
              </a:spcBef>
              <a:spcAft>
                <a:spcPts val="1200"/>
              </a:spcAft>
              <a:defRPr/>
            </a:pPr>
            <a:r>
              <a:rPr lang="en-US" sz="2400" b="1" dirty="0" smtClean="0">
                <a:solidFill>
                  <a:srgbClr val="000000"/>
                </a:solidFill>
                <a:latin typeface="Calibri" panose="020F0502020204030204" pitchFamily="34" charset="0"/>
              </a:rPr>
              <a:t>Many adult </a:t>
            </a:r>
            <a:r>
              <a:rPr lang="en-US" sz="2400" b="1" dirty="0">
                <a:solidFill>
                  <a:srgbClr val="000000"/>
                </a:solidFill>
                <a:latin typeface="Calibri" panose="020F0502020204030204" pitchFamily="34" charset="0"/>
              </a:rPr>
              <a:t>immigrants attended night school.   Employers, such as Henry Ford, offered daytime programs to their immigrant workers. </a:t>
            </a:r>
          </a:p>
          <a:p>
            <a:pPr eaLnBrk="1" hangingPunct="1">
              <a:spcBef>
                <a:spcPts val="1200"/>
              </a:spcBef>
              <a:spcAft>
                <a:spcPts val="1200"/>
              </a:spcAft>
              <a:defRPr/>
            </a:pPr>
            <a:endParaRPr lang="en-US" sz="2800" b="1" dirty="0" smtClean="0">
              <a:latin typeface="Calibri" panose="020F0502020204030204" pitchFamily="34" charset="0"/>
            </a:endParaRPr>
          </a:p>
        </p:txBody>
      </p:sp>
      <p:sp>
        <p:nvSpPr>
          <p:cNvPr id="4100" name="Text Box 4"/>
          <p:cNvSpPr txBox="1">
            <a:spLocks noChangeArrowheads="1"/>
          </p:cNvSpPr>
          <p:nvPr/>
        </p:nvSpPr>
        <p:spPr bwMode="auto">
          <a:xfrm>
            <a:off x="228600" y="5486400"/>
            <a:ext cx="3657600" cy="366713"/>
          </a:xfrm>
          <a:prstGeom prst="rect">
            <a:avLst/>
          </a:prstGeom>
          <a:noFill/>
          <a:ln w="9525">
            <a:noFill/>
            <a:miter lim="800000"/>
            <a:headEnd/>
            <a:tailEnd/>
          </a:ln>
          <a:effectLst/>
        </p:spPr>
        <p:txBody>
          <a:bodyPr>
            <a:spAutoFit/>
          </a:bodyPr>
          <a:lstStyle/>
          <a:p>
            <a:pPr algn="ctr"/>
            <a:endParaRPr lang="en-US" b="1" i="1"/>
          </a:p>
        </p:txBody>
      </p:sp>
      <p:sp>
        <p:nvSpPr>
          <p:cNvPr id="4101" name="Content Placeholder 1"/>
          <p:cNvSpPr>
            <a:spLocks noGrp="1"/>
          </p:cNvSpPr>
          <p:nvPr>
            <p:ph sz="half" idx="1"/>
          </p:nvPr>
        </p:nvSpPr>
        <p:spPr>
          <a:xfrm>
            <a:off x="-4648200" y="2209800"/>
            <a:ext cx="4038600" cy="4525963"/>
          </a:xfrm>
        </p:spPr>
        <p:txBody>
          <a:bodyPr/>
          <a:lstStyle/>
          <a:p>
            <a:pPr eaLnBrk="1" hangingPunct="1"/>
            <a:endParaRPr lang="en-US" smtClean="0"/>
          </a:p>
        </p:txBody>
      </p:sp>
      <p:pic>
        <p:nvPicPr>
          <p:cNvPr id="4102" name="Picture 9" descr="http://www.glogster.com/media/5/17/16/78/17167855.jpg"/>
          <p:cNvPicPr>
            <a:picLocks noChangeAspect="1" noChangeArrowheads="1"/>
          </p:cNvPicPr>
          <p:nvPr/>
        </p:nvPicPr>
        <p:blipFill>
          <a:blip r:embed="rId4" cstate="print"/>
          <a:srcRect/>
          <a:stretch>
            <a:fillRect/>
          </a:stretch>
        </p:blipFill>
        <p:spPr bwMode="auto">
          <a:xfrm>
            <a:off x="0" y="1"/>
            <a:ext cx="3977481" cy="2819400"/>
          </a:xfrm>
          <a:prstGeom prst="rect">
            <a:avLst/>
          </a:prstGeom>
          <a:noFill/>
          <a:ln w="9525">
            <a:noFill/>
            <a:miter lim="800000"/>
            <a:headEnd/>
            <a:tailEnd/>
          </a:ln>
          <a:effectLst>
            <a:softEdge rad="127000"/>
          </a:effec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7481" y="838200"/>
            <a:ext cx="3249613" cy="1981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4842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102"/>
                                        </p:tgtEl>
                                        <p:attrNameLst>
                                          <p:attrName>style.visibility</p:attrName>
                                        </p:attrNameLst>
                                      </p:cBhvr>
                                      <p:to>
                                        <p:strVal val="visible"/>
                                      </p:to>
                                    </p:set>
                                    <p:anim calcmode="lin" valueType="num">
                                      <p:cBhvr>
                                        <p:cTn id="7" dur="1000" fill="hold"/>
                                        <p:tgtEl>
                                          <p:spTgt spid="4102"/>
                                        </p:tgtEl>
                                        <p:attrNameLst>
                                          <p:attrName>ppt_w</p:attrName>
                                        </p:attrNameLst>
                                      </p:cBhvr>
                                      <p:tavLst>
                                        <p:tav tm="0">
                                          <p:val>
                                            <p:fltVal val="0"/>
                                          </p:val>
                                        </p:tav>
                                        <p:tav tm="100000">
                                          <p:val>
                                            <p:strVal val="#ppt_w"/>
                                          </p:val>
                                        </p:tav>
                                      </p:tavLst>
                                    </p:anim>
                                    <p:anim calcmode="lin" valueType="num">
                                      <p:cBhvr>
                                        <p:cTn id="8" dur="1000" fill="hold"/>
                                        <p:tgtEl>
                                          <p:spTgt spid="4102"/>
                                        </p:tgtEl>
                                        <p:attrNameLst>
                                          <p:attrName>ppt_h</p:attrName>
                                        </p:attrNameLst>
                                      </p:cBhvr>
                                      <p:tavLst>
                                        <p:tav tm="0">
                                          <p:val>
                                            <p:fltVal val="0"/>
                                          </p:val>
                                        </p:tav>
                                        <p:tav tm="100000">
                                          <p:val>
                                            <p:strVal val="#ppt_h"/>
                                          </p:val>
                                        </p:tav>
                                      </p:tavLst>
                                    </p:anim>
                                    <p:anim calcmode="lin" valueType="num">
                                      <p:cBhvr>
                                        <p:cTn id="9" dur="1000" fill="hold"/>
                                        <p:tgtEl>
                                          <p:spTgt spid="4102"/>
                                        </p:tgtEl>
                                        <p:attrNameLst>
                                          <p:attrName>style.rotation</p:attrName>
                                        </p:attrNameLst>
                                      </p:cBhvr>
                                      <p:tavLst>
                                        <p:tav tm="0">
                                          <p:val>
                                            <p:fltVal val="90"/>
                                          </p:val>
                                        </p:tav>
                                        <p:tav tm="100000">
                                          <p:val>
                                            <p:fltVal val="0"/>
                                          </p:val>
                                        </p:tav>
                                      </p:tavLst>
                                    </p:anim>
                                    <p:animEffect transition="in" filter="fade">
                                      <p:cBhvr>
                                        <p:cTn id="10" dur="1000"/>
                                        <p:tgtEl>
                                          <p:spTgt spid="4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9699">
                                            <p:txEl>
                                              <p:pRg st="0" end="0"/>
                                            </p:txEl>
                                          </p:spTgt>
                                        </p:tgtEl>
                                        <p:attrNameLst>
                                          <p:attrName>style.visibility</p:attrName>
                                        </p:attrNameLst>
                                      </p:cBhvr>
                                      <p:to>
                                        <p:strVal val="visible"/>
                                      </p:to>
                                    </p:set>
                                    <p:animEffect transition="in" filter="fade">
                                      <p:cBhvr>
                                        <p:cTn id="15" dur="1000"/>
                                        <p:tgtEl>
                                          <p:spTgt spid="29699">
                                            <p:txEl>
                                              <p:pRg st="0" end="0"/>
                                            </p:txEl>
                                          </p:spTgt>
                                        </p:tgtEl>
                                      </p:cBhvr>
                                    </p:animEffect>
                                    <p:anim calcmode="lin" valueType="num">
                                      <p:cBhvr>
                                        <p:cTn id="16" dur="1000" fill="hold"/>
                                        <p:tgtEl>
                                          <p:spTgt spid="29699">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2969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9699">
                                            <p:txEl>
                                              <p:pRg st="1" end="1"/>
                                            </p:txEl>
                                          </p:spTgt>
                                        </p:tgtEl>
                                        <p:attrNameLst>
                                          <p:attrName>style.visibility</p:attrName>
                                        </p:attrNameLst>
                                      </p:cBhvr>
                                      <p:to>
                                        <p:strVal val="visible"/>
                                      </p:to>
                                    </p:set>
                                    <p:animEffect transition="in" filter="fade">
                                      <p:cBhvr>
                                        <p:cTn id="22" dur="1000"/>
                                        <p:tgtEl>
                                          <p:spTgt spid="29699">
                                            <p:txEl>
                                              <p:pRg st="1" end="1"/>
                                            </p:txEl>
                                          </p:spTgt>
                                        </p:tgtEl>
                                      </p:cBhvr>
                                    </p:animEffect>
                                    <p:anim calcmode="lin" valueType="num">
                                      <p:cBhvr>
                                        <p:cTn id="23" dur="1000" fill="hold"/>
                                        <p:tgtEl>
                                          <p:spTgt spid="29699">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2969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29699">
                                            <p:txEl>
                                              <p:pRg st="2" end="2"/>
                                            </p:txEl>
                                          </p:spTgt>
                                        </p:tgtEl>
                                        <p:attrNameLst>
                                          <p:attrName>style.visibility</p:attrName>
                                        </p:attrNameLst>
                                      </p:cBhvr>
                                      <p:to>
                                        <p:strVal val="visible"/>
                                      </p:to>
                                    </p:set>
                                    <p:animEffect transition="in" filter="fade">
                                      <p:cBhvr>
                                        <p:cTn id="29" dur="1000"/>
                                        <p:tgtEl>
                                          <p:spTgt spid="29699">
                                            <p:txEl>
                                              <p:pRg st="2" end="2"/>
                                            </p:txEl>
                                          </p:spTgt>
                                        </p:tgtEl>
                                      </p:cBhvr>
                                    </p:animEffect>
                                    <p:anim calcmode="lin" valueType="num">
                                      <p:cBhvr>
                                        <p:cTn id="30" dur="1000" fill="hold"/>
                                        <p:tgtEl>
                                          <p:spTgt spid="2969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2969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9699">
                                            <p:txEl>
                                              <p:pRg st="3" end="3"/>
                                            </p:txEl>
                                          </p:spTgt>
                                        </p:tgtEl>
                                        <p:attrNameLst>
                                          <p:attrName>style.visibility</p:attrName>
                                        </p:attrNameLst>
                                      </p:cBhvr>
                                      <p:to>
                                        <p:strVal val="visible"/>
                                      </p:to>
                                    </p:set>
                                    <p:animEffect transition="in" filter="fade">
                                      <p:cBhvr>
                                        <p:cTn id="36" dur="1000"/>
                                        <p:tgtEl>
                                          <p:spTgt spid="29699">
                                            <p:txEl>
                                              <p:pRg st="3" end="3"/>
                                            </p:txEl>
                                          </p:spTgt>
                                        </p:tgtEl>
                                      </p:cBhvr>
                                    </p:animEffect>
                                    <p:anim calcmode="lin" valueType="num">
                                      <p:cBhvr>
                                        <p:cTn id="37" dur="1000" fill="hold"/>
                                        <p:tgtEl>
                                          <p:spTgt spid="29699">
                                            <p:txEl>
                                              <p:pRg st="3" end="3"/>
                                            </p:txEl>
                                          </p:spTgt>
                                        </p:tgtEl>
                                        <p:attrNameLst>
                                          <p:attrName>ppt_x</p:attrName>
                                        </p:attrNameLst>
                                      </p:cBhvr>
                                      <p:tavLst>
                                        <p:tav tm="0">
                                          <p:val>
                                            <p:strVal val="#ppt_x"/>
                                          </p:val>
                                        </p:tav>
                                        <p:tav tm="100000">
                                          <p:val>
                                            <p:strVal val="#ppt_x"/>
                                          </p:val>
                                        </p:tav>
                                      </p:tavLst>
                                    </p:anim>
                                    <p:anim calcmode="lin" valueType="num">
                                      <p:cBhvr>
                                        <p:cTn id="38" dur="1000" fill="hold"/>
                                        <p:tgtEl>
                                          <p:spTgt spid="2969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0" name="Rectangle 2"/>
          <p:cNvSpPr>
            <a:spLocks noGrp="1" noChangeArrowheads="1"/>
          </p:cNvSpPr>
          <p:nvPr>
            <p:ph type="title"/>
          </p:nvPr>
        </p:nvSpPr>
        <p:spPr>
          <a:xfrm>
            <a:off x="304800" y="228600"/>
            <a:ext cx="8610600" cy="762000"/>
          </a:xfrm>
        </p:spPr>
        <p:txBody>
          <a:bodyPr/>
          <a:lstStyle/>
          <a:p>
            <a:pPr eaLnBrk="1" hangingPunct="1"/>
            <a:r>
              <a:rPr lang="en-US" b="1" dirty="0" smtClean="0"/>
              <a:t>Immigration in the West</a:t>
            </a:r>
          </a:p>
        </p:txBody>
      </p:sp>
      <p:sp>
        <p:nvSpPr>
          <p:cNvPr id="313347" name="Rectangle 3"/>
          <p:cNvSpPr>
            <a:spLocks noGrp="1" noChangeArrowheads="1"/>
          </p:cNvSpPr>
          <p:nvPr>
            <p:ph type="body" sz="half" idx="1"/>
          </p:nvPr>
        </p:nvSpPr>
        <p:spPr>
          <a:xfrm>
            <a:off x="0" y="1219200"/>
            <a:ext cx="6172200" cy="5486400"/>
          </a:xfrm>
        </p:spPr>
        <p:txBody>
          <a:bodyPr/>
          <a:lstStyle/>
          <a:p>
            <a:pPr eaLnBrk="1" hangingPunct="1">
              <a:spcBef>
                <a:spcPts val="1200"/>
              </a:spcBef>
              <a:spcAft>
                <a:spcPts val="1200"/>
              </a:spcAft>
              <a:defRPr/>
            </a:pPr>
            <a:r>
              <a:rPr lang="en-US" sz="2800" b="1" dirty="0" smtClean="0">
                <a:latin typeface="Calibri" panose="020F0502020204030204" pitchFamily="34" charset="0"/>
              </a:rPr>
              <a:t>Chinese begin to arrive in the U.S. in the mid-1800s. </a:t>
            </a:r>
          </a:p>
          <a:p>
            <a:pPr eaLnBrk="1" hangingPunct="1">
              <a:spcBef>
                <a:spcPts val="1200"/>
              </a:spcBef>
              <a:spcAft>
                <a:spcPts val="1200"/>
              </a:spcAft>
              <a:defRPr/>
            </a:pPr>
            <a:r>
              <a:rPr lang="en-US" sz="2800" b="1" dirty="0" smtClean="0">
                <a:latin typeface="Calibri" panose="020F0502020204030204" pitchFamily="34" charset="0"/>
              </a:rPr>
              <a:t>China was suffering from severe unemployment, poverty, and famine.</a:t>
            </a:r>
          </a:p>
          <a:p>
            <a:pPr eaLnBrk="1" hangingPunct="1">
              <a:spcBef>
                <a:spcPts val="1200"/>
              </a:spcBef>
              <a:spcAft>
                <a:spcPts val="1200"/>
              </a:spcAft>
              <a:defRPr/>
            </a:pPr>
            <a:r>
              <a:rPr lang="en-US" sz="2800" b="1" dirty="0" smtClean="0">
                <a:latin typeface="Calibri" panose="020F0502020204030204" pitchFamily="34" charset="0"/>
              </a:rPr>
              <a:t> Many Chinese immigrants worked laying track for railroads</a:t>
            </a:r>
          </a:p>
          <a:p>
            <a:pPr eaLnBrk="1" hangingPunct="1">
              <a:spcBef>
                <a:spcPts val="1200"/>
              </a:spcBef>
              <a:spcAft>
                <a:spcPts val="1200"/>
              </a:spcAft>
              <a:defRPr/>
            </a:pPr>
            <a:r>
              <a:rPr lang="en-US" sz="2800" b="1" dirty="0" smtClean="0">
                <a:latin typeface="Calibri" panose="020F0502020204030204" pitchFamily="34" charset="0"/>
              </a:rPr>
              <a:t>1882 – Chinese Exclusion Act</a:t>
            </a:r>
            <a:endParaRPr lang="en-US" sz="2800" b="1" dirty="0">
              <a:latin typeface="Calibri" panose="020F0502020204030204" pitchFamily="34" charset="0"/>
            </a:endParaRPr>
          </a:p>
          <a:p>
            <a:pPr eaLnBrk="1" hangingPunct="1">
              <a:spcBef>
                <a:spcPts val="1200"/>
              </a:spcBef>
              <a:spcAft>
                <a:spcPts val="1200"/>
              </a:spcAft>
              <a:defRPr/>
            </a:pPr>
            <a:r>
              <a:rPr lang="en-US" sz="2800" b="1" dirty="0" smtClean="0">
                <a:latin typeface="Calibri" panose="020F0502020204030204" pitchFamily="34" charset="0"/>
              </a:rPr>
              <a:t>From 1910 – 1940, Chinese immigrants went through Angel Island.  </a:t>
            </a:r>
            <a:endParaRPr lang="en-US" sz="2400" b="1" dirty="0" smtClean="0"/>
          </a:p>
          <a:p>
            <a:pPr eaLnBrk="1" hangingPunct="1">
              <a:defRPr/>
            </a:pPr>
            <a:endParaRPr lang="en-US" sz="2400" b="1" dirty="0" smtClean="0"/>
          </a:p>
          <a:p>
            <a:pPr lvl="1" eaLnBrk="1" hangingPunct="1">
              <a:defRPr/>
            </a:pPr>
            <a:endParaRPr lang="en-US" sz="2400" b="1" dirty="0" smtClean="0"/>
          </a:p>
        </p:txBody>
      </p:sp>
      <p:sp>
        <p:nvSpPr>
          <p:cNvPr id="7172" name="Text Box 4"/>
          <p:cNvSpPr txBox="1">
            <a:spLocks noChangeArrowheads="1"/>
          </p:cNvSpPr>
          <p:nvPr/>
        </p:nvSpPr>
        <p:spPr bwMode="auto">
          <a:xfrm>
            <a:off x="6172200" y="6216650"/>
            <a:ext cx="2971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000" b="0" dirty="0">
                <a:latin typeface="Calibri" panose="020F0502020204030204" pitchFamily="34" charset="0"/>
              </a:rPr>
              <a:t>Medical examination of immigrants.</a:t>
            </a:r>
          </a:p>
        </p:txBody>
      </p:sp>
      <p:pic>
        <p:nvPicPr>
          <p:cNvPr id="7173" name="Picture 6" descr="Exams"/>
          <p:cNvPicPr>
            <a:picLocks noGrp="1"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6076140" y="3810000"/>
            <a:ext cx="3030347" cy="2391410"/>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88924" y="990600"/>
            <a:ext cx="2956835" cy="2022475"/>
          </a:xfrm>
          <a:prstGeom prst="rect">
            <a:avLst/>
          </a:prstGeom>
          <a:noFill/>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88924" y="3013075"/>
            <a:ext cx="2956835" cy="707886"/>
          </a:xfrm>
          <a:prstGeom prst="rect">
            <a:avLst/>
          </a:prstGeom>
          <a:noFill/>
        </p:spPr>
        <p:txBody>
          <a:bodyPr wrap="square" rtlCol="0">
            <a:spAutoFit/>
          </a:bodyPr>
          <a:lstStyle/>
          <a:p>
            <a:pPr algn="ctr"/>
            <a:r>
              <a:rPr lang="en-US" sz="2000" b="0" dirty="0" smtClean="0">
                <a:latin typeface="Calibri" panose="020F0502020204030204" pitchFamily="34" charset="0"/>
              </a:rPr>
              <a:t>Working on the </a:t>
            </a:r>
          </a:p>
          <a:p>
            <a:pPr algn="ctr"/>
            <a:r>
              <a:rPr lang="en-US" sz="2000" b="0" dirty="0" smtClean="0">
                <a:latin typeface="Calibri" panose="020F0502020204030204" pitchFamily="34" charset="0"/>
              </a:rPr>
              <a:t>Transatlantic RR</a:t>
            </a:r>
            <a:endParaRPr lang="en-US" sz="2000" b="0" dirty="0">
              <a:latin typeface="Calibri" panose="020F050202020403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3347">
                                            <p:txEl>
                                              <p:pRg st="0" end="0"/>
                                            </p:txEl>
                                          </p:spTgt>
                                        </p:tgtEl>
                                        <p:attrNameLst>
                                          <p:attrName>style.visibility</p:attrName>
                                        </p:attrNameLst>
                                      </p:cBhvr>
                                      <p:to>
                                        <p:strVal val="visible"/>
                                      </p:to>
                                    </p:set>
                                    <p:animEffect transition="in" filter="fade">
                                      <p:cBhvr>
                                        <p:cTn id="7" dur="1000"/>
                                        <p:tgtEl>
                                          <p:spTgt spid="313347">
                                            <p:txEl>
                                              <p:pRg st="0" end="0"/>
                                            </p:txEl>
                                          </p:spTgt>
                                        </p:tgtEl>
                                      </p:cBhvr>
                                    </p:animEffect>
                                    <p:anim calcmode="lin" valueType="num">
                                      <p:cBhvr>
                                        <p:cTn id="8" dur="1000" fill="hold"/>
                                        <p:tgtEl>
                                          <p:spTgt spid="3133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33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3347">
                                            <p:txEl>
                                              <p:pRg st="1" end="1"/>
                                            </p:txEl>
                                          </p:spTgt>
                                        </p:tgtEl>
                                        <p:attrNameLst>
                                          <p:attrName>style.visibility</p:attrName>
                                        </p:attrNameLst>
                                      </p:cBhvr>
                                      <p:to>
                                        <p:strVal val="visible"/>
                                      </p:to>
                                    </p:set>
                                    <p:animEffect transition="in" filter="fade">
                                      <p:cBhvr>
                                        <p:cTn id="14" dur="1000"/>
                                        <p:tgtEl>
                                          <p:spTgt spid="313347">
                                            <p:txEl>
                                              <p:pRg st="1" end="1"/>
                                            </p:txEl>
                                          </p:spTgt>
                                        </p:tgtEl>
                                      </p:cBhvr>
                                    </p:animEffect>
                                    <p:anim calcmode="lin" valueType="num">
                                      <p:cBhvr>
                                        <p:cTn id="15" dur="1000" fill="hold"/>
                                        <p:tgtEl>
                                          <p:spTgt spid="31334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1334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3347">
                                            <p:txEl>
                                              <p:pRg st="2" end="2"/>
                                            </p:txEl>
                                          </p:spTgt>
                                        </p:tgtEl>
                                        <p:attrNameLst>
                                          <p:attrName>style.visibility</p:attrName>
                                        </p:attrNameLst>
                                      </p:cBhvr>
                                      <p:to>
                                        <p:strVal val="visible"/>
                                      </p:to>
                                    </p:set>
                                    <p:animEffect transition="in" filter="fade">
                                      <p:cBhvr>
                                        <p:cTn id="21" dur="1000"/>
                                        <p:tgtEl>
                                          <p:spTgt spid="313347">
                                            <p:txEl>
                                              <p:pRg st="2" end="2"/>
                                            </p:txEl>
                                          </p:spTgt>
                                        </p:tgtEl>
                                      </p:cBhvr>
                                    </p:animEffect>
                                    <p:anim calcmode="lin" valueType="num">
                                      <p:cBhvr>
                                        <p:cTn id="22" dur="1000" fill="hold"/>
                                        <p:tgtEl>
                                          <p:spTgt spid="31334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133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3347">
                                            <p:txEl>
                                              <p:pRg st="3" end="3"/>
                                            </p:txEl>
                                          </p:spTgt>
                                        </p:tgtEl>
                                        <p:attrNameLst>
                                          <p:attrName>style.visibility</p:attrName>
                                        </p:attrNameLst>
                                      </p:cBhvr>
                                      <p:to>
                                        <p:strVal val="visible"/>
                                      </p:to>
                                    </p:set>
                                    <p:animEffect transition="in" filter="fade">
                                      <p:cBhvr>
                                        <p:cTn id="28" dur="1000"/>
                                        <p:tgtEl>
                                          <p:spTgt spid="313347">
                                            <p:txEl>
                                              <p:pRg st="3" end="3"/>
                                            </p:txEl>
                                          </p:spTgt>
                                        </p:tgtEl>
                                      </p:cBhvr>
                                    </p:animEffect>
                                    <p:anim calcmode="lin" valueType="num">
                                      <p:cBhvr>
                                        <p:cTn id="29" dur="1000" fill="hold"/>
                                        <p:tgtEl>
                                          <p:spTgt spid="31334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1334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3347">
                                            <p:txEl>
                                              <p:pRg st="4" end="4"/>
                                            </p:txEl>
                                          </p:spTgt>
                                        </p:tgtEl>
                                        <p:attrNameLst>
                                          <p:attrName>style.visibility</p:attrName>
                                        </p:attrNameLst>
                                      </p:cBhvr>
                                      <p:to>
                                        <p:strVal val="visible"/>
                                      </p:to>
                                    </p:set>
                                    <p:animEffect transition="in" filter="fade">
                                      <p:cBhvr>
                                        <p:cTn id="35" dur="1000"/>
                                        <p:tgtEl>
                                          <p:spTgt spid="313347">
                                            <p:txEl>
                                              <p:pRg st="4" end="4"/>
                                            </p:txEl>
                                          </p:spTgt>
                                        </p:tgtEl>
                                      </p:cBhvr>
                                    </p:animEffect>
                                    <p:anim calcmode="lin" valueType="num">
                                      <p:cBhvr>
                                        <p:cTn id="36" dur="1000" fill="hold"/>
                                        <p:tgtEl>
                                          <p:spTgt spid="31334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133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nodeType="clickEffect">
                                  <p:stCondLst>
                                    <p:cond delay="0"/>
                                  </p:stCondLst>
                                  <p:childTnLst>
                                    <p:set>
                                      <p:cBhvr>
                                        <p:cTn id="41" dur="1" fill="hold">
                                          <p:stCondLst>
                                            <p:cond delay="0"/>
                                          </p:stCondLst>
                                        </p:cTn>
                                        <p:tgtEl>
                                          <p:spTgt spid="3074"/>
                                        </p:tgtEl>
                                        <p:attrNameLst>
                                          <p:attrName>style.visibility</p:attrName>
                                        </p:attrNameLst>
                                      </p:cBhvr>
                                      <p:to>
                                        <p:strVal val="visible"/>
                                      </p:to>
                                    </p:set>
                                    <p:anim calcmode="lin" valueType="num">
                                      <p:cBhvr>
                                        <p:cTn id="42" dur="1000" fill="hold"/>
                                        <p:tgtEl>
                                          <p:spTgt spid="3074"/>
                                        </p:tgtEl>
                                        <p:attrNameLst>
                                          <p:attrName>ppt_w</p:attrName>
                                        </p:attrNameLst>
                                      </p:cBhvr>
                                      <p:tavLst>
                                        <p:tav tm="0">
                                          <p:val>
                                            <p:fltVal val="0"/>
                                          </p:val>
                                        </p:tav>
                                        <p:tav tm="100000">
                                          <p:val>
                                            <p:strVal val="#ppt_w"/>
                                          </p:val>
                                        </p:tav>
                                      </p:tavLst>
                                    </p:anim>
                                    <p:anim calcmode="lin" valueType="num">
                                      <p:cBhvr>
                                        <p:cTn id="43" dur="1000" fill="hold"/>
                                        <p:tgtEl>
                                          <p:spTgt spid="3074"/>
                                        </p:tgtEl>
                                        <p:attrNameLst>
                                          <p:attrName>ppt_h</p:attrName>
                                        </p:attrNameLst>
                                      </p:cBhvr>
                                      <p:tavLst>
                                        <p:tav tm="0">
                                          <p:val>
                                            <p:fltVal val="0"/>
                                          </p:val>
                                        </p:tav>
                                        <p:tav tm="100000">
                                          <p:val>
                                            <p:strVal val="#ppt_h"/>
                                          </p:val>
                                        </p:tav>
                                      </p:tavLst>
                                    </p:anim>
                                    <p:anim calcmode="lin" valueType="num">
                                      <p:cBhvr>
                                        <p:cTn id="44" dur="1000" fill="hold"/>
                                        <p:tgtEl>
                                          <p:spTgt spid="3074"/>
                                        </p:tgtEl>
                                        <p:attrNameLst>
                                          <p:attrName>style.rotation</p:attrName>
                                        </p:attrNameLst>
                                      </p:cBhvr>
                                      <p:tavLst>
                                        <p:tav tm="0">
                                          <p:val>
                                            <p:fltVal val="90"/>
                                          </p:val>
                                        </p:tav>
                                        <p:tav tm="100000">
                                          <p:val>
                                            <p:fltVal val="0"/>
                                          </p:val>
                                        </p:tav>
                                      </p:tavLst>
                                    </p:anim>
                                    <p:animEffect transition="in" filter="fade">
                                      <p:cBhvr>
                                        <p:cTn id="45" dur="1000"/>
                                        <p:tgtEl>
                                          <p:spTgt spid="3074"/>
                                        </p:tgtEl>
                                      </p:cBhvr>
                                    </p:animEffect>
                                  </p:childTnLst>
                                </p:cTn>
                              </p:par>
                            </p:childTnLst>
                          </p:cTn>
                        </p:par>
                      </p:childTnLst>
                    </p:cTn>
                  </p:par>
                  <p:par>
                    <p:cTn id="46" fill="hold">
                      <p:stCondLst>
                        <p:cond delay="indefinite"/>
                      </p:stCondLst>
                      <p:childTnLst>
                        <p:par>
                          <p:cTn id="47" fill="hold">
                            <p:stCondLst>
                              <p:cond delay="0"/>
                            </p:stCondLst>
                            <p:childTnLst>
                              <p:par>
                                <p:cTn id="48" presetID="31" presetClass="entr" presetSubtype="0" fill="hold" grpId="0" nodeType="click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p:cTn id="50" dur="1000" fill="hold"/>
                                        <p:tgtEl>
                                          <p:spTgt spid="2"/>
                                        </p:tgtEl>
                                        <p:attrNameLst>
                                          <p:attrName>ppt_w</p:attrName>
                                        </p:attrNameLst>
                                      </p:cBhvr>
                                      <p:tavLst>
                                        <p:tav tm="0">
                                          <p:val>
                                            <p:fltVal val="0"/>
                                          </p:val>
                                        </p:tav>
                                        <p:tav tm="100000">
                                          <p:val>
                                            <p:strVal val="#ppt_w"/>
                                          </p:val>
                                        </p:tav>
                                      </p:tavLst>
                                    </p:anim>
                                    <p:anim calcmode="lin" valueType="num">
                                      <p:cBhvr>
                                        <p:cTn id="51" dur="1000" fill="hold"/>
                                        <p:tgtEl>
                                          <p:spTgt spid="2"/>
                                        </p:tgtEl>
                                        <p:attrNameLst>
                                          <p:attrName>ppt_h</p:attrName>
                                        </p:attrNameLst>
                                      </p:cBhvr>
                                      <p:tavLst>
                                        <p:tav tm="0">
                                          <p:val>
                                            <p:fltVal val="0"/>
                                          </p:val>
                                        </p:tav>
                                        <p:tav tm="100000">
                                          <p:val>
                                            <p:strVal val="#ppt_h"/>
                                          </p:val>
                                        </p:tav>
                                      </p:tavLst>
                                    </p:anim>
                                    <p:anim calcmode="lin" valueType="num">
                                      <p:cBhvr>
                                        <p:cTn id="52" dur="1000" fill="hold"/>
                                        <p:tgtEl>
                                          <p:spTgt spid="2"/>
                                        </p:tgtEl>
                                        <p:attrNameLst>
                                          <p:attrName>style.rotation</p:attrName>
                                        </p:attrNameLst>
                                      </p:cBhvr>
                                      <p:tavLst>
                                        <p:tav tm="0">
                                          <p:val>
                                            <p:fltVal val="90"/>
                                          </p:val>
                                        </p:tav>
                                        <p:tav tm="100000">
                                          <p:val>
                                            <p:fltVal val="0"/>
                                          </p:val>
                                        </p:tav>
                                      </p:tavLst>
                                    </p:anim>
                                    <p:animEffect transition="in" filter="fade">
                                      <p:cBhvr>
                                        <p:cTn id="53" dur="10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nodeType="clickEffect">
                                  <p:stCondLst>
                                    <p:cond delay="0"/>
                                  </p:stCondLst>
                                  <p:childTnLst>
                                    <p:set>
                                      <p:cBhvr>
                                        <p:cTn id="57" dur="1" fill="hold">
                                          <p:stCondLst>
                                            <p:cond delay="0"/>
                                          </p:stCondLst>
                                        </p:cTn>
                                        <p:tgtEl>
                                          <p:spTgt spid="7173"/>
                                        </p:tgtEl>
                                        <p:attrNameLst>
                                          <p:attrName>style.visibility</p:attrName>
                                        </p:attrNameLst>
                                      </p:cBhvr>
                                      <p:to>
                                        <p:strVal val="visible"/>
                                      </p:to>
                                    </p:set>
                                    <p:anim calcmode="lin" valueType="num">
                                      <p:cBhvr>
                                        <p:cTn id="58" dur="1000" fill="hold"/>
                                        <p:tgtEl>
                                          <p:spTgt spid="7173"/>
                                        </p:tgtEl>
                                        <p:attrNameLst>
                                          <p:attrName>ppt_w</p:attrName>
                                        </p:attrNameLst>
                                      </p:cBhvr>
                                      <p:tavLst>
                                        <p:tav tm="0">
                                          <p:val>
                                            <p:fltVal val="0"/>
                                          </p:val>
                                        </p:tav>
                                        <p:tav tm="100000">
                                          <p:val>
                                            <p:strVal val="#ppt_w"/>
                                          </p:val>
                                        </p:tav>
                                      </p:tavLst>
                                    </p:anim>
                                    <p:anim calcmode="lin" valueType="num">
                                      <p:cBhvr>
                                        <p:cTn id="59" dur="1000" fill="hold"/>
                                        <p:tgtEl>
                                          <p:spTgt spid="7173"/>
                                        </p:tgtEl>
                                        <p:attrNameLst>
                                          <p:attrName>ppt_h</p:attrName>
                                        </p:attrNameLst>
                                      </p:cBhvr>
                                      <p:tavLst>
                                        <p:tav tm="0">
                                          <p:val>
                                            <p:fltVal val="0"/>
                                          </p:val>
                                        </p:tav>
                                        <p:tav tm="100000">
                                          <p:val>
                                            <p:strVal val="#ppt_h"/>
                                          </p:val>
                                        </p:tav>
                                      </p:tavLst>
                                    </p:anim>
                                    <p:anim calcmode="lin" valueType="num">
                                      <p:cBhvr>
                                        <p:cTn id="60" dur="1000" fill="hold"/>
                                        <p:tgtEl>
                                          <p:spTgt spid="7173"/>
                                        </p:tgtEl>
                                        <p:attrNameLst>
                                          <p:attrName>style.rotation</p:attrName>
                                        </p:attrNameLst>
                                      </p:cBhvr>
                                      <p:tavLst>
                                        <p:tav tm="0">
                                          <p:val>
                                            <p:fltVal val="90"/>
                                          </p:val>
                                        </p:tav>
                                        <p:tav tm="100000">
                                          <p:val>
                                            <p:fltVal val="0"/>
                                          </p:val>
                                        </p:tav>
                                      </p:tavLst>
                                    </p:anim>
                                    <p:animEffect transition="in" filter="fade">
                                      <p:cBhvr>
                                        <p:cTn id="61" dur="1000"/>
                                        <p:tgtEl>
                                          <p:spTgt spid="7173"/>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grpId="0" nodeType="clickEffect">
                                  <p:stCondLst>
                                    <p:cond delay="0"/>
                                  </p:stCondLst>
                                  <p:childTnLst>
                                    <p:set>
                                      <p:cBhvr>
                                        <p:cTn id="65" dur="1" fill="hold">
                                          <p:stCondLst>
                                            <p:cond delay="0"/>
                                          </p:stCondLst>
                                        </p:cTn>
                                        <p:tgtEl>
                                          <p:spTgt spid="7172"/>
                                        </p:tgtEl>
                                        <p:attrNameLst>
                                          <p:attrName>style.visibility</p:attrName>
                                        </p:attrNameLst>
                                      </p:cBhvr>
                                      <p:to>
                                        <p:strVal val="visible"/>
                                      </p:to>
                                    </p:set>
                                    <p:anim calcmode="lin" valueType="num">
                                      <p:cBhvr>
                                        <p:cTn id="66" dur="1000" fill="hold"/>
                                        <p:tgtEl>
                                          <p:spTgt spid="7172"/>
                                        </p:tgtEl>
                                        <p:attrNameLst>
                                          <p:attrName>ppt_w</p:attrName>
                                        </p:attrNameLst>
                                      </p:cBhvr>
                                      <p:tavLst>
                                        <p:tav tm="0">
                                          <p:val>
                                            <p:fltVal val="0"/>
                                          </p:val>
                                        </p:tav>
                                        <p:tav tm="100000">
                                          <p:val>
                                            <p:strVal val="#ppt_w"/>
                                          </p:val>
                                        </p:tav>
                                      </p:tavLst>
                                    </p:anim>
                                    <p:anim calcmode="lin" valueType="num">
                                      <p:cBhvr>
                                        <p:cTn id="67" dur="1000" fill="hold"/>
                                        <p:tgtEl>
                                          <p:spTgt spid="7172"/>
                                        </p:tgtEl>
                                        <p:attrNameLst>
                                          <p:attrName>ppt_h</p:attrName>
                                        </p:attrNameLst>
                                      </p:cBhvr>
                                      <p:tavLst>
                                        <p:tav tm="0">
                                          <p:val>
                                            <p:fltVal val="0"/>
                                          </p:val>
                                        </p:tav>
                                        <p:tav tm="100000">
                                          <p:val>
                                            <p:strVal val="#ppt_h"/>
                                          </p:val>
                                        </p:tav>
                                      </p:tavLst>
                                    </p:anim>
                                    <p:anim calcmode="lin" valueType="num">
                                      <p:cBhvr>
                                        <p:cTn id="68" dur="1000" fill="hold"/>
                                        <p:tgtEl>
                                          <p:spTgt spid="7172"/>
                                        </p:tgtEl>
                                        <p:attrNameLst>
                                          <p:attrName>style.rotation</p:attrName>
                                        </p:attrNameLst>
                                      </p:cBhvr>
                                      <p:tavLst>
                                        <p:tav tm="0">
                                          <p:val>
                                            <p:fltVal val="90"/>
                                          </p:val>
                                        </p:tav>
                                        <p:tav tm="100000">
                                          <p:val>
                                            <p:fltVal val="0"/>
                                          </p:val>
                                        </p:tav>
                                      </p:tavLst>
                                    </p:anim>
                                    <p:animEffect transition="in" filter="fade">
                                      <p:cBhvr>
                                        <p:cTn id="69" dur="1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47" grpId="0" build="p"/>
      <p:bldP spid="7172"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title"/>
          </p:nvPr>
        </p:nvSpPr>
        <p:spPr>
          <a:xfrm>
            <a:off x="0" y="274638"/>
            <a:ext cx="9144000" cy="1143000"/>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Nativism</a:t>
            </a:r>
          </a:p>
        </p:txBody>
      </p:sp>
      <p:sp>
        <p:nvSpPr>
          <p:cNvPr id="8195" name="Rectangle 3"/>
          <p:cNvSpPr>
            <a:spLocks noGrp="1" noChangeArrowheads="1"/>
          </p:cNvSpPr>
          <p:nvPr>
            <p:ph type="body" sz="half" idx="2"/>
          </p:nvPr>
        </p:nvSpPr>
        <p:spPr>
          <a:xfrm>
            <a:off x="3886200" y="1600200"/>
            <a:ext cx="5257800" cy="4876800"/>
          </a:xfrm>
        </p:spPr>
        <p:txBody>
          <a:bodyPr/>
          <a:lstStyle/>
          <a:p>
            <a:pPr eaLnBrk="1" hangingPunct="1">
              <a:spcBef>
                <a:spcPts val="1200"/>
              </a:spcBef>
              <a:spcAft>
                <a:spcPts val="1200"/>
              </a:spcAft>
            </a:pPr>
            <a:r>
              <a:rPr lang="en-US" sz="2800" b="1" dirty="0" smtClean="0">
                <a:latin typeface="Calibri" panose="020F0502020204030204" pitchFamily="34" charset="0"/>
              </a:rPr>
              <a:t>Focused on the Irish in the 1840s and 1850s. </a:t>
            </a:r>
            <a:endParaRPr lang="en-US" b="1" dirty="0" smtClean="0">
              <a:latin typeface="Calibri" panose="020F0502020204030204" pitchFamily="34" charset="0"/>
            </a:endParaRPr>
          </a:p>
          <a:p>
            <a:pPr eaLnBrk="1" hangingPunct="1">
              <a:spcBef>
                <a:spcPts val="1200"/>
              </a:spcBef>
              <a:spcAft>
                <a:spcPts val="1200"/>
              </a:spcAft>
            </a:pPr>
            <a:r>
              <a:rPr lang="en-US" sz="2800" b="1" dirty="0" smtClean="0">
                <a:latin typeface="Calibri" panose="020F0502020204030204" pitchFamily="34" charset="0"/>
              </a:rPr>
              <a:t>1880s on, anti-immigrant feelings against Asians, Jews, and Eastern Europeans. </a:t>
            </a:r>
            <a:endParaRPr lang="en-US" b="1" dirty="0" smtClean="0">
              <a:latin typeface="Calibri" panose="020F0502020204030204" pitchFamily="34" charset="0"/>
            </a:endParaRPr>
          </a:p>
          <a:p>
            <a:pPr eaLnBrk="1" hangingPunct="1">
              <a:spcBef>
                <a:spcPts val="1200"/>
              </a:spcBef>
              <a:spcAft>
                <a:spcPts val="1200"/>
              </a:spcAft>
            </a:pPr>
            <a:r>
              <a:rPr lang="en-US" sz="2800" b="1" dirty="0" smtClean="0">
                <a:latin typeface="Calibri" panose="020F0502020204030204" pitchFamily="34" charset="0"/>
              </a:rPr>
              <a:t>Labor unions opposed immigration.</a:t>
            </a:r>
          </a:p>
          <a:p>
            <a:pPr eaLnBrk="1" hangingPunct="1">
              <a:spcBef>
                <a:spcPts val="1200"/>
              </a:spcBef>
              <a:spcAft>
                <a:spcPts val="1200"/>
              </a:spcAft>
            </a:pPr>
            <a:r>
              <a:rPr lang="en-US" sz="2800" b="1" dirty="0" smtClean="0">
                <a:latin typeface="Calibri" panose="020F0502020204030204" pitchFamily="34" charset="0"/>
              </a:rPr>
              <a:t> Immigrants were often used as strikebreakers.</a:t>
            </a:r>
          </a:p>
          <a:p>
            <a:pPr eaLnBrk="1" hangingPunct="1"/>
            <a:endParaRPr lang="en-US" sz="2800" b="1" dirty="0" smtClean="0"/>
          </a:p>
        </p:txBody>
      </p:sp>
      <p:sp>
        <p:nvSpPr>
          <p:cNvPr id="8196" name="Text Box 4"/>
          <p:cNvSpPr txBox="1">
            <a:spLocks noChangeArrowheads="1"/>
          </p:cNvSpPr>
          <p:nvPr/>
        </p:nvSpPr>
        <p:spPr bwMode="auto">
          <a:xfrm>
            <a:off x="155575" y="5653088"/>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000" b="0" dirty="0">
                <a:latin typeface="Calibri" panose="020F0502020204030204" pitchFamily="34" charset="0"/>
              </a:rPr>
              <a:t>Chinatown, San Francisco</a:t>
            </a:r>
          </a:p>
        </p:txBody>
      </p:sp>
      <p:pic>
        <p:nvPicPr>
          <p:cNvPr id="8197" name="Picture 6" descr="China town"/>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16982"/>
          <a:stretch>
            <a:fillRect/>
          </a:stretch>
        </p:blipFill>
        <p:spPr>
          <a:xfrm>
            <a:off x="76200" y="2057400"/>
            <a:ext cx="3603397" cy="3433763"/>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8197"/>
                                        </p:tgtEl>
                                        <p:attrNameLst>
                                          <p:attrName>style.visibility</p:attrName>
                                        </p:attrNameLst>
                                      </p:cBhvr>
                                      <p:to>
                                        <p:strVal val="visible"/>
                                      </p:to>
                                    </p:set>
                                    <p:anim calcmode="lin" valueType="num">
                                      <p:cBhvr>
                                        <p:cTn id="7" dur="1000" fill="hold"/>
                                        <p:tgtEl>
                                          <p:spTgt spid="8197"/>
                                        </p:tgtEl>
                                        <p:attrNameLst>
                                          <p:attrName>ppt_w</p:attrName>
                                        </p:attrNameLst>
                                      </p:cBhvr>
                                      <p:tavLst>
                                        <p:tav tm="0">
                                          <p:val>
                                            <p:fltVal val="0"/>
                                          </p:val>
                                        </p:tav>
                                        <p:tav tm="100000">
                                          <p:val>
                                            <p:strVal val="#ppt_w"/>
                                          </p:val>
                                        </p:tav>
                                      </p:tavLst>
                                    </p:anim>
                                    <p:anim calcmode="lin" valueType="num">
                                      <p:cBhvr>
                                        <p:cTn id="8" dur="1000" fill="hold"/>
                                        <p:tgtEl>
                                          <p:spTgt spid="8197"/>
                                        </p:tgtEl>
                                        <p:attrNameLst>
                                          <p:attrName>ppt_h</p:attrName>
                                        </p:attrNameLst>
                                      </p:cBhvr>
                                      <p:tavLst>
                                        <p:tav tm="0">
                                          <p:val>
                                            <p:fltVal val="0"/>
                                          </p:val>
                                        </p:tav>
                                        <p:tav tm="100000">
                                          <p:val>
                                            <p:strVal val="#ppt_h"/>
                                          </p:val>
                                        </p:tav>
                                      </p:tavLst>
                                    </p:anim>
                                    <p:anim calcmode="lin" valueType="num">
                                      <p:cBhvr>
                                        <p:cTn id="9" dur="1000" fill="hold"/>
                                        <p:tgtEl>
                                          <p:spTgt spid="8197"/>
                                        </p:tgtEl>
                                        <p:attrNameLst>
                                          <p:attrName>style.rotation</p:attrName>
                                        </p:attrNameLst>
                                      </p:cBhvr>
                                      <p:tavLst>
                                        <p:tav tm="0">
                                          <p:val>
                                            <p:fltVal val="90"/>
                                          </p:val>
                                        </p:tav>
                                        <p:tav tm="100000">
                                          <p:val>
                                            <p:fltVal val="0"/>
                                          </p:val>
                                        </p:tav>
                                      </p:tavLst>
                                    </p:anim>
                                    <p:animEffect transition="in" filter="fade">
                                      <p:cBhvr>
                                        <p:cTn id="10" dur="1000"/>
                                        <p:tgtEl>
                                          <p:spTgt spid="8197"/>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8196"/>
                                        </p:tgtEl>
                                        <p:attrNameLst>
                                          <p:attrName>style.visibility</p:attrName>
                                        </p:attrNameLst>
                                      </p:cBhvr>
                                      <p:to>
                                        <p:strVal val="visible"/>
                                      </p:to>
                                    </p:set>
                                    <p:anim calcmode="lin" valueType="num">
                                      <p:cBhvr>
                                        <p:cTn id="15" dur="1000" fill="hold"/>
                                        <p:tgtEl>
                                          <p:spTgt spid="8196"/>
                                        </p:tgtEl>
                                        <p:attrNameLst>
                                          <p:attrName>ppt_w</p:attrName>
                                        </p:attrNameLst>
                                      </p:cBhvr>
                                      <p:tavLst>
                                        <p:tav tm="0">
                                          <p:val>
                                            <p:fltVal val="0"/>
                                          </p:val>
                                        </p:tav>
                                        <p:tav tm="100000">
                                          <p:val>
                                            <p:strVal val="#ppt_w"/>
                                          </p:val>
                                        </p:tav>
                                      </p:tavLst>
                                    </p:anim>
                                    <p:anim calcmode="lin" valueType="num">
                                      <p:cBhvr>
                                        <p:cTn id="16" dur="1000" fill="hold"/>
                                        <p:tgtEl>
                                          <p:spTgt spid="8196"/>
                                        </p:tgtEl>
                                        <p:attrNameLst>
                                          <p:attrName>ppt_h</p:attrName>
                                        </p:attrNameLst>
                                      </p:cBhvr>
                                      <p:tavLst>
                                        <p:tav tm="0">
                                          <p:val>
                                            <p:fltVal val="0"/>
                                          </p:val>
                                        </p:tav>
                                        <p:tav tm="100000">
                                          <p:val>
                                            <p:strVal val="#ppt_h"/>
                                          </p:val>
                                        </p:tav>
                                      </p:tavLst>
                                    </p:anim>
                                    <p:anim calcmode="lin" valueType="num">
                                      <p:cBhvr>
                                        <p:cTn id="17" dur="1000" fill="hold"/>
                                        <p:tgtEl>
                                          <p:spTgt spid="8196"/>
                                        </p:tgtEl>
                                        <p:attrNameLst>
                                          <p:attrName>style.rotation</p:attrName>
                                        </p:attrNameLst>
                                      </p:cBhvr>
                                      <p:tavLst>
                                        <p:tav tm="0">
                                          <p:val>
                                            <p:fltVal val="90"/>
                                          </p:val>
                                        </p:tav>
                                        <p:tav tm="100000">
                                          <p:val>
                                            <p:fltVal val="0"/>
                                          </p:val>
                                        </p:tav>
                                      </p:tavLst>
                                    </p:anim>
                                    <p:animEffect transition="in" filter="fade">
                                      <p:cBhvr>
                                        <p:cTn id="18" dur="1000"/>
                                        <p:tgtEl>
                                          <p:spTgt spid="8196"/>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8195">
                                            <p:txEl>
                                              <p:pRg st="0" end="0"/>
                                            </p:txEl>
                                          </p:spTgt>
                                        </p:tgtEl>
                                        <p:attrNameLst>
                                          <p:attrName>style.visibility</p:attrName>
                                        </p:attrNameLst>
                                      </p:cBhvr>
                                      <p:to>
                                        <p:strVal val="visible"/>
                                      </p:to>
                                    </p:set>
                                    <p:animEffect transition="in" filter="fade">
                                      <p:cBhvr>
                                        <p:cTn id="23" dur="1000"/>
                                        <p:tgtEl>
                                          <p:spTgt spid="8195">
                                            <p:txEl>
                                              <p:pRg st="0" end="0"/>
                                            </p:txEl>
                                          </p:spTgt>
                                        </p:tgtEl>
                                      </p:cBhvr>
                                    </p:animEffect>
                                    <p:anim calcmode="lin" valueType="num">
                                      <p:cBhvr>
                                        <p:cTn id="24" dur="1000" fill="hold"/>
                                        <p:tgtEl>
                                          <p:spTgt spid="8195">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81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8195">
                                            <p:txEl>
                                              <p:pRg st="1" end="1"/>
                                            </p:txEl>
                                          </p:spTgt>
                                        </p:tgtEl>
                                        <p:attrNameLst>
                                          <p:attrName>style.visibility</p:attrName>
                                        </p:attrNameLst>
                                      </p:cBhvr>
                                      <p:to>
                                        <p:strVal val="visible"/>
                                      </p:to>
                                    </p:set>
                                    <p:animEffect transition="in" filter="fade">
                                      <p:cBhvr>
                                        <p:cTn id="30" dur="1000"/>
                                        <p:tgtEl>
                                          <p:spTgt spid="8195">
                                            <p:txEl>
                                              <p:pRg st="1" end="1"/>
                                            </p:txEl>
                                          </p:spTgt>
                                        </p:tgtEl>
                                      </p:cBhvr>
                                    </p:animEffect>
                                    <p:anim calcmode="lin" valueType="num">
                                      <p:cBhvr>
                                        <p:cTn id="31" dur="1000" fill="hold"/>
                                        <p:tgtEl>
                                          <p:spTgt spid="8195">
                                            <p:txEl>
                                              <p:pRg st="1" end="1"/>
                                            </p:txEl>
                                          </p:spTgt>
                                        </p:tgtEl>
                                        <p:attrNameLst>
                                          <p:attrName>ppt_x</p:attrName>
                                        </p:attrNameLst>
                                      </p:cBhvr>
                                      <p:tavLst>
                                        <p:tav tm="0">
                                          <p:val>
                                            <p:strVal val="#ppt_x"/>
                                          </p:val>
                                        </p:tav>
                                        <p:tav tm="100000">
                                          <p:val>
                                            <p:strVal val="#ppt_x"/>
                                          </p:val>
                                        </p:tav>
                                      </p:tavLst>
                                    </p:anim>
                                    <p:anim calcmode="lin" valueType="num">
                                      <p:cBhvr>
                                        <p:cTn id="32" dur="1000" fill="hold"/>
                                        <p:tgtEl>
                                          <p:spTgt spid="81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195">
                                            <p:txEl>
                                              <p:pRg st="2" end="2"/>
                                            </p:txEl>
                                          </p:spTgt>
                                        </p:tgtEl>
                                        <p:attrNameLst>
                                          <p:attrName>style.visibility</p:attrName>
                                        </p:attrNameLst>
                                      </p:cBhvr>
                                      <p:to>
                                        <p:strVal val="visible"/>
                                      </p:to>
                                    </p:set>
                                    <p:animEffect transition="in" filter="fade">
                                      <p:cBhvr>
                                        <p:cTn id="37" dur="1000"/>
                                        <p:tgtEl>
                                          <p:spTgt spid="8195">
                                            <p:txEl>
                                              <p:pRg st="2" end="2"/>
                                            </p:txEl>
                                          </p:spTgt>
                                        </p:tgtEl>
                                      </p:cBhvr>
                                    </p:animEffect>
                                    <p:anim calcmode="lin" valueType="num">
                                      <p:cBhvr>
                                        <p:cTn id="38" dur="1000" fill="hold"/>
                                        <p:tgtEl>
                                          <p:spTgt spid="8195">
                                            <p:txEl>
                                              <p:pRg st="2" end="2"/>
                                            </p:txEl>
                                          </p:spTgt>
                                        </p:tgtEl>
                                        <p:attrNameLst>
                                          <p:attrName>ppt_x</p:attrName>
                                        </p:attrNameLst>
                                      </p:cBhvr>
                                      <p:tavLst>
                                        <p:tav tm="0">
                                          <p:val>
                                            <p:strVal val="#ppt_x"/>
                                          </p:val>
                                        </p:tav>
                                        <p:tav tm="100000">
                                          <p:val>
                                            <p:strVal val="#ppt_x"/>
                                          </p:val>
                                        </p:tav>
                                      </p:tavLst>
                                    </p:anim>
                                    <p:anim calcmode="lin" valueType="num">
                                      <p:cBhvr>
                                        <p:cTn id="39" dur="1000" fill="hold"/>
                                        <p:tgtEl>
                                          <p:spTgt spid="81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8195">
                                            <p:txEl>
                                              <p:pRg st="3" end="3"/>
                                            </p:txEl>
                                          </p:spTgt>
                                        </p:tgtEl>
                                        <p:attrNameLst>
                                          <p:attrName>style.visibility</p:attrName>
                                        </p:attrNameLst>
                                      </p:cBhvr>
                                      <p:to>
                                        <p:strVal val="visible"/>
                                      </p:to>
                                    </p:set>
                                    <p:animEffect transition="in" filter="fade">
                                      <p:cBhvr>
                                        <p:cTn id="44" dur="1000"/>
                                        <p:tgtEl>
                                          <p:spTgt spid="8195">
                                            <p:txEl>
                                              <p:pRg st="3" end="3"/>
                                            </p:txEl>
                                          </p:spTgt>
                                        </p:tgtEl>
                                      </p:cBhvr>
                                    </p:animEffect>
                                    <p:anim calcmode="lin" valueType="num">
                                      <p:cBhvr>
                                        <p:cTn id="45" dur="1000" fill="hold"/>
                                        <p:tgtEl>
                                          <p:spTgt spid="8195">
                                            <p:txEl>
                                              <p:pRg st="3" end="3"/>
                                            </p:txEl>
                                          </p:spTgt>
                                        </p:tgtEl>
                                        <p:attrNameLst>
                                          <p:attrName>ppt_x</p:attrName>
                                        </p:attrNameLst>
                                      </p:cBhvr>
                                      <p:tavLst>
                                        <p:tav tm="0">
                                          <p:val>
                                            <p:strVal val="#ppt_x"/>
                                          </p:val>
                                        </p:tav>
                                        <p:tav tm="100000">
                                          <p:val>
                                            <p:strVal val="#ppt_x"/>
                                          </p:val>
                                        </p:tav>
                                      </p:tavLst>
                                    </p:anim>
                                    <p:anim calcmode="lin" valueType="num">
                                      <p:cBhvr>
                                        <p:cTn id="46" dur="1000" fill="hold"/>
                                        <p:tgtEl>
                                          <p:spTgt spid="819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P spid="819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2" name="Rectangle 2"/>
          <p:cNvSpPr>
            <a:spLocks noGrp="1" noChangeArrowheads="1"/>
          </p:cNvSpPr>
          <p:nvPr>
            <p:ph type="title"/>
          </p:nvPr>
        </p:nvSpPr>
        <p:spPr>
          <a:xfrm>
            <a:off x="457200" y="152400"/>
            <a:ext cx="8153400" cy="1143000"/>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Urbanization</a:t>
            </a:r>
          </a:p>
        </p:txBody>
      </p:sp>
      <p:sp>
        <p:nvSpPr>
          <p:cNvPr id="10243" name="Rectangle 3"/>
          <p:cNvSpPr>
            <a:spLocks noGrp="1" noChangeArrowheads="1"/>
          </p:cNvSpPr>
          <p:nvPr>
            <p:ph type="body" sz="half" idx="2"/>
          </p:nvPr>
        </p:nvSpPr>
        <p:spPr>
          <a:xfrm>
            <a:off x="3962400" y="1447800"/>
            <a:ext cx="5181600" cy="5410200"/>
          </a:xfrm>
        </p:spPr>
        <p:txBody>
          <a:bodyPr/>
          <a:lstStyle/>
          <a:p>
            <a:pPr eaLnBrk="1" hangingPunct="1">
              <a:spcBef>
                <a:spcPts val="1200"/>
              </a:spcBef>
              <a:spcAft>
                <a:spcPts val="1200"/>
              </a:spcAft>
            </a:pPr>
            <a:r>
              <a:rPr lang="en-US" b="1" dirty="0" smtClean="0">
                <a:latin typeface="Calibri" panose="020F0502020204030204" pitchFamily="34" charset="0"/>
              </a:rPr>
              <a:t>Most immigrants settled into America’s largest cities. </a:t>
            </a:r>
          </a:p>
          <a:p>
            <a:pPr eaLnBrk="1" hangingPunct="1">
              <a:spcBef>
                <a:spcPts val="1200"/>
              </a:spcBef>
              <a:spcAft>
                <a:spcPts val="1200"/>
              </a:spcAft>
            </a:pPr>
            <a:r>
              <a:rPr lang="en-US" b="1" dirty="0" smtClean="0">
                <a:latin typeface="Calibri" panose="020F0502020204030204" pitchFamily="34" charset="0"/>
              </a:rPr>
              <a:t>Demand for land in cities made it very expensive. </a:t>
            </a:r>
          </a:p>
          <a:p>
            <a:pPr eaLnBrk="1" hangingPunct="1">
              <a:spcBef>
                <a:spcPts val="1200"/>
              </a:spcBef>
              <a:spcAft>
                <a:spcPts val="1200"/>
              </a:spcAft>
            </a:pPr>
            <a:r>
              <a:rPr lang="en-US" b="1" dirty="0" smtClean="0">
                <a:latin typeface="Calibri" panose="020F0502020204030204" pitchFamily="34" charset="0"/>
              </a:rPr>
              <a:t>Mass transit developed in the late 1800s to move large numbers of people. </a:t>
            </a:r>
          </a:p>
        </p:txBody>
      </p:sp>
      <p:pic>
        <p:nvPicPr>
          <p:cNvPr id="10245" name="Picture 6" descr="Peddling goods"/>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l="37737"/>
          <a:stretch>
            <a:fillRect/>
          </a:stretch>
        </p:blipFill>
        <p:spPr>
          <a:xfrm>
            <a:off x="304800" y="1905000"/>
            <a:ext cx="3586163" cy="3810000"/>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p:cTn id="7" dur="1000" fill="hold"/>
                                        <p:tgtEl>
                                          <p:spTgt spid="10245"/>
                                        </p:tgtEl>
                                        <p:attrNameLst>
                                          <p:attrName>ppt_w</p:attrName>
                                        </p:attrNameLst>
                                      </p:cBhvr>
                                      <p:tavLst>
                                        <p:tav tm="0">
                                          <p:val>
                                            <p:fltVal val="0"/>
                                          </p:val>
                                        </p:tav>
                                        <p:tav tm="100000">
                                          <p:val>
                                            <p:strVal val="#ppt_w"/>
                                          </p:val>
                                        </p:tav>
                                      </p:tavLst>
                                    </p:anim>
                                    <p:anim calcmode="lin" valueType="num">
                                      <p:cBhvr>
                                        <p:cTn id="8" dur="1000" fill="hold"/>
                                        <p:tgtEl>
                                          <p:spTgt spid="10245"/>
                                        </p:tgtEl>
                                        <p:attrNameLst>
                                          <p:attrName>ppt_h</p:attrName>
                                        </p:attrNameLst>
                                      </p:cBhvr>
                                      <p:tavLst>
                                        <p:tav tm="0">
                                          <p:val>
                                            <p:fltVal val="0"/>
                                          </p:val>
                                        </p:tav>
                                        <p:tav tm="100000">
                                          <p:val>
                                            <p:strVal val="#ppt_h"/>
                                          </p:val>
                                        </p:tav>
                                      </p:tavLst>
                                    </p:anim>
                                    <p:anim calcmode="lin" valueType="num">
                                      <p:cBhvr>
                                        <p:cTn id="9" dur="1000" fill="hold"/>
                                        <p:tgtEl>
                                          <p:spTgt spid="10245"/>
                                        </p:tgtEl>
                                        <p:attrNameLst>
                                          <p:attrName>style.rotation</p:attrName>
                                        </p:attrNameLst>
                                      </p:cBhvr>
                                      <p:tavLst>
                                        <p:tav tm="0">
                                          <p:val>
                                            <p:fltVal val="90"/>
                                          </p:val>
                                        </p:tav>
                                        <p:tav tm="100000">
                                          <p:val>
                                            <p:fltVal val="0"/>
                                          </p:val>
                                        </p:tav>
                                      </p:tavLst>
                                    </p:anim>
                                    <p:animEffect transition="in" filter="fade">
                                      <p:cBhvr>
                                        <p:cTn id="10" dur="1000"/>
                                        <p:tgtEl>
                                          <p:spTgt spid="1024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0243">
                                            <p:txEl>
                                              <p:pRg st="0" end="0"/>
                                            </p:txEl>
                                          </p:spTgt>
                                        </p:tgtEl>
                                        <p:attrNameLst>
                                          <p:attrName>style.visibility</p:attrName>
                                        </p:attrNameLst>
                                      </p:cBhvr>
                                      <p:to>
                                        <p:strVal val="visible"/>
                                      </p:to>
                                    </p:set>
                                    <p:animEffect transition="in" filter="fade">
                                      <p:cBhvr>
                                        <p:cTn id="15" dur="1000"/>
                                        <p:tgtEl>
                                          <p:spTgt spid="10243">
                                            <p:txEl>
                                              <p:pRg st="0" end="0"/>
                                            </p:txEl>
                                          </p:spTgt>
                                        </p:tgtEl>
                                      </p:cBhvr>
                                    </p:animEffect>
                                    <p:anim calcmode="lin" valueType="num">
                                      <p:cBhvr>
                                        <p:cTn id="16"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0243">
                                            <p:txEl>
                                              <p:pRg st="1" end="1"/>
                                            </p:txEl>
                                          </p:spTgt>
                                        </p:tgtEl>
                                        <p:attrNameLst>
                                          <p:attrName>style.visibility</p:attrName>
                                        </p:attrNameLst>
                                      </p:cBhvr>
                                      <p:to>
                                        <p:strVal val="visible"/>
                                      </p:to>
                                    </p:set>
                                    <p:animEffect transition="in" filter="fade">
                                      <p:cBhvr>
                                        <p:cTn id="22" dur="1000"/>
                                        <p:tgtEl>
                                          <p:spTgt spid="10243">
                                            <p:txEl>
                                              <p:pRg st="1" end="1"/>
                                            </p:txEl>
                                          </p:spTgt>
                                        </p:tgtEl>
                                      </p:cBhvr>
                                    </p:animEffect>
                                    <p:anim calcmode="lin" valueType="num">
                                      <p:cBhvr>
                                        <p:cTn id="23"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243">
                                            <p:txEl>
                                              <p:pRg st="2" end="2"/>
                                            </p:txEl>
                                          </p:spTgt>
                                        </p:tgtEl>
                                        <p:attrNameLst>
                                          <p:attrName>style.visibility</p:attrName>
                                        </p:attrNameLst>
                                      </p:cBhvr>
                                      <p:to>
                                        <p:strVal val="visible"/>
                                      </p:to>
                                    </p:set>
                                    <p:animEffect transition="in" filter="fade">
                                      <p:cBhvr>
                                        <p:cTn id="29" dur="1000"/>
                                        <p:tgtEl>
                                          <p:spTgt spid="10243">
                                            <p:txEl>
                                              <p:pRg st="2" end="2"/>
                                            </p:txEl>
                                          </p:spTgt>
                                        </p:tgtEl>
                                      </p:cBhvr>
                                    </p:animEffect>
                                    <p:anim calcmode="lin" valueType="num">
                                      <p:cBhvr>
                                        <p:cTn id="30"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6" name="Rectangle 2"/>
          <p:cNvSpPr>
            <a:spLocks noGrp="1" noChangeArrowheads="1"/>
          </p:cNvSpPr>
          <p:nvPr>
            <p:ph type="title"/>
          </p:nvPr>
        </p:nvSpPr>
        <p:spPr>
          <a:xfrm>
            <a:off x="0" y="0"/>
            <a:ext cx="9144000" cy="1066800"/>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Urbanization</a:t>
            </a:r>
          </a:p>
        </p:txBody>
      </p:sp>
      <p:sp>
        <p:nvSpPr>
          <p:cNvPr id="321539" name="Rectangle 3"/>
          <p:cNvSpPr>
            <a:spLocks noGrp="1" noChangeArrowheads="1"/>
          </p:cNvSpPr>
          <p:nvPr>
            <p:ph type="body" sz="half" idx="1"/>
          </p:nvPr>
        </p:nvSpPr>
        <p:spPr>
          <a:xfrm>
            <a:off x="3810000" y="1219200"/>
            <a:ext cx="5486400" cy="5791200"/>
          </a:xfrm>
        </p:spPr>
        <p:txBody>
          <a:bodyPr/>
          <a:lstStyle/>
          <a:p>
            <a:pPr eaLnBrk="1" hangingPunct="1">
              <a:lnSpc>
                <a:spcPct val="90000"/>
              </a:lnSpc>
              <a:spcBef>
                <a:spcPts val="0"/>
              </a:spcBef>
              <a:spcAft>
                <a:spcPts val="0"/>
              </a:spcAft>
              <a:defRPr/>
            </a:pPr>
            <a:r>
              <a:rPr lang="en-US" b="1" dirty="0" smtClean="0">
                <a:latin typeface="Calibri" panose="020F0502020204030204" pitchFamily="34" charset="0"/>
              </a:rPr>
              <a:t>Cities were often divided by class. </a:t>
            </a:r>
          </a:p>
          <a:p>
            <a:pPr lvl="1" eaLnBrk="1" hangingPunct="1">
              <a:lnSpc>
                <a:spcPct val="90000"/>
              </a:lnSpc>
              <a:spcBef>
                <a:spcPts val="0"/>
              </a:spcBef>
              <a:spcAft>
                <a:spcPts val="0"/>
              </a:spcAft>
              <a:defRPr/>
            </a:pPr>
            <a:r>
              <a:rPr lang="en-US" sz="3200" b="1" dirty="0" smtClean="0">
                <a:latin typeface="Calibri" panose="020F0502020204030204" pitchFamily="34" charset="0"/>
              </a:rPr>
              <a:t>Upper, middle, lower</a:t>
            </a:r>
          </a:p>
          <a:p>
            <a:pPr eaLnBrk="1" hangingPunct="1">
              <a:lnSpc>
                <a:spcPct val="90000"/>
              </a:lnSpc>
              <a:spcBef>
                <a:spcPts val="1200"/>
              </a:spcBef>
              <a:spcAft>
                <a:spcPts val="1200"/>
              </a:spcAft>
              <a:defRPr/>
            </a:pPr>
            <a:r>
              <a:rPr lang="en-US" b="1" dirty="0" smtClean="0">
                <a:latin typeface="Calibri" panose="020F0502020204030204" pitchFamily="34" charset="0"/>
              </a:rPr>
              <a:t>The wealthy created fashionable districts in the hearts of cities. </a:t>
            </a:r>
          </a:p>
          <a:p>
            <a:pPr eaLnBrk="1" hangingPunct="1">
              <a:lnSpc>
                <a:spcPct val="90000"/>
              </a:lnSpc>
              <a:spcBef>
                <a:spcPts val="1200"/>
              </a:spcBef>
              <a:spcAft>
                <a:spcPts val="1200"/>
              </a:spcAft>
              <a:defRPr/>
            </a:pPr>
            <a:r>
              <a:rPr lang="en-US" b="1" dirty="0" smtClean="0">
                <a:latin typeface="Calibri" panose="020F0502020204030204" pitchFamily="34" charset="0"/>
              </a:rPr>
              <a:t>The middle class lived in “streetcar suburbs.”  </a:t>
            </a:r>
          </a:p>
          <a:p>
            <a:pPr eaLnBrk="1" hangingPunct="1">
              <a:lnSpc>
                <a:spcPct val="90000"/>
              </a:lnSpc>
              <a:spcBef>
                <a:spcPts val="1200"/>
              </a:spcBef>
              <a:spcAft>
                <a:spcPts val="1200"/>
              </a:spcAft>
              <a:defRPr/>
            </a:pPr>
            <a:r>
              <a:rPr lang="en-US" b="1" dirty="0" smtClean="0">
                <a:latin typeface="Calibri" panose="020F0502020204030204" pitchFamily="34" charset="0"/>
              </a:rPr>
              <a:t>The lower working class filled in the tenement districts. </a:t>
            </a:r>
          </a:p>
        </p:txBody>
      </p:sp>
      <p:sp>
        <p:nvSpPr>
          <p:cNvPr id="11268" name="Text Box 4"/>
          <p:cNvSpPr txBox="1">
            <a:spLocks noChangeArrowheads="1"/>
          </p:cNvSpPr>
          <p:nvPr/>
        </p:nvSpPr>
        <p:spPr bwMode="auto">
          <a:xfrm>
            <a:off x="126274" y="6329470"/>
            <a:ext cx="3429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r>
              <a:rPr lang="en-US" sz="2000" b="0" dirty="0">
                <a:latin typeface="Calibri" panose="020F0502020204030204" pitchFamily="34" charset="0"/>
              </a:rPr>
              <a:t>New York Street Scene, 1905</a:t>
            </a:r>
          </a:p>
        </p:txBody>
      </p:sp>
      <p:pic>
        <p:nvPicPr>
          <p:cNvPr id="11269" name="Picture 6" descr="Streets of New York"/>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0" y="941388"/>
            <a:ext cx="3767138" cy="5549900"/>
          </a:xfrm>
          <a:noFill/>
          <a:effectLst>
            <a:outerShdw dist="35921" dir="2700000" algn="ctr" rotWithShape="0">
              <a:srgbClr val="808080"/>
            </a:outerShdw>
            <a:softEdge rad="317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p:cTn id="7" dur="1000" fill="hold"/>
                                        <p:tgtEl>
                                          <p:spTgt spid="11269"/>
                                        </p:tgtEl>
                                        <p:attrNameLst>
                                          <p:attrName>ppt_w</p:attrName>
                                        </p:attrNameLst>
                                      </p:cBhvr>
                                      <p:tavLst>
                                        <p:tav tm="0">
                                          <p:val>
                                            <p:fltVal val="0"/>
                                          </p:val>
                                        </p:tav>
                                        <p:tav tm="100000">
                                          <p:val>
                                            <p:strVal val="#ppt_w"/>
                                          </p:val>
                                        </p:tav>
                                      </p:tavLst>
                                    </p:anim>
                                    <p:anim calcmode="lin" valueType="num">
                                      <p:cBhvr>
                                        <p:cTn id="8" dur="1000" fill="hold"/>
                                        <p:tgtEl>
                                          <p:spTgt spid="11269"/>
                                        </p:tgtEl>
                                        <p:attrNameLst>
                                          <p:attrName>ppt_h</p:attrName>
                                        </p:attrNameLst>
                                      </p:cBhvr>
                                      <p:tavLst>
                                        <p:tav tm="0">
                                          <p:val>
                                            <p:fltVal val="0"/>
                                          </p:val>
                                        </p:tav>
                                        <p:tav tm="100000">
                                          <p:val>
                                            <p:strVal val="#ppt_h"/>
                                          </p:val>
                                        </p:tav>
                                      </p:tavLst>
                                    </p:anim>
                                    <p:anim calcmode="lin" valueType="num">
                                      <p:cBhvr>
                                        <p:cTn id="9" dur="1000" fill="hold"/>
                                        <p:tgtEl>
                                          <p:spTgt spid="11269"/>
                                        </p:tgtEl>
                                        <p:attrNameLst>
                                          <p:attrName>style.rotation</p:attrName>
                                        </p:attrNameLst>
                                      </p:cBhvr>
                                      <p:tavLst>
                                        <p:tav tm="0">
                                          <p:val>
                                            <p:fltVal val="90"/>
                                          </p:val>
                                        </p:tav>
                                        <p:tav tm="100000">
                                          <p:val>
                                            <p:fltVal val="0"/>
                                          </p:val>
                                        </p:tav>
                                      </p:tavLst>
                                    </p:anim>
                                    <p:animEffect transition="in" filter="fade">
                                      <p:cBhvr>
                                        <p:cTn id="10" dur="1000"/>
                                        <p:tgtEl>
                                          <p:spTgt spid="11269"/>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1268"/>
                                        </p:tgtEl>
                                        <p:attrNameLst>
                                          <p:attrName>style.visibility</p:attrName>
                                        </p:attrNameLst>
                                      </p:cBhvr>
                                      <p:to>
                                        <p:strVal val="visible"/>
                                      </p:to>
                                    </p:set>
                                    <p:anim calcmode="lin" valueType="num">
                                      <p:cBhvr>
                                        <p:cTn id="15" dur="1000" fill="hold"/>
                                        <p:tgtEl>
                                          <p:spTgt spid="11268"/>
                                        </p:tgtEl>
                                        <p:attrNameLst>
                                          <p:attrName>ppt_w</p:attrName>
                                        </p:attrNameLst>
                                      </p:cBhvr>
                                      <p:tavLst>
                                        <p:tav tm="0">
                                          <p:val>
                                            <p:fltVal val="0"/>
                                          </p:val>
                                        </p:tav>
                                        <p:tav tm="100000">
                                          <p:val>
                                            <p:strVal val="#ppt_w"/>
                                          </p:val>
                                        </p:tav>
                                      </p:tavLst>
                                    </p:anim>
                                    <p:anim calcmode="lin" valueType="num">
                                      <p:cBhvr>
                                        <p:cTn id="16" dur="1000" fill="hold"/>
                                        <p:tgtEl>
                                          <p:spTgt spid="11268"/>
                                        </p:tgtEl>
                                        <p:attrNameLst>
                                          <p:attrName>ppt_h</p:attrName>
                                        </p:attrNameLst>
                                      </p:cBhvr>
                                      <p:tavLst>
                                        <p:tav tm="0">
                                          <p:val>
                                            <p:fltVal val="0"/>
                                          </p:val>
                                        </p:tav>
                                        <p:tav tm="100000">
                                          <p:val>
                                            <p:strVal val="#ppt_h"/>
                                          </p:val>
                                        </p:tav>
                                      </p:tavLst>
                                    </p:anim>
                                    <p:anim calcmode="lin" valueType="num">
                                      <p:cBhvr>
                                        <p:cTn id="17" dur="1000" fill="hold"/>
                                        <p:tgtEl>
                                          <p:spTgt spid="11268"/>
                                        </p:tgtEl>
                                        <p:attrNameLst>
                                          <p:attrName>style.rotation</p:attrName>
                                        </p:attrNameLst>
                                      </p:cBhvr>
                                      <p:tavLst>
                                        <p:tav tm="0">
                                          <p:val>
                                            <p:fltVal val="90"/>
                                          </p:val>
                                        </p:tav>
                                        <p:tav tm="100000">
                                          <p:val>
                                            <p:fltVal val="0"/>
                                          </p:val>
                                        </p:tav>
                                      </p:tavLst>
                                    </p:anim>
                                    <p:animEffect transition="in" filter="fade">
                                      <p:cBhvr>
                                        <p:cTn id="18" dur="1000"/>
                                        <p:tgtEl>
                                          <p:spTgt spid="1126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321539">
                                            <p:txEl>
                                              <p:pRg st="0" end="0"/>
                                            </p:txEl>
                                          </p:spTgt>
                                        </p:tgtEl>
                                        <p:attrNameLst>
                                          <p:attrName>style.visibility</p:attrName>
                                        </p:attrNameLst>
                                      </p:cBhvr>
                                      <p:to>
                                        <p:strVal val="visible"/>
                                      </p:to>
                                    </p:set>
                                    <p:animEffect transition="in" filter="wipe(down)">
                                      <p:cBhvr>
                                        <p:cTn id="23" dur="500"/>
                                        <p:tgtEl>
                                          <p:spTgt spid="321539">
                                            <p:txEl>
                                              <p:pRg st="0" end="0"/>
                                            </p:txEl>
                                          </p:spTgt>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1539">
                                            <p:txEl>
                                              <p:pRg st="1" end="1"/>
                                            </p:txEl>
                                          </p:spTgt>
                                        </p:tgtEl>
                                        <p:attrNameLst>
                                          <p:attrName>style.visibility</p:attrName>
                                        </p:attrNameLst>
                                      </p:cBhvr>
                                      <p:to>
                                        <p:strVal val="visible"/>
                                      </p:to>
                                    </p:set>
                                    <p:animEffect transition="in" filter="wipe(down)">
                                      <p:cBhvr>
                                        <p:cTn id="26" dur="500"/>
                                        <p:tgtEl>
                                          <p:spTgt spid="321539">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21539">
                                            <p:txEl>
                                              <p:pRg st="2" end="2"/>
                                            </p:txEl>
                                          </p:spTgt>
                                        </p:tgtEl>
                                        <p:attrNameLst>
                                          <p:attrName>style.visibility</p:attrName>
                                        </p:attrNameLst>
                                      </p:cBhvr>
                                      <p:to>
                                        <p:strVal val="visible"/>
                                      </p:to>
                                    </p:set>
                                    <p:animEffect transition="in" filter="wipe(down)">
                                      <p:cBhvr>
                                        <p:cTn id="31" dur="500"/>
                                        <p:tgtEl>
                                          <p:spTgt spid="321539">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21539">
                                            <p:txEl>
                                              <p:pRg st="3" end="3"/>
                                            </p:txEl>
                                          </p:spTgt>
                                        </p:tgtEl>
                                        <p:attrNameLst>
                                          <p:attrName>style.visibility</p:attrName>
                                        </p:attrNameLst>
                                      </p:cBhvr>
                                      <p:to>
                                        <p:strVal val="visible"/>
                                      </p:to>
                                    </p:set>
                                    <p:animEffect transition="in" filter="wipe(down)">
                                      <p:cBhvr>
                                        <p:cTn id="36" dur="500"/>
                                        <p:tgtEl>
                                          <p:spTgt spid="321539">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21539">
                                            <p:txEl>
                                              <p:pRg st="4" end="4"/>
                                            </p:txEl>
                                          </p:spTgt>
                                        </p:tgtEl>
                                        <p:attrNameLst>
                                          <p:attrName>style.visibility</p:attrName>
                                        </p:attrNameLst>
                                      </p:cBhvr>
                                      <p:to>
                                        <p:strVal val="visible"/>
                                      </p:to>
                                    </p:set>
                                    <p:animEffect transition="in" filter="wipe(down)">
                                      <p:cBhvr>
                                        <p:cTn id="41" dur="500"/>
                                        <p:tgtEl>
                                          <p:spTgt spid="3215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539" grpId="0" build="p"/>
      <p:bldP spid="1126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688"/>
            <a:ext cx="9144000" cy="6937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0" name="Rectangle 2"/>
          <p:cNvSpPr>
            <a:spLocks noGrp="1" noChangeArrowheads="1"/>
          </p:cNvSpPr>
          <p:nvPr>
            <p:ph type="title"/>
          </p:nvPr>
        </p:nvSpPr>
        <p:spPr>
          <a:xfrm>
            <a:off x="-37011" y="-6531"/>
            <a:ext cx="9144000" cy="844731"/>
          </a:xfrm>
        </p:spPr>
        <p:txBody>
          <a:bodyPr/>
          <a:lstStyle/>
          <a:p>
            <a:pPr eaLnBrk="1" hangingPunct="1"/>
            <a:r>
              <a:rPr lang="en-US" b="1" dirty="0" smtClean="0">
                <a:effectLst>
                  <a:outerShdw blurRad="38100" dist="38100" dir="2700000" algn="tl">
                    <a:srgbClr val="000000">
                      <a:alpha val="43137"/>
                    </a:srgbClr>
                  </a:outerShdw>
                </a:effectLst>
                <a:latin typeface="Calibri" panose="020F0502020204030204" pitchFamily="34" charset="0"/>
              </a:rPr>
              <a:t>Urbanization</a:t>
            </a:r>
          </a:p>
        </p:txBody>
      </p:sp>
      <p:sp>
        <p:nvSpPr>
          <p:cNvPr id="12291" name="Rectangle 3"/>
          <p:cNvSpPr>
            <a:spLocks noGrp="1" noChangeArrowheads="1"/>
          </p:cNvSpPr>
          <p:nvPr>
            <p:ph type="body" sz="half" idx="2"/>
          </p:nvPr>
        </p:nvSpPr>
        <p:spPr>
          <a:xfrm>
            <a:off x="3048000" y="1143000"/>
            <a:ext cx="6096000" cy="5715000"/>
          </a:xfrm>
        </p:spPr>
        <p:txBody>
          <a:bodyPr/>
          <a:lstStyle/>
          <a:p>
            <a:pPr eaLnBrk="1" hangingPunct="1">
              <a:spcBef>
                <a:spcPts val="1200"/>
              </a:spcBef>
              <a:spcAft>
                <a:spcPts val="1200"/>
              </a:spcAft>
            </a:pPr>
            <a:r>
              <a:rPr lang="en-US" sz="3000" b="1" dirty="0" smtClean="0">
                <a:latin typeface="Calibri" panose="020F0502020204030204" pitchFamily="34" charset="0"/>
              </a:rPr>
              <a:t>Large cities posed threats such as crime, violence, fire, disease, and pollution.</a:t>
            </a:r>
          </a:p>
          <a:p>
            <a:pPr eaLnBrk="1" hangingPunct="1">
              <a:spcBef>
                <a:spcPts val="1200"/>
              </a:spcBef>
              <a:spcAft>
                <a:spcPts val="1200"/>
              </a:spcAft>
            </a:pPr>
            <a:r>
              <a:rPr lang="en-US" sz="3000" b="1" dirty="0" smtClean="0">
                <a:latin typeface="Calibri" panose="020F0502020204030204" pitchFamily="34" charset="0"/>
              </a:rPr>
              <a:t>Alcohol contributed to violent crime. </a:t>
            </a:r>
          </a:p>
          <a:p>
            <a:pPr eaLnBrk="1" hangingPunct="1">
              <a:spcBef>
                <a:spcPts val="1200"/>
              </a:spcBef>
              <a:spcAft>
                <a:spcPts val="1200"/>
              </a:spcAft>
            </a:pPr>
            <a:r>
              <a:rPr lang="en-US" sz="3000" b="1" dirty="0" smtClean="0">
                <a:latin typeface="Calibri" panose="020F0502020204030204" pitchFamily="34" charset="0"/>
              </a:rPr>
              <a:t>Improper sewage disposal contaminated city drinking water. </a:t>
            </a:r>
          </a:p>
          <a:p>
            <a:pPr eaLnBrk="1" hangingPunct="1">
              <a:spcBef>
                <a:spcPts val="1200"/>
              </a:spcBef>
              <a:spcAft>
                <a:spcPts val="1200"/>
              </a:spcAft>
            </a:pPr>
            <a:r>
              <a:rPr lang="en-US" sz="3000" b="1" dirty="0" smtClean="0">
                <a:latin typeface="Calibri" panose="020F0502020204030204" pitchFamily="34" charset="0"/>
              </a:rPr>
              <a:t>Political machines traded votes for jobs, housing, food, heat, and police protection. </a:t>
            </a:r>
          </a:p>
        </p:txBody>
      </p:sp>
      <p:sp>
        <p:nvSpPr>
          <p:cNvPr id="12292" name="Text Box 4"/>
          <p:cNvSpPr txBox="1">
            <a:spLocks noChangeArrowheads="1"/>
          </p:cNvSpPr>
          <p:nvPr/>
        </p:nvSpPr>
        <p:spPr bwMode="auto">
          <a:xfrm>
            <a:off x="0" y="6338888"/>
            <a:ext cx="30480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en-US" sz="2000" b="0" dirty="0">
                <a:latin typeface="Calibri" panose="020F0502020204030204" pitchFamily="34" charset="0"/>
              </a:rPr>
              <a:t>Tenement District Stores</a:t>
            </a:r>
          </a:p>
        </p:txBody>
      </p:sp>
      <p:pic>
        <p:nvPicPr>
          <p:cNvPr id="12293" name="Picture 6" descr="20_43"/>
          <p:cNvPicPr>
            <a:picLocks noGrp="1" noChangeAspect="1" noChangeArrowheads="1"/>
          </p:cNvPicPr>
          <p:nvPr>
            <p:ph sz="half" idx="1"/>
          </p:nvPr>
        </p:nvPicPr>
        <p:blipFill>
          <a:blip r:embed="rId4">
            <a:extLst>
              <a:ext uri="{28A0092B-C50C-407E-A947-70E740481C1C}">
                <a14:useLocalDpi xmlns:a14="http://schemas.microsoft.com/office/drawing/2010/main" val="0"/>
              </a:ext>
            </a:extLst>
          </a:blip>
          <a:srcRect/>
          <a:stretch>
            <a:fillRect/>
          </a:stretch>
        </p:blipFill>
        <p:spPr>
          <a:xfrm>
            <a:off x="0" y="1752600"/>
            <a:ext cx="3030538" cy="4525963"/>
          </a:xfrm>
          <a:noFill/>
          <a:effectLst>
            <a:outerShdw dist="35921" dir="2700000" algn="ctr" rotWithShape="0">
              <a:srgbClr val="808080"/>
            </a:outerShdw>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anim calcmode="lin" valueType="num">
                                      <p:cBhvr>
                                        <p:cTn id="7" dur="1000" fill="hold"/>
                                        <p:tgtEl>
                                          <p:spTgt spid="12293"/>
                                        </p:tgtEl>
                                        <p:attrNameLst>
                                          <p:attrName>ppt_w</p:attrName>
                                        </p:attrNameLst>
                                      </p:cBhvr>
                                      <p:tavLst>
                                        <p:tav tm="0">
                                          <p:val>
                                            <p:fltVal val="0"/>
                                          </p:val>
                                        </p:tav>
                                        <p:tav tm="100000">
                                          <p:val>
                                            <p:strVal val="#ppt_w"/>
                                          </p:val>
                                        </p:tav>
                                      </p:tavLst>
                                    </p:anim>
                                    <p:anim calcmode="lin" valueType="num">
                                      <p:cBhvr>
                                        <p:cTn id="8" dur="1000" fill="hold"/>
                                        <p:tgtEl>
                                          <p:spTgt spid="12293"/>
                                        </p:tgtEl>
                                        <p:attrNameLst>
                                          <p:attrName>ppt_h</p:attrName>
                                        </p:attrNameLst>
                                      </p:cBhvr>
                                      <p:tavLst>
                                        <p:tav tm="0">
                                          <p:val>
                                            <p:fltVal val="0"/>
                                          </p:val>
                                        </p:tav>
                                        <p:tav tm="100000">
                                          <p:val>
                                            <p:strVal val="#ppt_h"/>
                                          </p:val>
                                        </p:tav>
                                      </p:tavLst>
                                    </p:anim>
                                    <p:anim calcmode="lin" valueType="num">
                                      <p:cBhvr>
                                        <p:cTn id="9" dur="1000" fill="hold"/>
                                        <p:tgtEl>
                                          <p:spTgt spid="12293"/>
                                        </p:tgtEl>
                                        <p:attrNameLst>
                                          <p:attrName>style.rotation</p:attrName>
                                        </p:attrNameLst>
                                      </p:cBhvr>
                                      <p:tavLst>
                                        <p:tav tm="0">
                                          <p:val>
                                            <p:fltVal val="90"/>
                                          </p:val>
                                        </p:tav>
                                        <p:tav tm="100000">
                                          <p:val>
                                            <p:fltVal val="0"/>
                                          </p:val>
                                        </p:tav>
                                      </p:tavLst>
                                    </p:anim>
                                    <p:animEffect transition="in" filter="fade">
                                      <p:cBhvr>
                                        <p:cTn id="10" dur="1000"/>
                                        <p:tgtEl>
                                          <p:spTgt spid="1229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2292"/>
                                        </p:tgtEl>
                                        <p:attrNameLst>
                                          <p:attrName>style.visibility</p:attrName>
                                        </p:attrNameLst>
                                      </p:cBhvr>
                                      <p:to>
                                        <p:strVal val="visible"/>
                                      </p:to>
                                    </p:set>
                                    <p:anim calcmode="lin" valueType="num">
                                      <p:cBhvr>
                                        <p:cTn id="15" dur="1000" fill="hold"/>
                                        <p:tgtEl>
                                          <p:spTgt spid="12292"/>
                                        </p:tgtEl>
                                        <p:attrNameLst>
                                          <p:attrName>ppt_w</p:attrName>
                                        </p:attrNameLst>
                                      </p:cBhvr>
                                      <p:tavLst>
                                        <p:tav tm="0">
                                          <p:val>
                                            <p:fltVal val="0"/>
                                          </p:val>
                                        </p:tav>
                                        <p:tav tm="100000">
                                          <p:val>
                                            <p:strVal val="#ppt_w"/>
                                          </p:val>
                                        </p:tav>
                                      </p:tavLst>
                                    </p:anim>
                                    <p:anim calcmode="lin" valueType="num">
                                      <p:cBhvr>
                                        <p:cTn id="16" dur="1000" fill="hold"/>
                                        <p:tgtEl>
                                          <p:spTgt spid="12292"/>
                                        </p:tgtEl>
                                        <p:attrNameLst>
                                          <p:attrName>ppt_h</p:attrName>
                                        </p:attrNameLst>
                                      </p:cBhvr>
                                      <p:tavLst>
                                        <p:tav tm="0">
                                          <p:val>
                                            <p:fltVal val="0"/>
                                          </p:val>
                                        </p:tav>
                                        <p:tav tm="100000">
                                          <p:val>
                                            <p:strVal val="#ppt_h"/>
                                          </p:val>
                                        </p:tav>
                                      </p:tavLst>
                                    </p:anim>
                                    <p:anim calcmode="lin" valueType="num">
                                      <p:cBhvr>
                                        <p:cTn id="17" dur="1000" fill="hold"/>
                                        <p:tgtEl>
                                          <p:spTgt spid="12292"/>
                                        </p:tgtEl>
                                        <p:attrNameLst>
                                          <p:attrName>style.rotation</p:attrName>
                                        </p:attrNameLst>
                                      </p:cBhvr>
                                      <p:tavLst>
                                        <p:tav tm="0">
                                          <p:val>
                                            <p:fltVal val="90"/>
                                          </p:val>
                                        </p:tav>
                                        <p:tav tm="100000">
                                          <p:val>
                                            <p:fltVal val="0"/>
                                          </p:val>
                                        </p:tav>
                                      </p:tavLst>
                                    </p:anim>
                                    <p:animEffect transition="in" filter="fade">
                                      <p:cBhvr>
                                        <p:cTn id="18" dur="1000"/>
                                        <p:tgtEl>
                                          <p:spTgt spid="1229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2291">
                                            <p:txEl>
                                              <p:pRg st="0" end="0"/>
                                            </p:txEl>
                                          </p:spTgt>
                                        </p:tgtEl>
                                        <p:attrNameLst>
                                          <p:attrName>style.visibility</p:attrName>
                                        </p:attrNameLst>
                                      </p:cBhvr>
                                      <p:to>
                                        <p:strVal val="visible"/>
                                      </p:to>
                                    </p:set>
                                    <p:animEffect transition="in" filter="fade">
                                      <p:cBhvr>
                                        <p:cTn id="23" dur="500"/>
                                        <p:tgtEl>
                                          <p:spTgt spid="12291">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291">
                                            <p:txEl>
                                              <p:pRg st="1" end="1"/>
                                            </p:txEl>
                                          </p:spTgt>
                                        </p:tgtEl>
                                        <p:attrNameLst>
                                          <p:attrName>style.visibility</p:attrName>
                                        </p:attrNameLst>
                                      </p:cBhvr>
                                      <p:to>
                                        <p:strVal val="visible"/>
                                      </p:to>
                                    </p:set>
                                    <p:animEffect transition="in" filter="fade">
                                      <p:cBhvr>
                                        <p:cTn id="28" dur="500"/>
                                        <p:tgtEl>
                                          <p:spTgt spid="12291">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291">
                                            <p:txEl>
                                              <p:pRg st="2" end="2"/>
                                            </p:txEl>
                                          </p:spTgt>
                                        </p:tgtEl>
                                        <p:attrNameLst>
                                          <p:attrName>style.visibility</p:attrName>
                                        </p:attrNameLst>
                                      </p:cBhvr>
                                      <p:to>
                                        <p:strVal val="visible"/>
                                      </p:to>
                                    </p:set>
                                    <p:animEffect transition="in" filter="fade">
                                      <p:cBhvr>
                                        <p:cTn id="33" dur="500"/>
                                        <p:tgtEl>
                                          <p:spTgt spid="12291">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2291">
                                            <p:txEl>
                                              <p:pRg st="3" end="3"/>
                                            </p:txEl>
                                          </p:spTgt>
                                        </p:tgtEl>
                                        <p:attrNameLst>
                                          <p:attrName>style.visibility</p:attrName>
                                        </p:attrNameLst>
                                      </p:cBhvr>
                                      <p:to>
                                        <p:strVal val="visible"/>
                                      </p:to>
                                    </p:set>
                                    <p:animEffect transition="in" filter="fade">
                                      <p:cBhvr>
                                        <p:cTn id="38" dur="500"/>
                                        <p:tgtEl>
                                          <p:spTgt spid="122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10389</TotalTime>
  <Words>1735</Words>
  <Application>Microsoft Office PowerPoint</Application>
  <PresentationFormat>On-screen Show (4:3)</PresentationFormat>
  <Paragraphs>152</Paragraphs>
  <Slides>10</Slides>
  <Notes>8</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Default Design</vt:lpstr>
      <vt:lpstr>Immigrants Come to America </vt:lpstr>
      <vt:lpstr>Immigration</vt:lpstr>
      <vt:lpstr>Political Machines</vt:lpstr>
      <vt:lpstr>Americanization</vt:lpstr>
      <vt:lpstr>Immigration in the West</vt:lpstr>
      <vt:lpstr>Nativism</vt:lpstr>
      <vt:lpstr>Urbanization</vt:lpstr>
      <vt:lpstr>Urbanization</vt:lpstr>
      <vt:lpstr>Urbanization</vt:lpstr>
      <vt:lpstr>Looking to Improve Conditions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Civilizations and Religion</dc:title>
  <dc:creator>jamie.devault</dc:creator>
  <cp:lastModifiedBy>Polly Jones</cp:lastModifiedBy>
  <cp:revision>94</cp:revision>
  <dcterms:created xsi:type="dcterms:W3CDTF">2006-08-30T11:29:17Z</dcterms:created>
  <dcterms:modified xsi:type="dcterms:W3CDTF">2014-10-02T21:23:33Z</dcterms:modified>
</cp:coreProperties>
</file>