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1" r:id="rId5"/>
    <p:sldId id="260" r:id="rId6"/>
    <p:sldId id="262" r:id="rId7"/>
    <p:sldId id="263" r:id="rId8"/>
    <p:sldId id="267" r:id="rId9"/>
    <p:sldId id="268" r:id="rId10"/>
    <p:sldId id="269" r:id="rId11"/>
    <p:sldId id="270" r:id="rId12"/>
    <p:sldId id="271" r:id="rId13"/>
    <p:sldId id="27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7500"/>
    <a:srgbClr val="FDD3BB"/>
    <a:srgbClr val="FFCC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70" autoAdjust="0"/>
  </p:normalViewPr>
  <p:slideViewPr>
    <p:cSldViewPr>
      <p:cViewPr varScale="1">
        <p:scale>
          <a:sx n="45" d="100"/>
          <a:sy n="45" d="100"/>
        </p:scale>
        <p:origin x="-87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D4E505-9560-4641-B65D-C97FAA1A64C5}" type="datetimeFigureOut">
              <a:rPr lang="en-US" smtClean="0"/>
              <a:t>9/2/2014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66590-F97D-4E78-8E99-6B4786FE14CD}" type="slidenum">
              <a:rPr lang="en-US" smtClean="0"/>
              <a:t>‹#›</a:t>
            </a:fld>
            <a:endParaRPr lang="en-US"/>
          </a:p>
        </p:txBody>
      </p:sp>
    </p:spTree>
    <p:extLst>
      <p:ext uri="{BB962C8B-B14F-4D97-AF65-F5344CB8AC3E}">
        <p14:creationId xmlns:p14="http://schemas.microsoft.com/office/powerpoint/2010/main" val="214057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B84A4FD-9522-4B4E-9AD0-32DD72A611D2}" type="slidenum">
              <a:rPr lang="en-US"/>
              <a:pPr eaLnBrk="1" hangingPunct="1"/>
              <a:t>2</a:t>
            </a:fld>
            <a:endParaRPr 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r>
            <a:r>
              <a:rPr lang="en-US" b="1" dirty="0" smtClean="0"/>
              <a:t>Join, or Die'</a:t>
            </a:r>
            <a:r>
              <a:rPr lang="en-US" dirty="0" smtClean="0"/>
              <a:t> is a well-known political cartoon, created by Benjamin Franklin and first published in his </a:t>
            </a:r>
            <a:r>
              <a:rPr lang="en-US" i="1" dirty="0" smtClean="0"/>
              <a:t>Pennsylvania Gazette</a:t>
            </a:r>
            <a:r>
              <a:rPr lang="en-US" dirty="0" smtClean="0"/>
              <a:t> on May 9, 1754. The original publication by the Gazette is the earliest known pictorial representation of colonial union produced by a British colonist in America.</a:t>
            </a:r>
            <a:r>
              <a:rPr lang="en-US" baseline="30000" dirty="0" smtClean="0"/>
              <a:t> </a:t>
            </a:r>
            <a:r>
              <a:rPr lang="en-US" baseline="0" dirty="0" smtClean="0"/>
              <a:t> </a:t>
            </a:r>
            <a:r>
              <a:rPr lang="en-US" dirty="0" smtClean="0"/>
              <a:t> The cartoon appeared along with Franklin's editorial about the "disunited state" of the colonies, and helped make his point about the importance of colonial unity.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i="1"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that time, the colonists were divided on whether to fight the French and their Indian allies for control of the land west of the Appalachian Mountains, in what came to be known as the French and Indian War. It became a symbol for the need of organized action against an outside threat posed by the French and Indians in the mid 18th century. </a:t>
            </a:r>
            <a:endParaRPr lang="en-US" b="1" i="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endParaRPr lang="en-US" sz="1200" dirty="0" smtClean="0"/>
          </a:p>
          <a:p>
            <a:pPr eaLnBrk="1" hangingPunct="1">
              <a:lnSpc>
                <a:spcPct val="80000"/>
              </a:lnSpc>
            </a:pPr>
            <a:r>
              <a:rPr lang="en-US" sz="1200" b="1" dirty="0" smtClean="0"/>
              <a:t>The Burning of the </a:t>
            </a:r>
            <a:r>
              <a:rPr lang="en-US" sz="1200" b="1" dirty="0" err="1" smtClean="0"/>
              <a:t>Gaspee</a:t>
            </a:r>
            <a:r>
              <a:rPr lang="en-US" sz="1200" b="1" dirty="0" smtClean="0"/>
              <a:t>.</a:t>
            </a:r>
          </a:p>
          <a:p>
            <a:pPr eaLnBrk="1" hangingPunct="1">
              <a:lnSpc>
                <a:spcPct val="80000"/>
              </a:lnSpc>
            </a:pPr>
            <a:r>
              <a:rPr lang="en-US" sz="1200" dirty="0" smtClean="0"/>
              <a:t>  i.  After trade with England resumed, so did smuggling. </a:t>
            </a:r>
          </a:p>
          <a:p>
            <a:pPr eaLnBrk="1" hangingPunct="1">
              <a:lnSpc>
                <a:spcPct val="80000"/>
              </a:lnSpc>
            </a:pPr>
            <a:r>
              <a:rPr lang="en-US" sz="1200" dirty="0" smtClean="0"/>
              <a:t>  ii. When 150 colonists seized and burned the stranded customs ship </a:t>
            </a:r>
            <a:r>
              <a:rPr lang="en-US" sz="1200" dirty="0" err="1" smtClean="0"/>
              <a:t>Gaspee</a:t>
            </a:r>
            <a:r>
              <a:rPr lang="en-US" sz="1200" dirty="0" smtClean="0"/>
              <a:t>, the British gave investigators the right to bring the accused back to England for trial. </a:t>
            </a:r>
          </a:p>
          <a:p>
            <a:pPr eaLnBrk="1" hangingPunct="1">
              <a:lnSpc>
                <a:spcPct val="80000"/>
              </a:lnSpc>
            </a:pPr>
            <a:r>
              <a:rPr lang="en-US" sz="1200" dirty="0" smtClean="0"/>
              <a:t>  iii. Colonist thought that this would deny them a right to a jury of their peers. </a:t>
            </a:r>
          </a:p>
          <a:p>
            <a:pPr eaLnBrk="1" hangingPunct="1">
              <a:lnSpc>
                <a:spcPct val="80000"/>
              </a:lnSpc>
            </a:pPr>
            <a:endParaRPr lang="en-US" sz="1200" dirty="0" smtClean="0"/>
          </a:p>
          <a:p>
            <a:pPr eaLnBrk="1" hangingPunct="1">
              <a:lnSpc>
                <a:spcPct val="80000"/>
              </a:lnSpc>
            </a:pPr>
            <a:r>
              <a:rPr lang="en-US" sz="1200" b="1" dirty="0" smtClean="0"/>
              <a:t>The Tea Act of 1773.</a:t>
            </a:r>
            <a:r>
              <a:rPr lang="en-US" sz="1200" dirty="0" smtClean="0"/>
              <a:t> </a:t>
            </a:r>
          </a:p>
          <a:p>
            <a:pPr eaLnBrk="1" hangingPunct="1">
              <a:lnSpc>
                <a:spcPct val="80000"/>
              </a:lnSpc>
            </a:pPr>
            <a:r>
              <a:rPr lang="en-US" sz="1200" dirty="0" smtClean="0"/>
              <a:t>  i.  The Tea Act created favorable business terms for the struggling British East India Company. </a:t>
            </a:r>
          </a:p>
          <a:p>
            <a:pPr eaLnBrk="1" hangingPunct="1">
              <a:lnSpc>
                <a:spcPct val="80000"/>
              </a:lnSpc>
            </a:pPr>
            <a:r>
              <a:rPr lang="en-US" sz="1200" dirty="0" smtClean="0"/>
              <a:t>  ii. American merchants, feared they were being squeezed out of business. </a:t>
            </a:r>
          </a:p>
          <a:p>
            <a:pPr eaLnBrk="1" hangingPunct="1">
              <a:lnSpc>
                <a:spcPct val="80000"/>
              </a:lnSpc>
            </a:pPr>
            <a:r>
              <a:rPr lang="en-US" sz="1200" dirty="0" smtClean="0"/>
              <a:t>  iii. American harbors were soon blocked preventing British East India Company ships from entering. </a:t>
            </a:r>
          </a:p>
          <a:p>
            <a:pPr eaLnBrk="1" hangingPunct="1">
              <a:lnSpc>
                <a:spcPct val="80000"/>
              </a:lnSpc>
            </a:pPr>
            <a:endParaRPr lang="en-US" sz="1200" dirty="0" smtClean="0"/>
          </a:p>
          <a:p>
            <a:pPr eaLnBrk="1" hangingPunct="1">
              <a:lnSpc>
                <a:spcPct val="80000"/>
              </a:lnSpc>
            </a:pPr>
            <a:r>
              <a:rPr lang="en-US" sz="1200" b="1" dirty="0" smtClean="0"/>
              <a:t>The Boston Tea Party.</a:t>
            </a:r>
            <a:r>
              <a:rPr lang="en-US" sz="1200" dirty="0" smtClean="0"/>
              <a:t> </a:t>
            </a:r>
          </a:p>
          <a:p>
            <a:pPr eaLnBrk="1" hangingPunct="1">
              <a:lnSpc>
                <a:spcPct val="80000"/>
              </a:lnSpc>
            </a:pPr>
            <a:r>
              <a:rPr lang="en-US" sz="1200" dirty="0" smtClean="0"/>
              <a:t>  i.  In Boston, they took it one step further. </a:t>
            </a:r>
          </a:p>
          <a:p>
            <a:pPr eaLnBrk="1" hangingPunct="1">
              <a:lnSpc>
                <a:spcPct val="80000"/>
              </a:lnSpc>
            </a:pPr>
            <a:r>
              <a:rPr lang="en-US" sz="1200" dirty="0" smtClean="0"/>
              <a:t>  ii.  On the night before the tea was to be unloaded, 150 men (dressed up as Indians) boarded the ship and dumped 342 chests of tea into the Boston harbor. </a:t>
            </a:r>
          </a:p>
          <a:p>
            <a:pPr eaLnBrk="1" hangingPunct="1">
              <a:lnSpc>
                <a:spcPct val="80000"/>
              </a:lnSpc>
            </a:pPr>
            <a:r>
              <a:rPr lang="en-US" sz="1200" dirty="0" smtClean="0"/>
              <a:t>  iii. Several thousand people watching from the shore, cheered. </a:t>
            </a:r>
          </a:p>
          <a:p>
            <a:pPr eaLnBrk="1" hangingPunct="1">
              <a:lnSpc>
                <a:spcPct val="80000"/>
              </a:lnSpc>
            </a:pPr>
            <a:r>
              <a:rPr lang="en-US" sz="1200" dirty="0" smtClean="0"/>
              <a:t>  iv. Coercive Acts soon follow: Boston’s port shut down until tea paid. Town meetings banned. Powers of the royal governor expanded. </a:t>
            </a:r>
          </a:p>
          <a:p>
            <a:endParaRPr lang="en-US" dirty="0"/>
          </a:p>
        </p:txBody>
      </p:sp>
      <p:sp>
        <p:nvSpPr>
          <p:cNvPr id="4" name="Slide Number Placeholder 3"/>
          <p:cNvSpPr>
            <a:spLocks noGrp="1"/>
          </p:cNvSpPr>
          <p:nvPr>
            <p:ph type="sldNum" sz="quarter" idx="10"/>
          </p:nvPr>
        </p:nvSpPr>
        <p:spPr/>
        <p:txBody>
          <a:bodyPr/>
          <a:lstStyle/>
          <a:p>
            <a:fld id="{140C4351-4D69-435B-BB29-3C2E96990A6A}" type="slidenum">
              <a:rPr lang="en-US" smtClean="0"/>
              <a:pPr/>
              <a:t>11</a:t>
            </a:fld>
            <a:endParaRPr lang="en-US"/>
          </a:p>
        </p:txBody>
      </p:sp>
    </p:spTree>
    <p:extLst>
      <p:ext uri="{BB962C8B-B14F-4D97-AF65-F5344CB8AC3E}">
        <p14:creationId xmlns:p14="http://schemas.microsoft.com/office/powerpoint/2010/main" val="271308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C4351-4D69-435B-BB29-3C2E96990A6A}" type="slidenum">
              <a:rPr lang="en-US" smtClean="0"/>
              <a:pPr/>
              <a:t>13</a:t>
            </a:fld>
            <a:endParaRPr lang="en-US"/>
          </a:p>
        </p:txBody>
      </p:sp>
    </p:spTree>
    <p:extLst>
      <p:ext uri="{BB962C8B-B14F-4D97-AF65-F5344CB8AC3E}">
        <p14:creationId xmlns:p14="http://schemas.microsoft.com/office/powerpoint/2010/main" val="994493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EAE232E-04A7-4D04-A939-4F7B6317922D}" type="slidenum">
              <a:rPr lang="en-US"/>
              <a:pPr eaLnBrk="1" hangingPunct="1"/>
              <a:t>3</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lnSpc>
                <a:spcPct val="80000"/>
              </a:lnSpc>
            </a:pPr>
            <a:endParaRPr lang="en-US" sz="900" dirty="0" smtClean="0"/>
          </a:p>
          <a:p>
            <a:pPr eaLnBrk="1" hangingPunct="1">
              <a:lnSpc>
                <a:spcPct val="80000"/>
              </a:lnSpc>
            </a:pPr>
            <a:r>
              <a:rPr lang="en-US" sz="900" b="1" dirty="0" smtClean="0"/>
              <a:t>1754 – 1760 French and Indian War raged along the North American frontier.</a:t>
            </a:r>
          </a:p>
          <a:p>
            <a:pPr eaLnBrk="1" hangingPunct="1">
              <a:lnSpc>
                <a:spcPct val="80000"/>
              </a:lnSpc>
            </a:pPr>
            <a:r>
              <a:rPr lang="en-US" sz="900" b="1" dirty="0" smtClean="0"/>
              <a:t> </a:t>
            </a:r>
            <a:r>
              <a:rPr lang="en-US" sz="900" dirty="0" smtClean="0"/>
              <a:t> i.  French and their Indian allies versus the British Army and the colonial militias. </a:t>
            </a:r>
          </a:p>
          <a:p>
            <a:pPr eaLnBrk="1" hangingPunct="1">
              <a:lnSpc>
                <a:spcPct val="80000"/>
              </a:lnSpc>
            </a:pPr>
            <a:r>
              <a:rPr lang="en-US" sz="900" dirty="0" smtClean="0"/>
              <a:t>  ii. War started for a couple of reasons: </a:t>
            </a:r>
          </a:p>
          <a:p>
            <a:pPr eaLnBrk="1" hangingPunct="1">
              <a:lnSpc>
                <a:spcPct val="80000"/>
              </a:lnSpc>
            </a:pPr>
            <a:r>
              <a:rPr lang="en-US" sz="900" dirty="0" smtClean="0"/>
              <a:t>      a. Both European powers ignored Native American claims to the land (beaver pelt economies). </a:t>
            </a:r>
          </a:p>
          <a:p>
            <a:pPr eaLnBrk="1" hangingPunct="1">
              <a:lnSpc>
                <a:spcPct val="80000"/>
              </a:lnSpc>
            </a:pPr>
            <a:r>
              <a:rPr lang="en-US" sz="900" dirty="0" smtClean="0"/>
              <a:t>      b. British feared catholic influence from French holdings (Catholic). </a:t>
            </a:r>
          </a:p>
          <a:p>
            <a:pPr eaLnBrk="1" hangingPunct="1">
              <a:lnSpc>
                <a:spcPct val="80000"/>
              </a:lnSpc>
            </a:pPr>
            <a:r>
              <a:rPr lang="en-US" sz="900" dirty="0" smtClean="0"/>
              <a:t>      c. France feared protestant influence from the British. </a:t>
            </a:r>
          </a:p>
          <a:p>
            <a:pPr eaLnBrk="1" hangingPunct="1">
              <a:lnSpc>
                <a:spcPct val="80000"/>
              </a:lnSpc>
            </a:pPr>
            <a:endParaRPr lang="en-US" sz="900" dirty="0" smtClean="0"/>
          </a:p>
          <a:p>
            <a:r>
              <a:rPr lang="en-US" sz="900" b="1" kern="1200" dirty="0" smtClean="0">
                <a:solidFill>
                  <a:schemeClr val="tx1"/>
                </a:solidFill>
                <a:effectLst/>
                <a:latin typeface="Arial" pitchFamily="34" charset="0"/>
                <a:ea typeface="+mn-ea"/>
                <a:cs typeface="+mn-cs"/>
              </a:rPr>
              <a:t>The attack on Fort William Henry in 1757</a:t>
            </a:r>
            <a:r>
              <a:rPr lang="en-US" sz="900" kern="1200" dirty="0" smtClean="0">
                <a:solidFill>
                  <a:schemeClr val="tx1"/>
                </a:solidFill>
                <a:effectLst/>
                <a:latin typeface="Arial" pitchFamily="34" charset="0"/>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900" dirty="0" smtClean="0"/>
              <a:t>Surrender by British, Native misunderstand surrender and attack as column attempts to returned to Ft. Edward. Indians take prizes (scalps) off life soldiers and family members (women and children). They enter the fort and scalp the dead from the cemetery.  Some of the dead, died of smallpox.  The natives take the disease back to their villages.  </a:t>
            </a:r>
          </a:p>
          <a:p>
            <a:endParaRPr lang="en-US" sz="900" kern="1200" dirty="0" smtClean="0">
              <a:solidFill>
                <a:schemeClr val="tx1"/>
              </a:solidFill>
              <a:effectLst/>
              <a:latin typeface="Arial" pitchFamily="34" charset="0"/>
              <a:ea typeface="+mn-ea"/>
              <a:cs typeface="+mn-cs"/>
            </a:endParaRPr>
          </a:p>
          <a:p>
            <a:r>
              <a:rPr lang="en-US" sz="900" kern="1200" dirty="0" smtClean="0">
                <a:solidFill>
                  <a:schemeClr val="tx1"/>
                </a:solidFill>
                <a:effectLst/>
                <a:latin typeface="Arial" pitchFamily="34" charset="0"/>
                <a:ea typeface="+mn-ea"/>
                <a:cs typeface="+mn-cs"/>
              </a:rPr>
              <a:t>Using one of the best movies out there to show what this time period was like (Last of the Mohicans), Although there are inaccuracies in the movie, like any movie dealing with a historical subject, it really does a great job showing the vast wilderness of the North American continent and the beauty and brutality of life in the mid-1700s. </a:t>
            </a:r>
          </a:p>
          <a:p>
            <a:endParaRPr lang="en-US" sz="900" kern="1200" dirty="0" smtClean="0">
              <a:solidFill>
                <a:schemeClr val="tx1"/>
              </a:solidFill>
              <a:effectLst/>
              <a:latin typeface="Arial" pitchFamily="34" charset="0"/>
              <a:ea typeface="+mn-ea"/>
              <a:cs typeface="+mn-cs"/>
            </a:endParaRPr>
          </a:p>
          <a:p>
            <a:r>
              <a:rPr lang="en-US" sz="900" kern="1200" dirty="0" smtClean="0">
                <a:solidFill>
                  <a:schemeClr val="tx1"/>
                </a:solidFill>
                <a:effectLst/>
                <a:latin typeface="Arial" pitchFamily="34" charset="0"/>
                <a:ea typeface="+mn-ea"/>
                <a:cs typeface="+mn-cs"/>
              </a:rPr>
              <a:t>Four scenes:</a:t>
            </a:r>
            <a:br>
              <a:rPr lang="en-US" sz="900" kern="1200" dirty="0" smtClean="0">
                <a:solidFill>
                  <a:schemeClr val="tx1"/>
                </a:solidFill>
                <a:effectLst/>
                <a:latin typeface="Arial" pitchFamily="34" charset="0"/>
                <a:ea typeface="+mn-ea"/>
                <a:cs typeface="+mn-cs"/>
              </a:rPr>
            </a:br>
            <a:r>
              <a:rPr lang="en-US" sz="900" kern="1200" dirty="0" smtClean="0">
                <a:solidFill>
                  <a:schemeClr val="tx1"/>
                </a:solidFill>
                <a:effectLst/>
                <a:latin typeface="Arial" pitchFamily="34" charset="0"/>
                <a:ea typeface="+mn-ea"/>
                <a:cs typeface="+mn-cs"/>
              </a:rPr>
              <a:t>The ambush on the way to Fort William Henry (Ex. La Petite Guerre )</a:t>
            </a:r>
          </a:p>
          <a:p>
            <a:r>
              <a:rPr lang="en-US" sz="900" kern="1200" dirty="0" smtClean="0">
                <a:solidFill>
                  <a:schemeClr val="tx1"/>
                </a:solidFill>
                <a:effectLst/>
                <a:latin typeface="Arial" pitchFamily="34" charset="0"/>
                <a:ea typeface="+mn-ea"/>
                <a:cs typeface="+mn-cs"/>
              </a:rPr>
              <a:t>The siege of Fort William Henry by the French (European siege tactic - digging to get close for mortars/howitzers)</a:t>
            </a:r>
          </a:p>
          <a:p>
            <a:r>
              <a:rPr lang="en-US" sz="900" kern="1200" dirty="0" smtClean="0">
                <a:solidFill>
                  <a:schemeClr val="tx1"/>
                </a:solidFill>
                <a:effectLst/>
                <a:latin typeface="Arial" pitchFamily="34" charset="0"/>
                <a:ea typeface="+mn-ea"/>
                <a:cs typeface="+mn-cs"/>
              </a:rPr>
              <a:t>The demonstration of mortars/howitzers to force forts surrender (European siege tactic)</a:t>
            </a:r>
          </a:p>
          <a:p>
            <a:r>
              <a:rPr lang="en-US" sz="900" kern="1200" dirty="0" smtClean="0">
                <a:solidFill>
                  <a:schemeClr val="tx1"/>
                </a:solidFill>
                <a:effectLst/>
                <a:latin typeface="Arial" pitchFamily="34" charset="0"/>
                <a:ea typeface="+mn-ea"/>
                <a:cs typeface="+mn-cs"/>
              </a:rPr>
              <a:t>The massacre after the surrender (Ex. La Petite Guerre)</a:t>
            </a:r>
          </a:p>
          <a:p>
            <a:pPr eaLnBrk="1" hangingPunct="1">
              <a:lnSpc>
                <a:spcPct val="80000"/>
              </a:lnSpc>
            </a:pPr>
            <a:endParaRPr lang="en-US" sz="900" dirty="0" smtClean="0"/>
          </a:p>
          <a:p>
            <a:pPr eaLnBrk="1" hangingPunct="1">
              <a:lnSpc>
                <a:spcPct val="80000"/>
              </a:lnSpc>
            </a:pPr>
            <a:endParaRPr lang="en-US"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Treaty of Paris:</a:t>
            </a:r>
          </a:p>
          <a:p>
            <a:pPr marL="0" indent="0" eaLnBrk="0" hangingPunct="0">
              <a:buNone/>
            </a:pPr>
            <a:r>
              <a:rPr lang="en-US" sz="1200" b="1" u="sng" dirty="0" smtClean="0"/>
              <a:t>France:</a:t>
            </a:r>
            <a:endParaRPr lang="en-US" sz="1200" dirty="0" smtClean="0"/>
          </a:p>
          <a:p>
            <a:pPr marL="0" indent="0" eaLnBrk="0" hangingPunct="0">
              <a:buNone/>
            </a:pPr>
            <a:r>
              <a:rPr lang="en-US" sz="1200" dirty="0" smtClean="0"/>
              <a:t>     Lost its Canadian possessions and claims</a:t>
            </a:r>
          </a:p>
          <a:p>
            <a:pPr marL="0" indent="0" eaLnBrk="0" hangingPunct="0">
              <a:buNone/>
            </a:pPr>
            <a:r>
              <a:rPr lang="en-US" sz="1200" dirty="0" smtClean="0"/>
              <a:t>     lands east of the Mississippi River. </a:t>
            </a:r>
          </a:p>
          <a:p>
            <a:pPr marL="0" indent="0" eaLnBrk="0" hangingPunct="0">
              <a:buNone/>
            </a:pPr>
            <a:r>
              <a:rPr lang="en-US" sz="1200" b="1" u="sng" dirty="0" smtClean="0"/>
              <a:t>Spain:</a:t>
            </a:r>
            <a:endParaRPr lang="en-US" sz="1200" dirty="0" smtClean="0"/>
          </a:p>
          <a:p>
            <a:pPr marL="0" indent="0" eaLnBrk="0" hangingPunct="0">
              <a:buNone/>
            </a:pPr>
            <a:r>
              <a:rPr lang="en-US" sz="1200" dirty="0" smtClean="0"/>
              <a:t>     Got all French lands west of the Mississippi  </a:t>
            </a:r>
          </a:p>
          <a:p>
            <a:pPr marL="0" indent="0" eaLnBrk="0" hangingPunct="0">
              <a:buNone/>
            </a:pPr>
            <a:r>
              <a:rPr lang="en-US" sz="1200" dirty="0" smtClean="0"/>
              <a:t>     River, New Orleans, but lost Florida to   </a:t>
            </a:r>
          </a:p>
          <a:p>
            <a:pPr marL="0" indent="0" eaLnBrk="0" hangingPunct="0">
              <a:buNone/>
            </a:pPr>
            <a:r>
              <a:rPr lang="en-US" sz="1200" dirty="0" smtClean="0"/>
              <a:t>     England. </a:t>
            </a:r>
          </a:p>
          <a:p>
            <a:pPr marL="0" indent="0" eaLnBrk="0" hangingPunct="0">
              <a:buNone/>
            </a:pPr>
            <a:r>
              <a:rPr lang="en-US" sz="1200" b="1" u="sng" dirty="0" smtClean="0"/>
              <a:t>England:</a:t>
            </a:r>
            <a:endParaRPr lang="en-US" sz="1200" dirty="0" smtClean="0"/>
          </a:p>
          <a:p>
            <a:pPr marL="0" indent="0" eaLnBrk="0" hangingPunct="0">
              <a:buNone/>
            </a:pPr>
            <a:r>
              <a:rPr lang="en-US" sz="1200" dirty="0" smtClean="0"/>
              <a:t>     Got all French lands in Canada, exclusive  </a:t>
            </a:r>
          </a:p>
          <a:p>
            <a:pPr marL="0" indent="0" eaLnBrk="0" hangingPunct="0">
              <a:buNone/>
            </a:pPr>
            <a:r>
              <a:rPr lang="en-US" sz="1200" dirty="0" smtClean="0"/>
              <a:t>     rights to Caribbean slave trade, and   </a:t>
            </a:r>
          </a:p>
          <a:p>
            <a:pPr marL="0" indent="0" eaLnBrk="0" hangingPunct="0">
              <a:buNone/>
            </a:pPr>
            <a:r>
              <a:rPr lang="en-US" sz="1200" dirty="0" smtClean="0"/>
              <a:t>     commercial dominance in India. </a:t>
            </a:r>
          </a:p>
          <a:p>
            <a:pPr lvl="0">
              <a:buFont typeface="Wingdings" pitchFamily="2" charset="2"/>
              <a:buNone/>
            </a:pPr>
            <a:r>
              <a:rPr lang="en-US" sz="1200" dirty="0" smtClean="0"/>
              <a:t>     North American was now divided between Great Britain and Spain with the Mississippi River forming the boundary </a:t>
            </a:r>
          </a:p>
          <a:p>
            <a:endParaRPr lang="en-US" dirty="0"/>
          </a:p>
        </p:txBody>
      </p:sp>
      <p:sp>
        <p:nvSpPr>
          <p:cNvPr id="4" name="Slide Number Placeholder 3"/>
          <p:cNvSpPr>
            <a:spLocks noGrp="1"/>
          </p:cNvSpPr>
          <p:nvPr>
            <p:ph type="sldNum" sz="quarter" idx="10"/>
          </p:nvPr>
        </p:nvSpPr>
        <p:spPr/>
        <p:txBody>
          <a:bodyPr/>
          <a:lstStyle/>
          <a:p>
            <a:fld id="{140C4351-4D69-435B-BB29-3C2E96990A6A}" type="slidenum">
              <a:rPr lang="en-US" smtClean="0"/>
              <a:pPr/>
              <a:t>4</a:t>
            </a:fld>
            <a:endParaRPr lang="en-US"/>
          </a:p>
        </p:txBody>
      </p:sp>
    </p:spTree>
    <p:extLst>
      <p:ext uri="{BB962C8B-B14F-4D97-AF65-F5344CB8AC3E}">
        <p14:creationId xmlns:p14="http://schemas.microsoft.com/office/powerpoint/2010/main" val="2369081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0C4351-4D69-435B-BB29-3C2E96990A6A}" type="slidenum">
              <a:rPr lang="en-US" smtClean="0"/>
              <a:pPr/>
              <a:t>5</a:t>
            </a:fld>
            <a:endParaRPr lang="en-US"/>
          </a:p>
        </p:txBody>
      </p:sp>
    </p:spTree>
    <p:extLst>
      <p:ext uri="{BB962C8B-B14F-4D97-AF65-F5344CB8AC3E}">
        <p14:creationId xmlns:p14="http://schemas.microsoft.com/office/powerpoint/2010/main" val="4058548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Pontiac's War</a:t>
            </a:r>
            <a:r>
              <a:rPr lang="en-US" dirty="0" smtClean="0"/>
              <a:t> or </a:t>
            </a:r>
            <a:r>
              <a:rPr lang="en-US" b="1" dirty="0" smtClean="0"/>
              <a:t>Pontiac's Rebellion</a:t>
            </a:r>
            <a:r>
              <a:rPr lang="en-US" dirty="0" smtClean="0"/>
              <a:t> was a war that was launched in 1763 by a Native American tribes from the Illinois Country, and Ohio Country who were dissatisfied with British postwar policies after the British victory in the French and Indian War (1754–1763). Warriors from numerous tribes joined the uprising in an effort to drive British soldiers and settlers out of the region. The war is named after the Ottawa leader Pontiac, the most prominent of many native leaders in the conflict.</a:t>
            </a:r>
          </a:p>
          <a:p>
            <a:endParaRPr lang="en-US" dirty="0" smtClean="0"/>
          </a:p>
          <a:p>
            <a:r>
              <a:rPr lang="en-US" dirty="0" smtClean="0"/>
              <a:t>The war began in May 1763 when Native Americans, offended by the policies of British General Jeffrey Amherst, attacked a number of British forts and settlements. Eight forts were destroyed, and hundreds of colonists were killed or captured, with many more fleeing the region. Hostilities came to an end after British Army expeditions in 1764 led to peace negotiations over the next two years. Native Americans were unable to drive away the British, but the uprising prompted the British government to modify the policies that had provoked the conflict.</a:t>
            </a:r>
          </a:p>
          <a:p>
            <a:endParaRPr lang="en-US" dirty="0" smtClean="0"/>
          </a:p>
          <a:p>
            <a:pPr eaLnBrk="1" hangingPunct="1">
              <a:lnSpc>
                <a:spcPct val="80000"/>
              </a:lnSpc>
            </a:pPr>
            <a:r>
              <a:rPr lang="en-US" sz="1200" b="1" dirty="0" smtClean="0"/>
              <a:t>Proclamation Act of 1763.</a:t>
            </a:r>
          </a:p>
          <a:p>
            <a:pPr eaLnBrk="1" hangingPunct="1">
              <a:lnSpc>
                <a:spcPct val="80000"/>
              </a:lnSpc>
            </a:pPr>
            <a:r>
              <a:rPr lang="en-US" sz="1200" dirty="0" smtClean="0"/>
              <a:t>  i. This act tried to halt colonial expansion into Native American lands west of the Appalachian Mountains. </a:t>
            </a:r>
          </a:p>
          <a:p>
            <a:pPr eaLnBrk="1" hangingPunct="1">
              <a:lnSpc>
                <a:spcPct val="80000"/>
              </a:lnSpc>
            </a:pPr>
            <a:r>
              <a:rPr lang="en-US" sz="1200" dirty="0" smtClean="0"/>
              <a:t>  ii. King George III wanted to avoid another costly war with Native Americans. </a:t>
            </a:r>
          </a:p>
          <a:p>
            <a:pPr eaLnBrk="1" hangingPunct="1">
              <a:lnSpc>
                <a:spcPct val="80000"/>
              </a:lnSpc>
            </a:pPr>
            <a:r>
              <a:rPr lang="en-US" sz="1200" dirty="0" smtClean="0"/>
              <a:t>  iii. Colonists – who fought in the colonial militia during the French and Indian War had fought to gain access to the Ohio River Valley. </a:t>
            </a:r>
          </a:p>
          <a:p>
            <a:pPr eaLnBrk="1" hangingPunct="1">
              <a:lnSpc>
                <a:spcPct val="80000"/>
              </a:lnSpc>
            </a:pPr>
            <a:r>
              <a:rPr lang="en-US" sz="1200" dirty="0" smtClean="0"/>
              <a:t>  iv. Western farmers especially denounced this Act and refused to follow it. </a:t>
            </a:r>
          </a:p>
          <a:p>
            <a:endParaRPr lang="en-US" dirty="0" smtClean="0"/>
          </a:p>
          <a:p>
            <a:endParaRPr lang="en-US" dirty="0" smtClean="0"/>
          </a:p>
          <a:p>
            <a:r>
              <a:rPr lang="en-US" dirty="0" smtClean="0"/>
              <a:t>Warfare on the North American frontier was brutal, and the killing of prisoners, the targeting of civilians, and other atrocities were widespread. In what is now perhaps the best-known incident of the war, British officers at Fort Pitt attempted to infect the besieging Native Americans with smallpox using blankets that had been exposed to the virus. The ruthlessness and treachery of the conflict was a reflection of a growing divide between the separate populations of the British colonists and Native Americans. The British government sought to prevent further violence between the two by issuing the Royal Proclamation of 1763, which created a boundary between colonists and Native Americans. This proved unpopular with British colonists, and may have been one of the early contributing factors to the American Revolution.</a:t>
            </a:r>
          </a:p>
          <a:p>
            <a:endParaRPr lang="en-US" dirty="0"/>
          </a:p>
        </p:txBody>
      </p:sp>
      <p:sp>
        <p:nvSpPr>
          <p:cNvPr id="4" name="Slide Number Placeholder 3"/>
          <p:cNvSpPr>
            <a:spLocks noGrp="1"/>
          </p:cNvSpPr>
          <p:nvPr>
            <p:ph type="sldNum" sz="quarter" idx="10"/>
          </p:nvPr>
        </p:nvSpPr>
        <p:spPr/>
        <p:txBody>
          <a:bodyPr/>
          <a:lstStyle/>
          <a:p>
            <a:fld id="{140C4351-4D69-435B-BB29-3C2E96990A6A}" type="slidenum">
              <a:rPr lang="en-US" smtClean="0"/>
              <a:pPr/>
              <a:t>6</a:t>
            </a:fld>
            <a:endParaRPr lang="en-US"/>
          </a:p>
        </p:txBody>
      </p:sp>
    </p:spTree>
    <p:extLst>
      <p:ext uri="{BB962C8B-B14F-4D97-AF65-F5344CB8AC3E}">
        <p14:creationId xmlns:p14="http://schemas.microsoft.com/office/powerpoint/2010/main" val="330755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133A451-5F0A-4646-BBCA-C8E8686BF7E4}" type="slidenum">
              <a:rPr lang="en-US"/>
              <a:pPr eaLnBrk="1" hangingPunct="1"/>
              <a:t>7</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lnSpc>
                <a:spcPct val="80000"/>
              </a:lnSpc>
            </a:pPr>
            <a:r>
              <a:rPr lang="en-US" sz="900" b="1" dirty="0" smtClean="0"/>
              <a:t>Sugar Act of 1764.</a:t>
            </a:r>
          </a:p>
          <a:p>
            <a:pPr eaLnBrk="1" hangingPunct="1">
              <a:lnSpc>
                <a:spcPct val="80000"/>
              </a:lnSpc>
            </a:pPr>
            <a:r>
              <a:rPr lang="en-US" sz="900" dirty="0" smtClean="0"/>
              <a:t>  i. Britain finally started to notice that the colonies had a pretty good smuggling operation going on and they wanted to stop it. </a:t>
            </a:r>
          </a:p>
          <a:p>
            <a:pPr eaLnBrk="1" hangingPunct="1">
              <a:lnSpc>
                <a:spcPct val="80000"/>
              </a:lnSpc>
            </a:pPr>
            <a:r>
              <a:rPr lang="en-US" sz="900" dirty="0" smtClean="0"/>
              <a:t>  ii. The Sugar Act was passed in bring in more revenues by raising taxes on raw sugar and molasses. </a:t>
            </a:r>
          </a:p>
          <a:p>
            <a:pPr eaLnBrk="1" hangingPunct="1">
              <a:lnSpc>
                <a:spcPct val="80000"/>
              </a:lnSpc>
            </a:pPr>
            <a:r>
              <a:rPr lang="en-US" sz="900" dirty="0" smtClean="0"/>
              <a:t>  iii. New taxes were also passed on silk, wine, coffee, and indigo. </a:t>
            </a:r>
          </a:p>
          <a:p>
            <a:pPr eaLnBrk="1" hangingPunct="1">
              <a:lnSpc>
                <a:spcPct val="80000"/>
              </a:lnSpc>
            </a:pPr>
            <a:endParaRPr lang="en-US" sz="900" dirty="0" smtClean="0"/>
          </a:p>
          <a:p>
            <a:pPr eaLnBrk="1" hangingPunct="1">
              <a:lnSpc>
                <a:spcPct val="80000"/>
              </a:lnSpc>
            </a:pPr>
            <a:endParaRPr lang="en-US" sz="900" b="1" dirty="0" smtClean="0"/>
          </a:p>
          <a:p>
            <a:pPr eaLnBrk="1" hangingPunct="1">
              <a:lnSpc>
                <a:spcPct val="80000"/>
              </a:lnSpc>
            </a:pPr>
            <a:r>
              <a:rPr lang="en-US" sz="900" b="1" dirty="0" smtClean="0"/>
              <a:t>Quartering Act of 1765. </a:t>
            </a:r>
          </a:p>
          <a:p>
            <a:pPr eaLnBrk="1" hangingPunct="1">
              <a:lnSpc>
                <a:spcPct val="80000"/>
              </a:lnSpc>
            </a:pPr>
            <a:r>
              <a:rPr lang="en-US" sz="900" dirty="0" smtClean="0"/>
              <a:t>  i.  Britain wanted the colonists to pay for their own defense and so passed the Quartering Act of 1765. </a:t>
            </a:r>
          </a:p>
          <a:p>
            <a:pPr marL="0" marR="0" indent="0" algn="l" defTabSz="914400" rtl="0" eaLnBrk="1" fontAlgn="base" latinLnBrk="0" hangingPunct="1">
              <a:lnSpc>
                <a:spcPct val="80000"/>
              </a:lnSpc>
              <a:spcBef>
                <a:spcPct val="30000"/>
              </a:spcBef>
              <a:spcAft>
                <a:spcPct val="0"/>
              </a:spcAft>
              <a:buClrTx/>
              <a:buSzTx/>
              <a:buFontTx/>
              <a:buNone/>
              <a:tabLst/>
              <a:defRPr/>
            </a:pPr>
            <a:r>
              <a:rPr lang="en-US" sz="900" dirty="0" smtClean="0"/>
              <a:t>  ii. </a:t>
            </a:r>
            <a:r>
              <a:rPr lang="en-US" sz="900" dirty="0" smtClean="0">
                <a:effectLst/>
              </a:rPr>
              <a:t>"To quarter" means to give soldiers a place to stay.  This act required colonists to provide a place to stay, goods, and transportation to the British soldiers. This made </a:t>
            </a:r>
            <a:r>
              <a:rPr lang="en-US" sz="900" baseline="0" dirty="0" smtClean="0">
                <a:effectLst/>
              </a:rPr>
              <a:t>   	</a:t>
            </a:r>
            <a:r>
              <a:rPr lang="en-US" sz="900" dirty="0" smtClean="0">
                <a:effectLst/>
              </a:rPr>
              <a:t>the colonists suspicious of the soldiers. The soldiers felt that they were sent to America not to protect the colonists but to control them. The colonists think 	the British should of asked for their permission first.</a:t>
            </a:r>
          </a:p>
          <a:p>
            <a:pPr eaLnBrk="1" hangingPunct="1">
              <a:lnSpc>
                <a:spcPct val="80000"/>
              </a:lnSpc>
            </a:pPr>
            <a:endParaRPr lang="en-US" sz="9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Enlightenment thinker talker about the duty to rebel against tyranny?</a:t>
            </a:r>
          </a:p>
          <a:p>
            <a:endParaRPr lang="en-US" baseline="0" dirty="0" smtClean="0"/>
          </a:p>
          <a:p>
            <a:r>
              <a:rPr lang="en-US" dirty="0" smtClean="0"/>
              <a:t>The concept of the right of revolution was also taken up by John Locke in </a:t>
            </a:r>
            <a:r>
              <a:rPr lang="en-US" i="1" dirty="0" smtClean="0"/>
              <a:t>Two Treatises of Government</a:t>
            </a:r>
            <a:r>
              <a:rPr lang="en-US" dirty="0" smtClean="0"/>
              <a:t> as part of his social contract theory. Locke declared that under natural law, all people have the right to life, liberty, and estate; under the social contract, the people could instigate a revolution against the government when it acted against the interests of citizens, to replace the government with one that served the interests of citizens. In some cases, Locke deemed revolution an obligation. The right of revolution thus essentially acted as a safeguard against tyranny.</a:t>
            </a:r>
            <a:endParaRPr lang="en-US" dirty="0"/>
          </a:p>
        </p:txBody>
      </p:sp>
      <p:sp>
        <p:nvSpPr>
          <p:cNvPr id="4" name="Slide Number Placeholder 3"/>
          <p:cNvSpPr>
            <a:spLocks noGrp="1"/>
          </p:cNvSpPr>
          <p:nvPr>
            <p:ph type="sldNum" sz="quarter" idx="10"/>
          </p:nvPr>
        </p:nvSpPr>
        <p:spPr/>
        <p:txBody>
          <a:bodyPr/>
          <a:lstStyle/>
          <a:p>
            <a:fld id="{140C4351-4D69-435B-BB29-3C2E96990A6A}" type="slidenum">
              <a:rPr lang="en-US" smtClean="0"/>
              <a:pPr/>
              <a:t>8</a:t>
            </a:fld>
            <a:endParaRPr lang="en-US"/>
          </a:p>
        </p:txBody>
      </p:sp>
    </p:spTree>
    <p:extLst>
      <p:ext uri="{BB962C8B-B14F-4D97-AF65-F5344CB8AC3E}">
        <p14:creationId xmlns:p14="http://schemas.microsoft.com/office/powerpoint/2010/main" val="337647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t>Mercy Otis Warren</a:t>
            </a:r>
            <a:r>
              <a:rPr lang="en-US" dirty="0" smtClean="0"/>
              <a:t> (September 25, 1728 – October 19, 1814) was a Massachusetts author who lived during the era of the American Revolution.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At a time when politics was considered to be the exclusive province of white men, Warren was one of the first women to publish works dealing with political matters.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Beginning in 1772, she gained the support of patriot John Adams and began to publish satirical plays and political propaganda in Massachusetts newspapers. Designed to undermine royal authority, these works aimed to stir up popular alarm about British assaults on colonial rights and liberties and to generate support for the cause of independence.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During the debate over the U.S. Constitution in 1788, she issued a pamphlet opposing ratification and advocating the inclusion of a Bill of Rights, which she published under the pseudonym, "A Columbian Patriot." In 1805, she published one of the earliest histories of the American Revolution, </a:t>
            </a:r>
            <a:r>
              <a:rPr lang="en-US" i="1" dirty="0" smtClean="0"/>
              <a:t>History of the Rise, Progress, and Termination of the American Revolution.</a:t>
            </a:r>
            <a:r>
              <a:rPr lang="en-US" dirty="0" smtClean="0"/>
              <a:t> This work, which she published under her own name, was also the first history of the Revolution authored by a woman.</a:t>
            </a:r>
          </a:p>
          <a:p>
            <a:endParaRPr lang="en-US" dirty="0"/>
          </a:p>
        </p:txBody>
      </p:sp>
      <p:sp>
        <p:nvSpPr>
          <p:cNvPr id="4" name="Slide Number Placeholder 3"/>
          <p:cNvSpPr>
            <a:spLocks noGrp="1"/>
          </p:cNvSpPr>
          <p:nvPr>
            <p:ph type="sldNum" sz="quarter" idx="10"/>
          </p:nvPr>
        </p:nvSpPr>
        <p:spPr/>
        <p:txBody>
          <a:bodyPr/>
          <a:lstStyle/>
          <a:p>
            <a:fld id="{140C4351-4D69-435B-BB29-3C2E96990A6A}" type="slidenum">
              <a:rPr lang="en-US" smtClean="0"/>
              <a:pPr/>
              <a:t>9</a:t>
            </a:fld>
            <a:endParaRPr lang="en-US"/>
          </a:p>
        </p:txBody>
      </p:sp>
    </p:spTree>
    <p:extLst>
      <p:ext uri="{BB962C8B-B14F-4D97-AF65-F5344CB8AC3E}">
        <p14:creationId xmlns:p14="http://schemas.microsoft.com/office/powerpoint/2010/main" val="1738898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59C5262-8461-48F3-87AD-A59826443E46}" type="slidenum">
              <a:rPr lang="en-US"/>
              <a:pPr eaLnBrk="1" hangingPunct="1"/>
              <a:t>10</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lnSpc>
                <a:spcPct val="80000"/>
              </a:lnSpc>
            </a:pPr>
            <a:r>
              <a:rPr lang="en-US" sz="800" b="1" dirty="0" smtClean="0"/>
              <a:t>Townshend Acts of 1767.</a:t>
            </a:r>
          </a:p>
          <a:p>
            <a:pPr eaLnBrk="1" hangingPunct="1">
              <a:lnSpc>
                <a:spcPct val="80000"/>
              </a:lnSpc>
            </a:pPr>
            <a:r>
              <a:rPr lang="en-US" sz="800" dirty="0" smtClean="0"/>
              <a:t>  i. These Acts replaced the unpopular Stamp Act of 1765. </a:t>
            </a:r>
          </a:p>
          <a:p>
            <a:pPr eaLnBrk="1" hangingPunct="1">
              <a:lnSpc>
                <a:spcPct val="80000"/>
              </a:lnSpc>
            </a:pPr>
            <a:r>
              <a:rPr lang="en-US" sz="800" dirty="0" smtClean="0"/>
              <a:t>  ii. These Acts put new custom duties on glass, lead, paper, paint, and tea imported into the colonies. </a:t>
            </a:r>
          </a:p>
          <a:p>
            <a:pPr eaLnBrk="1" hangingPunct="1">
              <a:lnSpc>
                <a:spcPct val="80000"/>
              </a:lnSpc>
            </a:pPr>
            <a:r>
              <a:rPr lang="en-US" sz="800" dirty="0" smtClean="0"/>
              <a:t>  iii. Custom agents also had new powers to arrest smugglers. </a:t>
            </a:r>
          </a:p>
          <a:p>
            <a:pPr eaLnBrk="1" hangingPunct="1">
              <a:lnSpc>
                <a:spcPct val="80000"/>
              </a:lnSpc>
            </a:pPr>
            <a:endParaRPr lang="en-US" sz="800" b="1" dirty="0" smtClean="0"/>
          </a:p>
          <a:p>
            <a:pPr eaLnBrk="1" hangingPunct="1">
              <a:lnSpc>
                <a:spcPct val="80000"/>
              </a:lnSpc>
            </a:pPr>
            <a:r>
              <a:rPr lang="en-US" sz="800" b="1" dirty="0" smtClean="0"/>
              <a:t>Boston Massacre of March 5, 1770.</a:t>
            </a:r>
          </a:p>
          <a:p>
            <a:pPr eaLnBrk="1" hangingPunct="1">
              <a:lnSpc>
                <a:spcPct val="80000"/>
              </a:lnSpc>
            </a:pPr>
            <a:r>
              <a:rPr lang="en-US" sz="800" dirty="0" smtClean="0"/>
              <a:t>  i.  As resistance against the Townshend Acts grew, anger grew to violence. </a:t>
            </a:r>
          </a:p>
          <a:p>
            <a:endParaRPr lang="en-US" sz="800" b="1" dirty="0" smtClean="0"/>
          </a:p>
          <a:p>
            <a:r>
              <a:rPr lang="en-US" sz="800" b="1" dirty="0" smtClean="0"/>
              <a:t>What actions by the British inflamed the colonists?</a:t>
            </a:r>
            <a:r>
              <a:rPr lang="en-US" sz="800" dirty="0" smtClean="0"/>
              <a:t> The hated Townshend Acts, competition in a tough economy and immediate anger of that preceding week (when 11-year-old Christopher </a:t>
            </a:r>
            <a:r>
              <a:rPr lang="en-US" sz="800" dirty="0" err="1" smtClean="0"/>
              <a:t>Seider</a:t>
            </a:r>
            <a:r>
              <a:rPr lang="en-US" sz="800" dirty="0" smtClean="0"/>
              <a:t> had been shot by a customs employee) set of colonists.</a:t>
            </a:r>
          </a:p>
          <a:p>
            <a:endParaRPr lang="en-US" sz="800" b="1" dirty="0" smtClean="0"/>
          </a:p>
          <a:p>
            <a:r>
              <a:rPr lang="en-US" sz="800" b="1" dirty="0" smtClean="0"/>
              <a:t>What events triggered the blowup that night?</a:t>
            </a:r>
            <a:r>
              <a:rPr lang="en-US" sz="800" dirty="0" smtClean="0"/>
              <a:t> When British soldier Hugh Montgomery was struck on the head and then knocked down by a flying board, the shots would begin to explode. </a:t>
            </a:r>
            <a:r>
              <a:rPr lang="en-US" sz="800" dirty="0" err="1" smtClean="0"/>
              <a:t>Crispus</a:t>
            </a:r>
            <a:r>
              <a:rPr lang="en-US" sz="800" dirty="0" smtClean="0"/>
              <a:t> Attucks, a mulatto dock worker in the front line, was first shot in liver and lung; four others, three of them aged 17, lay dead or dying. Six more were wounded.</a:t>
            </a:r>
          </a:p>
          <a:p>
            <a:pPr eaLnBrk="1" hangingPunct="1">
              <a:lnSpc>
                <a:spcPct val="80000"/>
              </a:lnSpc>
            </a:pPr>
            <a:endParaRPr lang="en-US" sz="800" dirty="0" smtClean="0"/>
          </a:p>
          <a:p>
            <a:pPr eaLnBrk="1" hangingPunct="1">
              <a:lnSpc>
                <a:spcPct val="80000"/>
              </a:lnSpc>
            </a:pPr>
            <a:r>
              <a:rPr lang="en-US" sz="800" dirty="0" smtClean="0"/>
              <a:t>vi.  Tensions relaxed when weeks later all of the Townsend Acts were repealed, save one – the tax on tea. </a:t>
            </a:r>
          </a:p>
          <a:p>
            <a:pPr eaLnBrk="1" hangingPunct="1">
              <a:lnSpc>
                <a:spcPct val="80000"/>
              </a:lnSpc>
            </a:pPr>
            <a:endParaRPr lang="en-US" sz="8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73F568-913F-419A-B40F-3492DD55007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129449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3F568-913F-419A-B40F-3492DD55007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3633402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3F568-913F-419A-B40F-3492DD55007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247827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031AE-2D25-4D01-9838-5B647C43970E}" type="slidenum">
              <a:rPr lang="en-US"/>
              <a:pPr>
                <a:defRPr/>
              </a:pPr>
              <a:t>‹#›</a:t>
            </a:fld>
            <a:endParaRPr lang="en-US"/>
          </a:p>
        </p:txBody>
      </p:sp>
    </p:spTree>
    <p:extLst>
      <p:ext uri="{BB962C8B-B14F-4D97-AF65-F5344CB8AC3E}">
        <p14:creationId xmlns:p14="http://schemas.microsoft.com/office/powerpoint/2010/main" val="2174050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276292-A046-4D92-96E6-9C0B455A5E47}" type="slidenum">
              <a:rPr lang="en-US"/>
              <a:pPr>
                <a:defRPr/>
              </a:pPr>
              <a:t>‹#›</a:t>
            </a:fld>
            <a:endParaRPr lang="en-US"/>
          </a:p>
        </p:txBody>
      </p:sp>
    </p:spTree>
    <p:extLst>
      <p:ext uri="{BB962C8B-B14F-4D97-AF65-F5344CB8AC3E}">
        <p14:creationId xmlns:p14="http://schemas.microsoft.com/office/powerpoint/2010/main" val="120296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73F568-913F-419A-B40F-3492DD55007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254550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73F568-913F-419A-B40F-3492DD550071}"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215078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73F568-913F-419A-B40F-3492DD55007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2384641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3F568-913F-419A-B40F-3492DD550071}"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339445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73F568-913F-419A-B40F-3492DD550071}"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44833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F568-913F-419A-B40F-3492DD550071}"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264703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3F568-913F-419A-B40F-3492DD55007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365232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73F568-913F-419A-B40F-3492DD550071}"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81AFB-F04F-4F9B-BFE5-547043CB841E}" type="slidenum">
              <a:rPr lang="en-US" smtClean="0"/>
              <a:t>‹#›</a:t>
            </a:fld>
            <a:endParaRPr lang="en-US"/>
          </a:p>
        </p:txBody>
      </p:sp>
    </p:spTree>
    <p:extLst>
      <p:ext uri="{BB962C8B-B14F-4D97-AF65-F5344CB8AC3E}">
        <p14:creationId xmlns:p14="http://schemas.microsoft.com/office/powerpoint/2010/main" val="31313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73F568-913F-419A-B40F-3492DD550071}" type="datetimeFigureOut">
              <a:rPr lang="en-US" smtClean="0"/>
              <a:t>9/2/2014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1AFB-F04F-4F9B-BFE5-547043CB841E}" type="slidenum">
              <a:rPr lang="en-US" smtClean="0"/>
              <a:t>‹#›</a:t>
            </a:fld>
            <a:endParaRPr lang="en-US"/>
          </a:p>
        </p:txBody>
      </p:sp>
    </p:spTree>
    <p:extLst>
      <p:ext uri="{BB962C8B-B14F-4D97-AF65-F5344CB8AC3E}">
        <p14:creationId xmlns:p14="http://schemas.microsoft.com/office/powerpoint/2010/main" val="619542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b/bd/French_and_Indian_War.pn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362200"/>
            <a:ext cx="7772400" cy="1470025"/>
          </a:xfrm>
        </p:spPr>
        <p:txBody>
          <a:bodyPr/>
          <a:lstStyle/>
          <a:p>
            <a:r>
              <a:rPr lang="en-US" b="1" dirty="0" smtClean="0">
                <a:solidFill>
                  <a:srgbClr val="0000FF"/>
                </a:solidFill>
                <a:effectLst>
                  <a:outerShdw blurRad="38100" dist="38100" dir="2700000" algn="tl">
                    <a:srgbClr val="000000">
                      <a:alpha val="43137"/>
                    </a:srgbClr>
                  </a:outerShdw>
                </a:effectLst>
              </a:rPr>
              <a:t>The Ideological Origins of the </a:t>
            </a:r>
            <a:br>
              <a:rPr lang="en-US" b="1" dirty="0" smtClean="0">
                <a:solidFill>
                  <a:srgbClr val="0000FF"/>
                </a:solidFill>
                <a:effectLst>
                  <a:outerShdw blurRad="38100" dist="38100" dir="2700000" algn="tl">
                    <a:srgbClr val="000000">
                      <a:alpha val="43137"/>
                    </a:srgbClr>
                  </a:outerShdw>
                </a:effectLst>
              </a:rPr>
            </a:br>
            <a:r>
              <a:rPr lang="en-US" b="1" dirty="0" smtClean="0">
                <a:solidFill>
                  <a:srgbClr val="0000FF"/>
                </a:solidFill>
                <a:effectLst>
                  <a:outerShdw blurRad="38100" dist="38100" dir="2700000" algn="tl">
                    <a:srgbClr val="000000">
                      <a:alpha val="43137"/>
                    </a:srgbClr>
                  </a:outerShdw>
                </a:effectLst>
              </a:rPr>
              <a:t>American Revolution</a:t>
            </a:r>
            <a:endParaRPr lang="en-US" dirty="0">
              <a:solidFill>
                <a:srgbClr val="0000FF"/>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5397449"/>
            <a:ext cx="6400800" cy="1200329"/>
          </a:xfrm>
        </p:spPr>
        <p:txBody>
          <a:bodyPr>
            <a:normAutofit/>
          </a:bodyPr>
          <a:lstStyle/>
          <a:p>
            <a:endParaRPr lang="en-US" dirty="0"/>
          </a:p>
        </p:txBody>
      </p:sp>
      <p:sp>
        <p:nvSpPr>
          <p:cNvPr id="5" name="TextBox 4"/>
          <p:cNvSpPr txBox="1"/>
          <p:nvPr/>
        </p:nvSpPr>
        <p:spPr>
          <a:xfrm>
            <a:off x="0" y="5397450"/>
            <a:ext cx="9144000" cy="1200329"/>
          </a:xfrm>
          <a:prstGeom prst="rect">
            <a:avLst/>
          </a:prstGeom>
          <a:solidFill>
            <a:srgbClr val="FFFFFF"/>
          </a:solidFill>
        </p:spPr>
        <p:txBody>
          <a:bodyPr wrap="square" rtlCol="0">
            <a:spAutoFit/>
          </a:bodyPr>
          <a:lstStyle/>
          <a:p>
            <a:pPr algn="ctr"/>
            <a:r>
              <a:rPr lang="en-US" sz="2400" b="1" dirty="0" smtClean="0">
                <a:effectLst>
                  <a:outerShdw blurRad="38100" dist="38100" dir="2700000" algn="tl">
                    <a:srgbClr val="000000">
                      <a:alpha val="43137"/>
                    </a:srgbClr>
                  </a:outerShdw>
                </a:effectLst>
              </a:rPr>
              <a:t>Events and Ideas #2</a:t>
            </a:r>
          </a:p>
          <a:p>
            <a:pPr algn="ctr"/>
            <a:r>
              <a:rPr lang="en-US" sz="2400" b="1" dirty="0" smtClean="0">
                <a:effectLst>
                  <a:outerShdw blurRad="38100" dist="38100" dir="2700000" algn="tl">
                    <a:srgbClr val="000000">
                      <a:alpha val="43137"/>
                    </a:srgbClr>
                  </a:outerShdw>
                </a:effectLst>
              </a:rPr>
              <a:t>U.S. History</a:t>
            </a:r>
          </a:p>
          <a:p>
            <a:pPr algn="ctr"/>
            <a:r>
              <a:rPr lang="en-US" sz="2400" b="1" dirty="0" smtClean="0">
                <a:effectLst>
                  <a:outerShdw blurRad="38100" dist="38100" dir="2700000" algn="tl">
                    <a:srgbClr val="000000">
                      <a:alpha val="43137"/>
                    </a:srgbClr>
                  </a:outerShdw>
                </a:effectLst>
              </a:rPr>
              <a:t>Unit 1</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7771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2000">
              <a:schemeClr val="tx1"/>
            </a:gs>
            <a:gs pos="30000">
              <a:schemeClr val="tx1">
                <a:lumMod val="65000"/>
                <a:lumOff val="35000"/>
              </a:schemeClr>
            </a:gs>
            <a:gs pos="52000">
              <a:schemeClr val="bg1">
                <a:lumMod val="65000"/>
              </a:schemeClr>
            </a:gs>
            <a:gs pos="74000">
              <a:schemeClr val="tx1">
                <a:lumMod val="65000"/>
                <a:lumOff val="35000"/>
              </a:schemeClr>
            </a:gs>
            <a:gs pos="100000">
              <a:schemeClr val="tx1"/>
            </a:gs>
          </a:gsLst>
          <a:lin ang="1890000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5943600" cy="1280286"/>
          </a:xfrm>
        </p:spPr>
        <p:txBody>
          <a:bodyPr/>
          <a:lstStyle/>
          <a:p>
            <a:pPr eaLnBrk="1" hangingPunct="1"/>
            <a:r>
              <a:rPr lang="en-US" b="1" dirty="0" smtClean="0">
                <a:solidFill>
                  <a:schemeClr val="bg1"/>
                </a:solidFill>
                <a:effectLst>
                  <a:outerShdw blurRad="38100" dist="38100" dir="2700000" algn="tl">
                    <a:srgbClr val="000000">
                      <a:alpha val="43137"/>
                    </a:srgbClr>
                  </a:outerShdw>
                </a:effectLst>
              </a:rPr>
              <a:t>The Colonist </a:t>
            </a:r>
            <a:r>
              <a:rPr lang="en-US" b="1" dirty="0" smtClean="0">
                <a:solidFill>
                  <a:schemeClr val="bg1"/>
                </a:solidFill>
                <a:effectLst>
                  <a:outerShdw blurRad="38100" dist="38100" dir="2700000" algn="tl">
                    <a:srgbClr val="000000">
                      <a:alpha val="43137"/>
                    </a:srgbClr>
                  </a:outerShdw>
                </a:effectLst>
              </a:rPr>
              <a:t>Defy Britain</a:t>
            </a:r>
            <a:endParaRPr lang="en-US" b="1" dirty="0" smtClean="0">
              <a:solidFill>
                <a:schemeClr val="bg1"/>
              </a:solidFill>
              <a:effectLst>
                <a:outerShdw blurRad="38100" dist="38100" dir="2700000" algn="tl">
                  <a:srgbClr val="000000">
                    <a:alpha val="43137"/>
                  </a:srgbClr>
                </a:outerShdw>
              </a:effectLst>
            </a:endParaRPr>
          </a:p>
        </p:txBody>
      </p:sp>
      <p:sp>
        <p:nvSpPr>
          <p:cNvPr id="7171" name="Rectangle 3"/>
          <p:cNvSpPr>
            <a:spLocks noGrp="1" noChangeArrowheads="1"/>
          </p:cNvSpPr>
          <p:nvPr>
            <p:ph type="body" sz="half" idx="1"/>
          </p:nvPr>
        </p:nvSpPr>
        <p:spPr>
          <a:xfrm>
            <a:off x="0" y="1066800"/>
            <a:ext cx="6979355" cy="5791200"/>
          </a:xfrm>
        </p:spPr>
        <p:txBody>
          <a:bodyPr>
            <a:normAutofit/>
          </a:bodyPr>
          <a:lstStyle/>
          <a:p>
            <a:pPr eaLnBrk="1" hangingPunct="1"/>
            <a:r>
              <a:rPr lang="en-US" sz="2800" b="1" u="sng" dirty="0" smtClean="0">
                <a:solidFill>
                  <a:schemeClr val="bg1"/>
                </a:solidFill>
              </a:rPr>
              <a:t>Townshend Acts of 1767</a:t>
            </a:r>
          </a:p>
          <a:p>
            <a:pPr lvl="1"/>
            <a:r>
              <a:rPr lang="en-US" sz="2600" b="1" dirty="0" smtClean="0">
                <a:solidFill>
                  <a:schemeClr val="bg1"/>
                </a:solidFill>
              </a:rPr>
              <a:t>Customs on glass, lead, paper,</a:t>
            </a:r>
          </a:p>
          <a:p>
            <a:pPr marL="457200" lvl="1" indent="0">
              <a:buNone/>
            </a:pPr>
            <a:r>
              <a:rPr lang="en-US" sz="2600" b="1" dirty="0">
                <a:solidFill>
                  <a:schemeClr val="bg1"/>
                </a:solidFill>
              </a:rPr>
              <a:t> </a:t>
            </a:r>
            <a:r>
              <a:rPr lang="en-US" sz="2600" b="1" dirty="0" smtClean="0">
                <a:solidFill>
                  <a:schemeClr val="bg1"/>
                </a:solidFill>
              </a:rPr>
              <a:t>  paint, and tea imported into the colonies. </a:t>
            </a:r>
            <a:endParaRPr lang="en-US" sz="2400" b="1" dirty="0" smtClean="0">
              <a:solidFill>
                <a:schemeClr val="bg1"/>
              </a:solidFill>
            </a:endParaRPr>
          </a:p>
          <a:p>
            <a:pPr eaLnBrk="1" hangingPunct="1"/>
            <a:r>
              <a:rPr lang="en-US" sz="2800" b="1" u="sng" dirty="0" smtClean="0">
                <a:solidFill>
                  <a:schemeClr val="bg1"/>
                </a:solidFill>
              </a:rPr>
              <a:t>Boston Massacre of March 5, 1770</a:t>
            </a:r>
          </a:p>
          <a:p>
            <a:pPr lvl="1">
              <a:lnSpc>
                <a:spcPct val="80000"/>
              </a:lnSpc>
            </a:pPr>
            <a:r>
              <a:rPr lang="en-US" sz="2600" b="1" dirty="0" smtClean="0">
                <a:solidFill>
                  <a:schemeClr val="bg1"/>
                </a:solidFill>
              </a:rPr>
              <a:t>Colonists gathered to taunt and throw things at the British soldiers guarding a customs house. </a:t>
            </a:r>
          </a:p>
          <a:p>
            <a:pPr lvl="1">
              <a:lnSpc>
                <a:spcPct val="80000"/>
              </a:lnSpc>
            </a:pPr>
            <a:r>
              <a:rPr lang="en-US" sz="2600" b="1" dirty="0" smtClean="0">
                <a:solidFill>
                  <a:schemeClr val="bg1"/>
                </a:solidFill>
              </a:rPr>
              <a:t>5 colonists killed, 6 wounded.  </a:t>
            </a:r>
          </a:p>
          <a:p>
            <a:pPr lvl="1">
              <a:lnSpc>
                <a:spcPct val="80000"/>
              </a:lnSpc>
            </a:pPr>
            <a:r>
              <a:rPr lang="en-US" sz="2600" b="1" dirty="0" smtClean="0">
                <a:solidFill>
                  <a:schemeClr val="bg1"/>
                </a:solidFill>
              </a:rPr>
              <a:t>All of the Townsend Acts were repealed, except the tax on tea. </a:t>
            </a:r>
          </a:p>
          <a:p>
            <a:r>
              <a:rPr lang="en-US" sz="2800" b="1" u="sng" dirty="0">
                <a:solidFill>
                  <a:schemeClr val="bg1"/>
                </a:solidFill>
              </a:rPr>
              <a:t>The Burning of the </a:t>
            </a:r>
            <a:r>
              <a:rPr lang="en-US" sz="2800" b="1" i="1" u="sng" dirty="0" err="1">
                <a:solidFill>
                  <a:schemeClr val="bg1"/>
                </a:solidFill>
              </a:rPr>
              <a:t>Gaspee</a:t>
            </a:r>
            <a:endParaRPr lang="en-US" sz="2800" b="1" i="1" u="sng" dirty="0">
              <a:solidFill>
                <a:schemeClr val="bg1"/>
              </a:solidFill>
            </a:endParaRPr>
          </a:p>
          <a:p>
            <a:pPr lvl="1"/>
            <a:r>
              <a:rPr lang="en-US" dirty="0">
                <a:solidFill>
                  <a:schemeClr val="bg1"/>
                </a:solidFill>
              </a:rPr>
              <a:t>150 colonists seized and burned the customs ship </a:t>
            </a:r>
            <a:r>
              <a:rPr lang="en-US" dirty="0" err="1">
                <a:solidFill>
                  <a:schemeClr val="bg1"/>
                </a:solidFill>
              </a:rPr>
              <a:t>Gaspee</a:t>
            </a:r>
            <a:endParaRPr lang="en-US" dirty="0">
              <a:solidFill>
                <a:schemeClr val="bg1"/>
              </a:solidFill>
            </a:endParaRPr>
          </a:p>
          <a:p>
            <a:pPr lvl="1"/>
            <a:endParaRPr lang="en-US" sz="2000" b="1" dirty="0" smtClean="0"/>
          </a:p>
          <a:p>
            <a:pPr eaLnBrk="1" hangingPunct="1"/>
            <a:endParaRPr lang="en-US" sz="2400" b="1" dirty="0" smtClean="0"/>
          </a:p>
        </p:txBody>
      </p:sp>
      <p:sp>
        <p:nvSpPr>
          <p:cNvPr id="7173" name="Text Box 6"/>
          <p:cNvSpPr txBox="1">
            <a:spLocks noChangeArrowheads="1"/>
          </p:cNvSpPr>
          <p:nvPr/>
        </p:nvSpPr>
        <p:spPr bwMode="auto">
          <a:xfrm>
            <a:off x="9906000" y="5663436"/>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b="1" i="1" dirty="0"/>
              <a:t>Patrick Henry, House of Burgess, March 23, 1775</a:t>
            </a:r>
          </a:p>
        </p:txBody>
      </p:sp>
      <p:sp>
        <p:nvSpPr>
          <p:cNvPr id="2" name="Content Placeholder 1"/>
          <p:cNvSpPr>
            <a:spLocks noGrp="1"/>
          </p:cNvSpPr>
          <p:nvPr>
            <p:ph sz="half" idx="2"/>
          </p:nvPr>
        </p:nvSpPr>
        <p:spPr>
          <a:xfrm>
            <a:off x="9601200" y="762000"/>
            <a:ext cx="4038600" cy="4525963"/>
          </a:xfrm>
        </p:spPr>
        <p:txBody>
          <a:bodyPr/>
          <a:lstStyle/>
          <a:p>
            <a:endParaRPr lang="en-US"/>
          </a:p>
        </p:txBody>
      </p:sp>
      <p:pic>
        <p:nvPicPr>
          <p:cNvPr id="13314" name="Picture 2" descr="http://historymatters.gmu.edu/mpimages/mp0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0"/>
            <a:ext cx="2821102" cy="22557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antiquariansocietygbdp.org/images/The-Burning-of-the-Gaspee.jpg?1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631310"/>
            <a:ext cx="2385208" cy="367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6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1000"/>
                                        <p:tgtEl>
                                          <p:spTgt spid="7171">
                                            <p:txEl>
                                              <p:pRg st="1" end="1"/>
                                            </p:txEl>
                                          </p:spTgt>
                                        </p:tgtEl>
                                      </p:cBhvr>
                                    </p:animEffect>
                                    <p:anim calcmode="lin" valueType="num">
                                      <p:cBhvr>
                                        <p:cTn id="13"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1000"/>
                                        <p:tgtEl>
                                          <p:spTgt spid="7171">
                                            <p:txEl>
                                              <p:pRg st="2" end="2"/>
                                            </p:txEl>
                                          </p:spTgt>
                                        </p:tgtEl>
                                      </p:cBhvr>
                                    </p:animEffect>
                                    <p:anim calcmode="lin" valueType="num">
                                      <p:cBhvr>
                                        <p:cTn id="1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171">
                                            <p:txEl>
                                              <p:pRg st="3" end="3"/>
                                            </p:txEl>
                                          </p:spTgt>
                                        </p:tgtEl>
                                        <p:attrNameLst>
                                          <p:attrName>style.visibility</p:attrName>
                                        </p:attrNameLst>
                                      </p:cBhvr>
                                      <p:to>
                                        <p:strVal val="visible"/>
                                      </p:to>
                                    </p:set>
                                    <p:animEffect transition="in" filter="fade">
                                      <p:cBhvr>
                                        <p:cTn id="24" dur="1000"/>
                                        <p:tgtEl>
                                          <p:spTgt spid="7171">
                                            <p:txEl>
                                              <p:pRg st="3" end="3"/>
                                            </p:txEl>
                                          </p:spTgt>
                                        </p:tgtEl>
                                      </p:cBhvr>
                                    </p:animEffect>
                                    <p:anim calcmode="lin" valueType="num">
                                      <p:cBhvr>
                                        <p:cTn id="2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7171">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171">
                                            <p:txEl>
                                              <p:pRg st="4" end="4"/>
                                            </p:txEl>
                                          </p:spTgt>
                                        </p:tgtEl>
                                        <p:attrNameLst>
                                          <p:attrName>style.visibility</p:attrName>
                                        </p:attrNameLst>
                                      </p:cBhvr>
                                      <p:to>
                                        <p:strVal val="visible"/>
                                      </p:to>
                                    </p:set>
                                    <p:animEffect transition="in" filter="fade">
                                      <p:cBhvr>
                                        <p:cTn id="29" dur="1000"/>
                                        <p:tgtEl>
                                          <p:spTgt spid="7171">
                                            <p:txEl>
                                              <p:pRg st="4" end="4"/>
                                            </p:txEl>
                                          </p:spTgt>
                                        </p:tgtEl>
                                      </p:cBhvr>
                                    </p:animEffect>
                                    <p:anim calcmode="lin" valueType="num">
                                      <p:cBhvr>
                                        <p:cTn id="30"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171">
                                            <p:txEl>
                                              <p:pRg st="5" end="5"/>
                                            </p:txEl>
                                          </p:spTgt>
                                        </p:tgtEl>
                                        <p:attrNameLst>
                                          <p:attrName>style.visibility</p:attrName>
                                        </p:attrNameLst>
                                      </p:cBhvr>
                                      <p:to>
                                        <p:strVal val="visible"/>
                                      </p:to>
                                    </p:set>
                                    <p:animEffect transition="in" filter="fade">
                                      <p:cBhvr>
                                        <p:cTn id="34" dur="1000"/>
                                        <p:tgtEl>
                                          <p:spTgt spid="7171">
                                            <p:txEl>
                                              <p:pRg st="5" end="5"/>
                                            </p:txEl>
                                          </p:spTgt>
                                        </p:tgtEl>
                                      </p:cBhvr>
                                    </p:animEffect>
                                    <p:anim calcmode="lin" valueType="num">
                                      <p:cBhvr>
                                        <p:cTn id="35"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7171">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Effect transition="in" filter="fade">
                                      <p:cBhvr>
                                        <p:cTn id="39" dur="1000"/>
                                        <p:tgtEl>
                                          <p:spTgt spid="7171">
                                            <p:txEl>
                                              <p:pRg st="6" end="6"/>
                                            </p:txEl>
                                          </p:spTgt>
                                        </p:tgtEl>
                                      </p:cBhvr>
                                    </p:animEffect>
                                    <p:anim calcmode="lin" valueType="num">
                                      <p:cBhvr>
                                        <p:cTn id="4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171">
                                            <p:txEl>
                                              <p:pRg st="7" end="7"/>
                                            </p:txEl>
                                          </p:spTgt>
                                        </p:tgtEl>
                                        <p:attrNameLst>
                                          <p:attrName>style.visibility</p:attrName>
                                        </p:attrNameLst>
                                      </p:cBhvr>
                                      <p:to>
                                        <p:strVal val="visible"/>
                                      </p:to>
                                    </p:set>
                                    <p:animEffect transition="in" filter="fade">
                                      <p:cBhvr>
                                        <p:cTn id="46" dur="1000"/>
                                        <p:tgtEl>
                                          <p:spTgt spid="7171">
                                            <p:txEl>
                                              <p:pRg st="7" end="7"/>
                                            </p:txEl>
                                          </p:spTgt>
                                        </p:tgtEl>
                                      </p:cBhvr>
                                    </p:animEffect>
                                    <p:anim calcmode="lin" valueType="num">
                                      <p:cBhvr>
                                        <p:cTn id="4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7171">
                                            <p:txEl>
                                              <p:pRg st="7" end="7"/>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7171">
                                            <p:txEl>
                                              <p:pRg st="8" end="8"/>
                                            </p:txEl>
                                          </p:spTgt>
                                        </p:tgtEl>
                                        <p:attrNameLst>
                                          <p:attrName>style.visibility</p:attrName>
                                        </p:attrNameLst>
                                      </p:cBhvr>
                                      <p:to>
                                        <p:strVal val="visible"/>
                                      </p:to>
                                    </p:set>
                                    <p:animEffect transition="in" filter="fade">
                                      <p:cBhvr>
                                        <p:cTn id="51" dur="1000"/>
                                        <p:tgtEl>
                                          <p:spTgt spid="7171">
                                            <p:txEl>
                                              <p:pRg st="8" end="8"/>
                                            </p:txEl>
                                          </p:spTgt>
                                        </p:tgtEl>
                                      </p:cBhvr>
                                    </p:animEffect>
                                    <p:anim calcmode="lin" valueType="num">
                                      <p:cBhvr>
                                        <p:cTn id="52" dur="1000" fill="hold"/>
                                        <p:tgtEl>
                                          <p:spTgt spid="7171">
                                            <p:txEl>
                                              <p:pRg st="8" end="8"/>
                                            </p:txEl>
                                          </p:spTgt>
                                        </p:tgtEl>
                                        <p:attrNameLst>
                                          <p:attrName>ppt_x</p:attrName>
                                        </p:attrNameLst>
                                      </p:cBhvr>
                                      <p:tavLst>
                                        <p:tav tm="0">
                                          <p:val>
                                            <p:strVal val="#ppt_x"/>
                                          </p:val>
                                        </p:tav>
                                        <p:tav tm="100000">
                                          <p:val>
                                            <p:strVal val="#ppt_x"/>
                                          </p:val>
                                        </p:tav>
                                      </p:tavLst>
                                    </p:anim>
                                    <p:anim calcmode="lin" valueType="num">
                                      <p:cBhvr>
                                        <p:cTn id="53" dur="1000" fill="hold"/>
                                        <p:tgtEl>
                                          <p:spTgt spid="717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2000">
              <a:schemeClr val="tx1"/>
            </a:gs>
            <a:gs pos="30000">
              <a:schemeClr val="tx1">
                <a:lumMod val="65000"/>
                <a:lumOff val="35000"/>
              </a:schemeClr>
            </a:gs>
            <a:gs pos="52000">
              <a:schemeClr val="bg1">
                <a:lumMod val="65000"/>
              </a:schemeClr>
            </a:gs>
            <a:gs pos="74000">
              <a:schemeClr val="tx1">
                <a:lumMod val="65000"/>
                <a:lumOff val="35000"/>
              </a:schemeClr>
            </a:gs>
            <a:gs pos="100000">
              <a:schemeClr val="tx1"/>
            </a:gs>
          </a:gsLst>
          <a:lin ang="18900000" scaled="0"/>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38582"/>
            <a:ext cx="9144000" cy="1028218"/>
          </a:xfrm>
        </p:spPr>
        <p:txBody>
          <a:bodyPr>
            <a:normAutofit/>
          </a:bodyPr>
          <a:lstStyle/>
          <a:p>
            <a:r>
              <a:rPr lang="en-US" b="1" dirty="0" smtClean="0">
                <a:solidFill>
                  <a:schemeClr val="bg1"/>
                </a:solidFill>
                <a:effectLst>
                  <a:outerShdw blurRad="38100" dist="38100" dir="2700000" algn="tl">
                    <a:srgbClr val="000000">
                      <a:alpha val="43137"/>
                    </a:srgbClr>
                  </a:outerShdw>
                </a:effectLst>
              </a:rPr>
              <a:t>The Colonist Defy Britain</a:t>
            </a:r>
            <a:endParaRPr lang="en-US" dirty="0">
              <a:solidFill>
                <a:schemeClr val="bg1"/>
              </a:solidFill>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0" y="990600"/>
            <a:ext cx="8915400" cy="5867400"/>
          </a:xfrm>
        </p:spPr>
        <p:txBody>
          <a:bodyPr>
            <a:normAutofit fontScale="92500" lnSpcReduction="20000"/>
          </a:bodyPr>
          <a:lstStyle/>
          <a:p>
            <a:r>
              <a:rPr lang="en-US" sz="2800" b="1" u="sng" dirty="0" smtClean="0">
                <a:solidFill>
                  <a:schemeClr val="bg1"/>
                </a:solidFill>
              </a:rPr>
              <a:t>The </a:t>
            </a:r>
            <a:r>
              <a:rPr lang="en-US" sz="2800" b="1" u="sng" dirty="0" smtClean="0">
                <a:solidFill>
                  <a:schemeClr val="bg1"/>
                </a:solidFill>
              </a:rPr>
              <a:t>Tea Act of 1773</a:t>
            </a:r>
          </a:p>
          <a:p>
            <a:pPr lvl="1"/>
            <a:r>
              <a:rPr lang="en-US" sz="2600" b="1" dirty="0">
                <a:solidFill>
                  <a:schemeClr val="bg1"/>
                </a:solidFill>
              </a:rPr>
              <a:t>C</a:t>
            </a:r>
            <a:r>
              <a:rPr lang="en-US" sz="2600" b="1" dirty="0" smtClean="0">
                <a:solidFill>
                  <a:schemeClr val="bg1"/>
                </a:solidFill>
              </a:rPr>
              <a:t>reated </a:t>
            </a:r>
            <a:r>
              <a:rPr lang="en-US" sz="2600" b="1" dirty="0" smtClean="0">
                <a:solidFill>
                  <a:schemeClr val="bg1"/>
                </a:solidFill>
              </a:rPr>
              <a:t>favorable business terms for the British East India </a:t>
            </a:r>
            <a:r>
              <a:rPr lang="en-US" sz="2600" b="1" dirty="0" smtClean="0">
                <a:solidFill>
                  <a:schemeClr val="bg1"/>
                </a:solidFill>
              </a:rPr>
              <a:t>Company, </a:t>
            </a:r>
            <a:r>
              <a:rPr lang="en-US" sz="2600" b="1" dirty="0" smtClean="0">
                <a:solidFill>
                  <a:schemeClr val="bg1"/>
                </a:solidFill>
              </a:rPr>
              <a:t>hurting American </a:t>
            </a:r>
            <a:r>
              <a:rPr lang="en-US" sz="2600" b="1" dirty="0" smtClean="0">
                <a:solidFill>
                  <a:schemeClr val="bg1"/>
                </a:solidFill>
              </a:rPr>
              <a:t>merchants</a:t>
            </a:r>
          </a:p>
          <a:p>
            <a:pPr marL="457200" lvl="1" indent="0">
              <a:buNone/>
            </a:pPr>
            <a:endParaRPr lang="en-US" sz="2600" b="1" dirty="0" smtClean="0">
              <a:solidFill>
                <a:schemeClr val="bg1"/>
              </a:solidFill>
            </a:endParaRPr>
          </a:p>
          <a:p>
            <a:r>
              <a:rPr lang="en-US" b="1" u="sng" dirty="0">
                <a:solidFill>
                  <a:schemeClr val="bg1"/>
                </a:solidFill>
              </a:rPr>
              <a:t>The Boston Tea Party</a:t>
            </a:r>
          </a:p>
          <a:p>
            <a:pPr lvl="1">
              <a:lnSpc>
                <a:spcPct val="80000"/>
              </a:lnSpc>
            </a:pPr>
            <a:r>
              <a:rPr lang="en-US" sz="2600" b="1" dirty="0">
                <a:solidFill>
                  <a:schemeClr val="bg1"/>
                </a:solidFill>
              </a:rPr>
              <a:t>150 men board a ship and dump 342 </a:t>
            </a:r>
            <a:r>
              <a:rPr lang="en-US" sz="2600" b="1" dirty="0" smtClean="0">
                <a:solidFill>
                  <a:schemeClr val="bg1"/>
                </a:solidFill>
              </a:rPr>
              <a:t>chests</a:t>
            </a:r>
          </a:p>
          <a:p>
            <a:pPr marL="457200" lvl="1" indent="0">
              <a:lnSpc>
                <a:spcPct val="80000"/>
              </a:lnSpc>
              <a:buNone/>
            </a:pPr>
            <a:r>
              <a:rPr lang="en-US" sz="2600" b="1" dirty="0" smtClean="0">
                <a:solidFill>
                  <a:schemeClr val="bg1"/>
                </a:solidFill>
              </a:rPr>
              <a:t>    </a:t>
            </a:r>
            <a:r>
              <a:rPr lang="en-US" sz="2600" b="1" dirty="0">
                <a:solidFill>
                  <a:schemeClr val="bg1"/>
                </a:solidFill>
              </a:rPr>
              <a:t>of </a:t>
            </a:r>
            <a:r>
              <a:rPr lang="en-US" sz="2600" b="1" dirty="0" smtClean="0">
                <a:solidFill>
                  <a:schemeClr val="bg1"/>
                </a:solidFill>
              </a:rPr>
              <a:t> tea </a:t>
            </a:r>
            <a:r>
              <a:rPr lang="en-US" sz="2600" b="1" dirty="0">
                <a:solidFill>
                  <a:schemeClr val="bg1"/>
                </a:solidFill>
              </a:rPr>
              <a:t>into the Boston harbor. </a:t>
            </a:r>
          </a:p>
          <a:p>
            <a:pPr marL="457200" lvl="1" indent="0">
              <a:lnSpc>
                <a:spcPct val="80000"/>
              </a:lnSpc>
              <a:buNone/>
            </a:pPr>
            <a:endParaRPr lang="en-US" sz="2600" b="1" dirty="0">
              <a:solidFill>
                <a:schemeClr val="bg1"/>
              </a:solidFill>
            </a:endParaRPr>
          </a:p>
          <a:p>
            <a:r>
              <a:rPr lang="en-US" b="1" u="sng" dirty="0">
                <a:solidFill>
                  <a:schemeClr val="bg1"/>
                </a:solidFill>
              </a:rPr>
              <a:t>Result: Intolerable Acts </a:t>
            </a:r>
          </a:p>
          <a:p>
            <a:pPr lvl="1"/>
            <a:r>
              <a:rPr lang="en-US" sz="2600" b="1" dirty="0">
                <a:solidFill>
                  <a:schemeClr val="bg1"/>
                </a:solidFill>
              </a:rPr>
              <a:t>Boston’s port shut down until the cost of </a:t>
            </a:r>
          </a:p>
          <a:p>
            <a:pPr marL="457200" lvl="1" indent="0">
              <a:buNone/>
            </a:pPr>
            <a:r>
              <a:rPr lang="en-US" sz="2600" b="1" dirty="0">
                <a:solidFill>
                  <a:schemeClr val="bg1"/>
                </a:solidFill>
              </a:rPr>
              <a:t>  </a:t>
            </a:r>
            <a:r>
              <a:rPr lang="en-US" sz="2600" b="1" dirty="0" smtClean="0">
                <a:solidFill>
                  <a:schemeClr val="bg1"/>
                </a:solidFill>
              </a:rPr>
              <a:t>  the tea was </a:t>
            </a:r>
            <a:r>
              <a:rPr lang="en-US" sz="2600" b="1" dirty="0">
                <a:solidFill>
                  <a:schemeClr val="bg1"/>
                </a:solidFill>
              </a:rPr>
              <a:t>paid for. </a:t>
            </a:r>
          </a:p>
          <a:p>
            <a:pPr lvl="1"/>
            <a:r>
              <a:rPr lang="en-US" sz="2600" b="1" dirty="0">
                <a:solidFill>
                  <a:schemeClr val="bg1"/>
                </a:solidFill>
              </a:rPr>
              <a:t>Town meetings </a:t>
            </a:r>
            <a:r>
              <a:rPr lang="en-US" sz="2600" b="1" dirty="0" smtClean="0">
                <a:solidFill>
                  <a:schemeClr val="bg1"/>
                </a:solidFill>
              </a:rPr>
              <a:t>banned, powers </a:t>
            </a:r>
            <a:r>
              <a:rPr lang="en-US" sz="2600" b="1" dirty="0">
                <a:solidFill>
                  <a:schemeClr val="bg1"/>
                </a:solidFill>
              </a:rPr>
              <a:t>of the royal governor expanded. </a:t>
            </a:r>
          </a:p>
          <a:p>
            <a:r>
              <a:rPr lang="en-US" sz="2800" b="1" u="sng" dirty="0">
                <a:solidFill>
                  <a:schemeClr val="bg1"/>
                </a:solidFill>
              </a:rPr>
              <a:t>First Continental Congress  1774</a:t>
            </a:r>
          </a:p>
          <a:p>
            <a:pPr lvl="1"/>
            <a:r>
              <a:rPr lang="en-US" sz="2600" b="1" dirty="0">
                <a:solidFill>
                  <a:schemeClr val="bg1"/>
                </a:solidFill>
              </a:rPr>
              <a:t>Delegates from 12 of the colonies meet in response to the Intolerable Acts</a:t>
            </a:r>
          </a:p>
          <a:p>
            <a:pPr lvl="1"/>
            <a:endParaRPr lang="en-US" b="1" dirty="0" smtClean="0"/>
          </a:p>
        </p:txBody>
      </p:sp>
      <p:sp>
        <p:nvSpPr>
          <p:cNvPr id="5" name="Date Placeholder 4"/>
          <p:cNvSpPr>
            <a:spLocks noGrp="1"/>
          </p:cNvSpPr>
          <p:nvPr>
            <p:ph type="dt" sz="half" idx="10"/>
          </p:nvPr>
        </p:nvSpPr>
        <p:spPr>
          <a:xfrm>
            <a:off x="-3733800" y="5638800"/>
            <a:ext cx="1905000" cy="457200"/>
          </a:xfrm>
        </p:spPr>
        <p:txBody>
          <a:bodyPr/>
          <a:lstStyle/>
          <a:p>
            <a:pPr>
              <a:defRPr/>
            </a:pPr>
            <a:endParaRPr lang="en-US" dirty="0"/>
          </a:p>
        </p:txBody>
      </p:sp>
      <p:sp>
        <p:nvSpPr>
          <p:cNvPr id="6" name="Footer Placeholder 5"/>
          <p:cNvSpPr>
            <a:spLocks noGrp="1"/>
          </p:cNvSpPr>
          <p:nvPr>
            <p:ph type="ftr" sz="quarter" idx="11"/>
          </p:nvPr>
        </p:nvSpPr>
        <p:spPr>
          <a:xfrm>
            <a:off x="10363200" y="5486400"/>
            <a:ext cx="2895600" cy="457200"/>
          </a:xfr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A031AE-2D25-4D01-9838-5B647C43970E}" type="slidenum">
              <a:rPr lang="en-US" smtClean="0"/>
              <a:pPr>
                <a:defRPr/>
              </a:pPr>
              <a:t>11</a:t>
            </a:fld>
            <a:endParaRPr lang="en-US"/>
          </a:p>
        </p:txBody>
      </p:sp>
      <p:pic>
        <p:nvPicPr>
          <p:cNvPr id="10" name="Picture 2" descr="Click to enlarge: The Boston Tea Par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720885"/>
            <a:ext cx="2667000" cy="3193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80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7" end="7"/>
                                            </p:txEl>
                                          </p:spTgt>
                                        </p:tgtEl>
                                        <p:attrNameLst>
                                          <p:attrName>style.visibility</p:attrName>
                                        </p:attrNameLst>
                                      </p:cBhvr>
                                      <p:to>
                                        <p:strVal val="visible"/>
                                      </p:to>
                                    </p:set>
                                    <p:anim calcmode="lin" valueType="num">
                                      <p:cBhvr additive="base">
                                        <p:cTn id="31"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xEl>
                                              <p:pRg st="8" end="8"/>
                                            </p:txEl>
                                          </p:spTgt>
                                        </p:tgtEl>
                                        <p:attrNameLst>
                                          <p:attrName>style.visibility</p:attrName>
                                        </p:attrNameLst>
                                      </p:cBhvr>
                                      <p:to>
                                        <p:strVal val="visible"/>
                                      </p:to>
                                    </p:set>
                                    <p:anim calcmode="lin" valueType="num">
                                      <p:cBhvr additive="base">
                                        <p:cTn id="35"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xEl>
                                              <p:pRg st="9" end="9"/>
                                            </p:txEl>
                                          </p:spTgt>
                                        </p:tgtEl>
                                        <p:attrNameLst>
                                          <p:attrName>style.visibility</p:attrName>
                                        </p:attrNameLst>
                                      </p:cBhvr>
                                      <p:to>
                                        <p:strVal val="visible"/>
                                      </p:to>
                                    </p:set>
                                    <p:anim calcmode="lin" valueType="num">
                                      <p:cBhvr additive="base">
                                        <p:cTn id="3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
                                            <p:txEl>
                                              <p:pRg st="10" end="10"/>
                                            </p:txEl>
                                          </p:spTgt>
                                        </p:tgtEl>
                                        <p:attrNameLst>
                                          <p:attrName>style.visibility</p:attrName>
                                        </p:attrNameLst>
                                      </p:cBhvr>
                                      <p:to>
                                        <p:strVal val="visible"/>
                                      </p:to>
                                    </p:set>
                                    <p:anim calcmode="lin" valueType="num">
                                      <p:cBhvr additive="base">
                                        <p:cTn id="4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11" end="11"/>
                                            </p:txEl>
                                          </p:spTgt>
                                        </p:tgtEl>
                                        <p:attrNameLst>
                                          <p:attrName>style.visibility</p:attrName>
                                        </p:attrNameLst>
                                      </p:cBhvr>
                                      <p:to>
                                        <p:strVal val="visible"/>
                                      </p:to>
                                    </p:set>
                                    <p:anim calcmode="lin" valueType="num">
                                      <p:cBhvr additive="base">
                                        <p:cTn id="49"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
                                            <p:txEl>
                                              <p:pRg st="12" end="12"/>
                                            </p:txEl>
                                          </p:spTgt>
                                        </p:tgtEl>
                                        <p:attrNameLst>
                                          <p:attrName>style.visibility</p:attrName>
                                        </p:attrNameLst>
                                      </p:cBhvr>
                                      <p:to>
                                        <p:strVal val="visible"/>
                                      </p:to>
                                    </p:set>
                                    <p:anim calcmode="lin" valueType="num">
                                      <p:cBhvr additive="base">
                                        <p:cTn id="53" dur="500" fill="hold"/>
                                        <p:tgtEl>
                                          <p:spTgt spid="9">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64999">
              <a:srgbClr val="F0EBD5"/>
            </a:gs>
            <a:gs pos="100000">
              <a:srgbClr val="FFC000"/>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1" y="60960"/>
            <a:ext cx="5821680" cy="1143000"/>
          </a:xfrm>
        </p:spPr>
        <p:txBody>
          <a:bodyPr/>
          <a:lstStyle/>
          <a:p>
            <a:r>
              <a:rPr lang="en-US" b="1" dirty="0" smtClean="0"/>
              <a:t>The Revolution Begins</a:t>
            </a:r>
            <a:endParaRPr lang="en-US" dirty="0"/>
          </a:p>
        </p:txBody>
      </p:sp>
      <p:sp>
        <p:nvSpPr>
          <p:cNvPr id="3" name="Content Placeholder 2"/>
          <p:cNvSpPr>
            <a:spLocks noGrp="1"/>
          </p:cNvSpPr>
          <p:nvPr>
            <p:ph idx="1"/>
          </p:nvPr>
        </p:nvSpPr>
        <p:spPr>
          <a:xfrm>
            <a:off x="2951481" y="1133102"/>
            <a:ext cx="6192520" cy="5724898"/>
          </a:xfrm>
        </p:spPr>
        <p:txBody>
          <a:bodyPr>
            <a:normAutofit/>
          </a:bodyPr>
          <a:lstStyle/>
          <a:p>
            <a:pPr lvl="0">
              <a:spcBef>
                <a:spcPts val="1200"/>
              </a:spcBef>
              <a:spcAft>
                <a:spcPts val="1200"/>
              </a:spcAft>
            </a:pPr>
            <a:r>
              <a:rPr lang="en-US" sz="2400" b="1" dirty="0" smtClean="0"/>
              <a:t>Fighting breaks out  between colonists and British</a:t>
            </a:r>
          </a:p>
          <a:p>
            <a:pPr lvl="0">
              <a:spcBef>
                <a:spcPts val="1200"/>
              </a:spcBef>
              <a:spcAft>
                <a:spcPts val="1200"/>
              </a:spcAft>
            </a:pPr>
            <a:r>
              <a:rPr lang="en-US" sz="2400" b="1" dirty="0" smtClean="0"/>
              <a:t>Thomas Paine’s pamphlet </a:t>
            </a:r>
            <a:r>
              <a:rPr lang="en-US" sz="2400" b="1" i="1" u="sng" dirty="0" smtClean="0"/>
              <a:t>Common Sense</a:t>
            </a:r>
            <a:r>
              <a:rPr lang="en-US" sz="2400" b="1" u="sng" dirty="0" smtClean="0"/>
              <a:t>,</a:t>
            </a:r>
            <a:r>
              <a:rPr lang="en-US" sz="2400" b="1" dirty="0" smtClean="0"/>
              <a:t> points out the advantages of freedom from British rule.</a:t>
            </a:r>
          </a:p>
          <a:p>
            <a:pPr lvl="0">
              <a:spcBef>
                <a:spcPts val="1200"/>
              </a:spcBef>
              <a:spcAft>
                <a:spcPts val="1200"/>
              </a:spcAft>
            </a:pPr>
            <a:r>
              <a:rPr lang="en-US" sz="2400" b="1" dirty="0" smtClean="0"/>
              <a:t>The book divided Americans into either </a:t>
            </a:r>
            <a:r>
              <a:rPr lang="en-US" sz="2400" b="1" u="sng" dirty="0" smtClean="0"/>
              <a:t>Patriots</a:t>
            </a:r>
            <a:r>
              <a:rPr lang="en-US" sz="2400" b="1" dirty="0" smtClean="0"/>
              <a:t> or </a:t>
            </a:r>
            <a:r>
              <a:rPr lang="en-US" sz="2400" b="1" u="sng" dirty="0" smtClean="0"/>
              <a:t>Loyalists</a:t>
            </a:r>
          </a:p>
          <a:p>
            <a:r>
              <a:rPr lang="en-US" sz="2900" b="1" u="sng" dirty="0"/>
              <a:t>July 4, 1776:</a:t>
            </a:r>
          </a:p>
          <a:p>
            <a:pPr lvl="1"/>
            <a:r>
              <a:rPr lang="en-US" sz="2500" dirty="0"/>
              <a:t> </a:t>
            </a:r>
            <a:r>
              <a:rPr lang="en-US" sz="2400" b="1" dirty="0"/>
              <a:t>the </a:t>
            </a:r>
            <a:r>
              <a:rPr lang="en-US" sz="2400" b="1" u="sng" dirty="0"/>
              <a:t>Declaration of Independence </a:t>
            </a:r>
            <a:r>
              <a:rPr lang="en-US" sz="2400" b="1" dirty="0"/>
              <a:t>announced that the thirteen  American colonies then at war with Great Britain were </a:t>
            </a:r>
            <a:r>
              <a:rPr lang="en-US" sz="2400" b="1" u="sng" dirty="0"/>
              <a:t>now independent states </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2000"/>
          <a:stretch/>
        </p:blipFill>
        <p:spPr bwMode="auto">
          <a:xfrm>
            <a:off x="443857" y="2235725"/>
            <a:ext cx="2195847" cy="227531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 y="30480"/>
            <a:ext cx="2819400" cy="2205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1" y="4678756"/>
            <a:ext cx="2819400" cy="2169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49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chemeClr val="accent3">
                <a:lumMod val="20000"/>
                <a:lumOff val="80000"/>
              </a:schemeClr>
            </a:gs>
          </a:gsLst>
          <a:lin ang="18900000" scaled="0"/>
        </a:gra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37276292-A046-4D92-96E6-9C0B455A5E47}" type="slidenum">
              <a:rPr lang="en-US" smtClean="0"/>
              <a:pPr>
                <a:defRPr/>
              </a:pPr>
              <a:t>13</a:t>
            </a:fld>
            <a:endParaRPr lang="en-US"/>
          </a:p>
        </p:txBody>
      </p:sp>
      <p:pic>
        <p:nvPicPr>
          <p:cNvPr id="30722" name="Picture 2" descr="Map of The United States In 1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0"/>
            <a:ext cx="5024923" cy="6843531"/>
          </a:xfrm>
          <a:prstGeom prst="rect">
            <a:avLst/>
          </a:prstGeom>
          <a:noFill/>
          <a:ln w="76200">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828800"/>
            <a:ext cx="3581401" cy="646331"/>
          </a:xfrm>
          <a:prstGeom prst="rect">
            <a:avLst/>
          </a:prstGeom>
          <a:noFill/>
        </p:spPr>
        <p:txBody>
          <a:bodyPr wrap="square" rtlCol="0">
            <a:spAutoFit/>
          </a:bodyPr>
          <a:lstStyle/>
          <a:p>
            <a:pPr algn="ct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98611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6000">
              <a:schemeClr val="tx1">
                <a:lumMod val="95000"/>
                <a:lumOff val="5000"/>
              </a:schemeClr>
            </a:gs>
            <a:gs pos="39000">
              <a:schemeClr val="tx1">
                <a:lumMod val="75000"/>
                <a:lumOff val="25000"/>
              </a:schemeClr>
            </a:gs>
            <a:gs pos="51000">
              <a:schemeClr val="tx1">
                <a:lumMod val="50000"/>
                <a:lumOff val="50000"/>
              </a:schemeClr>
            </a:gs>
            <a:gs pos="60000">
              <a:schemeClr val="bg1">
                <a:lumMod val="50000"/>
              </a:schemeClr>
            </a:gs>
            <a:gs pos="72000">
              <a:schemeClr val="tx1">
                <a:lumMod val="75000"/>
                <a:lumOff val="25000"/>
              </a:schemeClr>
            </a:gs>
            <a:gs pos="90000">
              <a:schemeClr val="tx1">
                <a:lumMod val="95000"/>
                <a:lumOff val="5000"/>
              </a:schemeClr>
            </a:gs>
          </a:gsLst>
          <a:lin ang="189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0820400" y="152400"/>
            <a:ext cx="1752600" cy="609600"/>
          </a:xfrm>
        </p:spPr>
        <p:txBody>
          <a:bodyPr>
            <a:normAutofit fontScale="90000"/>
          </a:bodyPr>
          <a:lstStyle/>
          <a:p>
            <a:endParaRPr lang="en-US" dirty="0"/>
          </a:p>
        </p:txBody>
      </p:sp>
      <p:sp>
        <p:nvSpPr>
          <p:cNvPr id="4" name="Content Placeholder 3"/>
          <p:cNvSpPr>
            <a:spLocks noGrp="1"/>
          </p:cNvSpPr>
          <p:nvPr>
            <p:ph idx="1"/>
          </p:nvPr>
        </p:nvSpPr>
        <p:spPr>
          <a:xfrm>
            <a:off x="0" y="4114800"/>
            <a:ext cx="8534400" cy="2743200"/>
          </a:xfrm>
        </p:spPr>
        <p:txBody>
          <a:bodyPr/>
          <a:lstStyle/>
          <a:p>
            <a:pPr lvl="0"/>
            <a:r>
              <a:rPr lang="en-US" sz="2800" b="1" dirty="0">
                <a:solidFill>
                  <a:schemeClr val="bg1"/>
                </a:solidFill>
                <a:effectLst>
                  <a:outerShdw blurRad="38100" dist="38100" dir="2700000" algn="tl">
                    <a:srgbClr val="000000">
                      <a:alpha val="43000"/>
                    </a:srgbClr>
                  </a:outerShdw>
                </a:effectLst>
              </a:rPr>
              <a:t>What is this political cartoon by Benjamin Franklin trying to say? </a:t>
            </a:r>
            <a:endParaRPr lang="en-US" sz="2800" b="1" dirty="0">
              <a:solidFill>
                <a:schemeClr val="bg1"/>
              </a:solidFill>
            </a:endParaRPr>
          </a:p>
          <a:p>
            <a:pPr lvl="0"/>
            <a:r>
              <a:rPr lang="en-US" sz="2800" b="1" dirty="0">
                <a:solidFill>
                  <a:schemeClr val="bg1"/>
                </a:solidFill>
                <a:effectLst>
                  <a:outerShdw blurRad="38100" dist="38100" dir="2700000" algn="tl">
                    <a:srgbClr val="000000">
                      <a:alpha val="43000"/>
                    </a:srgbClr>
                  </a:outerShdw>
                </a:effectLst>
              </a:rPr>
              <a:t>What does the snake represent? </a:t>
            </a:r>
            <a:endParaRPr lang="en-US" sz="2800" b="1" dirty="0">
              <a:solidFill>
                <a:schemeClr val="bg1"/>
              </a:solidFill>
            </a:endParaRPr>
          </a:p>
          <a:p>
            <a:pPr lvl="0"/>
            <a:r>
              <a:rPr lang="en-US" sz="2800" b="1" dirty="0">
                <a:solidFill>
                  <a:schemeClr val="bg1"/>
                </a:solidFill>
                <a:effectLst>
                  <a:outerShdw blurRad="38100" dist="38100" dir="2700000" algn="tl">
                    <a:srgbClr val="000000">
                      <a:alpha val="43000"/>
                    </a:srgbClr>
                  </a:outerShdw>
                </a:effectLst>
              </a:rPr>
              <a:t>What do the letters represent? </a:t>
            </a:r>
            <a:endParaRPr lang="en-US" sz="2800" b="1" dirty="0">
              <a:solidFill>
                <a:schemeClr val="bg1"/>
              </a:solidFill>
            </a:endParaRPr>
          </a:p>
          <a:p>
            <a:pPr lvl="0"/>
            <a:r>
              <a:rPr lang="en-US" sz="2800" b="1" u="sng" dirty="0">
                <a:solidFill>
                  <a:schemeClr val="bg1"/>
                </a:solidFill>
                <a:effectLst>
                  <a:outerShdw blurRad="38100" dist="38100" dir="2700000" algn="tl">
                    <a:srgbClr val="000000">
                      <a:alpha val="43000"/>
                    </a:srgbClr>
                  </a:outerShdw>
                </a:effectLst>
              </a:rPr>
              <a:t>What is the implication if the colonies do not join</a:t>
            </a:r>
            <a:r>
              <a:rPr lang="en-US" sz="2800" b="1" dirty="0">
                <a:solidFill>
                  <a:schemeClr val="bg1"/>
                </a:solidFill>
                <a:effectLst>
                  <a:outerShdw blurRad="38100" dist="38100" dir="2700000" algn="tl">
                    <a:srgbClr val="000000">
                      <a:alpha val="43000"/>
                    </a:srgbClr>
                  </a:outerShdw>
                </a:effectLst>
              </a:rPr>
              <a:t>? </a:t>
            </a:r>
            <a:endParaRPr lang="en-US" sz="2800" b="1" dirty="0">
              <a:solidFill>
                <a:schemeClr val="bg1"/>
              </a:solidFill>
            </a:endParaRPr>
          </a:p>
        </p:txBody>
      </p:sp>
      <p:pic>
        <p:nvPicPr>
          <p:cNvPr id="7" name="Picture 7" descr="United or Di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88289" y="135421"/>
            <a:ext cx="5499036" cy="38769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72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162800" cy="1676400"/>
          </a:xfrm>
        </p:spPr>
        <p:txBody>
          <a:bodyPr>
            <a:normAutofit/>
          </a:bodyPr>
          <a:lstStyle/>
          <a:p>
            <a:pPr eaLnBrk="1" hangingPunct="1"/>
            <a:r>
              <a:rPr lang="en-US" b="1" dirty="0" smtClean="0">
                <a:solidFill>
                  <a:schemeClr val="bg1"/>
                </a:solidFill>
                <a:effectLst>
                  <a:outerShdw blurRad="38100" dist="38100" dir="2700000" algn="tl">
                    <a:srgbClr val="000000">
                      <a:alpha val="43137"/>
                    </a:srgbClr>
                  </a:outerShdw>
                </a:effectLst>
              </a:rPr>
              <a:t>French and Indian War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1754 – 1760 </a:t>
            </a:r>
          </a:p>
        </p:txBody>
      </p:sp>
      <p:sp>
        <p:nvSpPr>
          <p:cNvPr id="5123" name="Rectangle 3"/>
          <p:cNvSpPr>
            <a:spLocks noGrp="1" noChangeArrowheads="1"/>
          </p:cNvSpPr>
          <p:nvPr>
            <p:ph type="body" sz="half" idx="1"/>
          </p:nvPr>
        </p:nvSpPr>
        <p:spPr>
          <a:xfrm>
            <a:off x="533400" y="4876800"/>
            <a:ext cx="8610600" cy="1905000"/>
          </a:xfrm>
        </p:spPr>
        <p:txBody>
          <a:bodyPr>
            <a:normAutofit/>
          </a:bodyPr>
          <a:lstStyle/>
          <a:p>
            <a:pPr eaLnBrk="1" hangingPunct="1">
              <a:spcBef>
                <a:spcPts val="1200"/>
              </a:spcBef>
              <a:spcAft>
                <a:spcPts val="1200"/>
              </a:spcAft>
            </a:pP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French and Indian vs. British and Colonials </a:t>
            </a:r>
          </a:p>
          <a:p>
            <a:pPr>
              <a:spcBef>
                <a:spcPts val="1200"/>
              </a:spcBef>
              <a:spcAft>
                <a:spcPts val="1200"/>
              </a:spcAft>
            </a:pP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France loses and Great </a:t>
            </a: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Britain becomes the </a:t>
            </a:r>
            <a:r>
              <a:rPr lang="en-US" sz="2800" b="1" dirty="0" smtClean="0">
                <a:solidFill>
                  <a:schemeClr val="bg1"/>
                </a:solidFill>
                <a:effectLst>
                  <a:outerShdw blurRad="38100" dist="38100" dir="2700000" algn="tl">
                    <a:srgbClr val="000000">
                      <a:alpha val="43137"/>
                    </a:srgbClr>
                  </a:outerShdw>
                </a:effectLst>
                <a:latin typeface="Calibri" panose="020F0502020204030204" pitchFamily="34" charset="0"/>
              </a:rPr>
              <a:t>dominate </a:t>
            </a: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European power in America</a:t>
            </a:r>
          </a:p>
          <a:p>
            <a:endParaRPr lang="en-US" sz="2800" dirty="0"/>
          </a:p>
          <a:p>
            <a:pPr eaLnBrk="1" hangingPunct="1"/>
            <a:endParaRPr lang="en-US" sz="2800" dirty="0"/>
          </a:p>
          <a:p>
            <a:pPr eaLnBrk="1" hangingPunct="1"/>
            <a:endParaRPr lang="en-US" sz="2800" dirty="0"/>
          </a:p>
          <a:p>
            <a:pPr eaLnBrk="1" hangingPunct="1"/>
            <a:endParaRPr lang="en-US" sz="2400" b="1" dirty="0" smtClean="0"/>
          </a:p>
        </p:txBody>
      </p:sp>
      <p:sp>
        <p:nvSpPr>
          <p:cNvPr id="3" name="Content Placeholder 2"/>
          <p:cNvSpPr>
            <a:spLocks noGrp="1"/>
          </p:cNvSpPr>
          <p:nvPr>
            <p:ph sz="half" idx="2"/>
          </p:nvPr>
        </p:nvSpPr>
        <p:spPr>
          <a:xfrm>
            <a:off x="12496800" y="1543281"/>
            <a:ext cx="4038600" cy="4525963"/>
          </a:xfrm>
        </p:spPr>
        <p:txBody>
          <a:bodyPr/>
          <a:lstStyle/>
          <a:p>
            <a:endParaRPr lang="en-US" dirty="0"/>
          </a:p>
        </p:txBody>
      </p:sp>
      <p:pic>
        <p:nvPicPr>
          <p:cNvPr id="5127" name="Picture 7" descr="http://upload.wikimedia.org/wikipedia/commons/2/22/A_Battle_of_the_French-Indian_W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275" y="1624293"/>
            <a:ext cx="4840525" cy="317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74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0"/>
        </a:gra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38200" y="304800"/>
            <a:ext cx="7620000" cy="1143000"/>
          </a:xfrm>
        </p:spPr>
        <p:txBody>
          <a:bodyPr>
            <a:noAutofit/>
          </a:bodyPr>
          <a:lstStyle/>
          <a:p>
            <a:r>
              <a:rPr lang="en-US" b="1" dirty="0" smtClean="0">
                <a:solidFill>
                  <a:srgbClr val="0033CC"/>
                </a:solidFill>
                <a:effectLst>
                  <a:outerShdw blurRad="38100" dist="38100" dir="2700000" algn="tl">
                    <a:srgbClr val="000000">
                      <a:alpha val="43137"/>
                    </a:srgbClr>
                  </a:outerShdw>
                </a:effectLst>
                <a:latin typeface="Calibri" panose="020F0502020204030204" pitchFamily="34" charset="0"/>
              </a:rPr>
              <a:t>North America before and after the French Indian War</a:t>
            </a:r>
            <a:endParaRPr lang="en-US" b="1" dirty="0">
              <a:solidFill>
                <a:srgbClr val="0033CC"/>
              </a:solidFill>
              <a:effectLst>
                <a:outerShdw blurRad="38100" dist="38100" dir="2700000" algn="tl">
                  <a:srgbClr val="000000">
                    <a:alpha val="43137"/>
                  </a:srgbClr>
                </a:outerShdw>
              </a:effectLst>
              <a:latin typeface="Calibri" panose="020F0502020204030204" pitchFamily="34" charset="0"/>
            </a:endParaRPr>
          </a:p>
        </p:txBody>
      </p:sp>
      <p:sp>
        <p:nvSpPr>
          <p:cNvPr id="5" name="Date Placeholder 4"/>
          <p:cNvSpPr>
            <a:spLocks noGrp="1"/>
          </p:cNvSpPr>
          <p:nvPr>
            <p:ph type="dt" sz="half" idx="10"/>
          </p:nvPr>
        </p:nvSpPr>
        <p:spPr>
          <a:xfrm>
            <a:off x="-2743200" y="6019800"/>
            <a:ext cx="1905000" cy="457200"/>
          </a:xfrm>
        </p:spPr>
        <p:txBody>
          <a:bodyPr/>
          <a:lstStyle/>
          <a:p>
            <a:pPr>
              <a:defRPr/>
            </a:pPr>
            <a:endParaRPr lang="en-US" dirty="0"/>
          </a:p>
        </p:txBody>
      </p:sp>
      <p:sp>
        <p:nvSpPr>
          <p:cNvPr id="6" name="Footer Placeholder 5"/>
          <p:cNvSpPr>
            <a:spLocks noGrp="1"/>
          </p:cNvSpPr>
          <p:nvPr>
            <p:ph type="ftr" sz="quarter" idx="11"/>
          </p:nvPr>
        </p:nvSpPr>
        <p:spPr>
          <a:xfrm>
            <a:off x="-3352800" y="5257800"/>
            <a:ext cx="2895600" cy="457200"/>
          </a:xfr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A031AE-2D25-4D01-9838-5B647C43970E}" type="slidenum">
              <a:rPr lang="en-US" smtClean="0"/>
              <a:pPr>
                <a:defRPr/>
              </a:pPr>
              <a:t>4</a:t>
            </a:fld>
            <a:endParaRPr lang="en-US"/>
          </a:p>
        </p:txBody>
      </p:sp>
      <p:pic>
        <p:nvPicPr>
          <p:cNvPr id="5122" name="Picture 2" descr="File:French and Indian War.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76200"/>
            <a:ext cx="539251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61160"/>
            <a:ext cx="7010400" cy="5187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1829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390" y="0"/>
            <a:ext cx="916478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8"/>
          <p:cNvSpPr>
            <a:spLocks noGrp="1"/>
          </p:cNvSpPr>
          <p:nvPr>
            <p:ph type="title"/>
          </p:nvPr>
        </p:nvSpPr>
        <p:spPr>
          <a:xfrm>
            <a:off x="457200" y="419100"/>
            <a:ext cx="8229600" cy="876300"/>
          </a:xfrm>
        </p:spPr>
        <p:txBody>
          <a:bodyPr>
            <a:normAutofit fontScale="90000"/>
          </a:bodyPr>
          <a:lstStyle/>
          <a:p>
            <a:r>
              <a:rPr lang="en-US" b="1" dirty="0">
                <a:effectLst>
                  <a:outerShdw blurRad="38100" dist="38100" dir="2700000" algn="tl">
                    <a:srgbClr val="C0C0C0"/>
                  </a:outerShdw>
                </a:effectLst>
              </a:rPr>
              <a:t>The Effects of War </a:t>
            </a:r>
            <a:r>
              <a:rPr lang="en-US" dirty="0"/>
              <a:t/>
            </a:r>
            <a:br>
              <a:rPr lang="en-US" dirty="0"/>
            </a:br>
            <a:endParaRPr lang="en-US" dirty="0"/>
          </a:p>
        </p:txBody>
      </p:sp>
      <p:sp>
        <p:nvSpPr>
          <p:cNvPr id="10" name="Text Placeholder 9"/>
          <p:cNvSpPr>
            <a:spLocks noGrp="1"/>
          </p:cNvSpPr>
          <p:nvPr>
            <p:ph type="body" idx="1"/>
          </p:nvPr>
        </p:nvSpPr>
        <p:spPr>
          <a:xfrm>
            <a:off x="0" y="1066800"/>
            <a:ext cx="4040188" cy="670628"/>
          </a:xfrm>
        </p:spPr>
        <p:txBody>
          <a:bodyPr/>
          <a:lstStyle/>
          <a:p>
            <a:pPr algn="ctr"/>
            <a:r>
              <a:rPr lang="en-US" sz="2800" u="sng" dirty="0"/>
              <a:t>Britain</a:t>
            </a:r>
            <a:r>
              <a:rPr lang="en-US" sz="2800" dirty="0"/>
              <a:t> </a:t>
            </a:r>
          </a:p>
        </p:txBody>
      </p:sp>
      <p:sp>
        <p:nvSpPr>
          <p:cNvPr id="11" name="Content Placeholder 10"/>
          <p:cNvSpPr>
            <a:spLocks noGrp="1"/>
          </p:cNvSpPr>
          <p:nvPr>
            <p:ph sz="half" idx="2"/>
          </p:nvPr>
        </p:nvSpPr>
        <p:spPr>
          <a:xfrm>
            <a:off x="0" y="1752600"/>
            <a:ext cx="4267200" cy="5105399"/>
          </a:xfrm>
        </p:spPr>
        <p:txBody>
          <a:bodyPr>
            <a:normAutofit lnSpcReduction="10000"/>
          </a:bodyPr>
          <a:lstStyle/>
          <a:p>
            <a:pPr lvl="0">
              <a:spcBef>
                <a:spcPts val="1200"/>
              </a:spcBef>
              <a:spcAft>
                <a:spcPts val="1200"/>
              </a:spcAft>
            </a:pPr>
            <a:r>
              <a:rPr lang="en-US" sz="2800" dirty="0" smtClean="0">
                <a:effectLst>
                  <a:outerShdw blurRad="38100" dist="38100" dir="2700000" algn="tl">
                    <a:srgbClr val="000000">
                      <a:alpha val="43137"/>
                    </a:srgbClr>
                  </a:outerShdw>
                </a:effectLst>
              </a:rPr>
              <a:t>Increased its colonial empire in the Americas. </a:t>
            </a:r>
          </a:p>
          <a:p>
            <a:pPr lvl="0">
              <a:spcBef>
                <a:spcPts val="1200"/>
              </a:spcBef>
              <a:spcAft>
                <a:spcPts val="1200"/>
              </a:spcAft>
            </a:pPr>
            <a:r>
              <a:rPr lang="en-US" sz="2800" dirty="0" smtClean="0">
                <a:effectLst>
                  <a:outerShdw blurRad="38100" dist="38100" dir="2700000" algn="tl">
                    <a:srgbClr val="000000">
                      <a:alpha val="43137"/>
                    </a:srgbClr>
                  </a:outerShdw>
                </a:effectLst>
              </a:rPr>
              <a:t>Greatly enlarged England’s debt. </a:t>
            </a:r>
          </a:p>
          <a:p>
            <a:pPr lvl="0">
              <a:spcBef>
                <a:spcPts val="1200"/>
              </a:spcBef>
              <a:spcAft>
                <a:spcPts val="1200"/>
              </a:spcAft>
            </a:pPr>
            <a:r>
              <a:rPr lang="en-US" sz="2800" dirty="0" smtClean="0">
                <a:effectLst>
                  <a:outerShdw blurRad="38100" dist="38100" dir="2700000" algn="tl">
                    <a:srgbClr val="000000">
                      <a:alpha val="43137"/>
                    </a:srgbClr>
                  </a:outerShdw>
                </a:effectLst>
              </a:rPr>
              <a:t>England wanted the Colonies to pay for the costs of the war.</a:t>
            </a:r>
          </a:p>
          <a:p>
            <a:pPr lvl="0">
              <a:spcBef>
                <a:spcPts val="1200"/>
              </a:spcBef>
              <a:spcAft>
                <a:spcPts val="1200"/>
              </a:spcAft>
            </a:pPr>
            <a:r>
              <a:rPr lang="en-US" sz="2800" dirty="0" smtClean="0">
                <a:effectLst>
                  <a:outerShdw blurRad="38100" dist="38100" dir="2700000" algn="tl">
                    <a:srgbClr val="000000">
                      <a:alpha val="43137"/>
                    </a:srgbClr>
                  </a:outerShdw>
                </a:effectLst>
              </a:rPr>
              <a:t>England felt like the colonists should be thankful.</a:t>
            </a:r>
            <a:endParaRPr lang="en-US" sz="2800" dirty="0" smtClean="0">
              <a:effectLst>
                <a:outerShdw blurRad="38100" dist="38100" dir="2700000" algn="tl">
                  <a:srgbClr val="000000">
                    <a:alpha val="43137"/>
                  </a:srgbClr>
                </a:outerShdw>
              </a:effectLst>
            </a:endParaRPr>
          </a:p>
          <a:p>
            <a:endParaRPr lang="en-US" dirty="0"/>
          </a:p>
        </p:txBody>
      </p:sp>
      <p:sp>
        <p:nvSpPr>
          <p:cNvPr id="12" name="Text Placeholder 11"/>
          <p:cNvSpPr>
            <a:spLocks noGrp="1"/>
          </p:cNvSpPr>
          <p:nvPr>
            <p:ph type="body" sz="quarter" idx="3"/>
          </p:nvPr>
        </p:nvSpPr>
        <p:spPr>
          <a:xfrm>
            <a:off x="4648200" y="1097666"/>
            <a:ext cx="4023167" cy="639762"/>
          </a:xfrm>
        </p:spPr>
        <p:txBody>
          <a:bodyPr/>
          <a:lstStyle/>
          <a:p>
            <a:pPr algn="ctr"/>
            <a:r>
              <a:rPr lang="en-US" sz="2800" u="sng" dirty="0"/>
              <a:t>The Colonies </a:t>
            </a:r>
            <a:endParaRPr lang="en-US" sz="2800" dirty="0"/>
          </a:p>
        </p:txBody>
      </p:sp>
      <p:sp>
        <p:nvSpPr>
          <p:cNvPr id="13" name="Content Placeholder 12"/>
          <p:cNvSpPr>
            <a:spLocks noGrp="1"/>
          </p:cNvSpPr>
          <p:nvPr>
            <p:ph sz="quarter" idx="4"/>
          </p:nvPr>
        </p:nvSpPr>
        <p:spPr>
          <a:xfrm>
            <a:off x="5105400" y="1752600"/>
            <a:ext cx="4038600" cy="5105399"/>
          </a:xfrm>
        </p:spPr>
        <p:txBody>
          <a:bodyPr>
            <a:normAutofit/>
          </a:bodyPr>
          <a:lstStyle/>
          <a:p>
            <a:pPr lvl="0">
              <a:spcBef>
                <a:spcPts val="1200"/>
              </a:spcBef>
              <a:spcAft>
                <a:spcPts val="1200"/>
              </a:spcAft>
            </a:pPr>
            <a:r>
              <a:rPr lang="en-US" sz="2800" dirty="0" smtClean="0">
                <a:effectLst>
                  <a:outerShdw blurRad="38100" dist="38100" dir="2700000" algn="tl">
                    <a:srgbClr val="000000">
                      <a:alpha val="43137"/>
                    </a:srgbClr>
                  </a:outerShdw>
                </a:effectLst>
              </a:rPr>
              <a:t>Resistance to British control, taxation.</a:t>
            </a:r>
            <a:endParaRPr lang="en-US" sz="2800" dirty="0" smtClean="0">
              <a:solidFill>
                <a:schemeClr val="tx1"/>
              </a:solidFill>
              <a:effectLst>
                <a:outerShdw blurRad="38100" dist="38100" dir="2700000" algn="tl">
                  <a:srgbClr val="000000">
                    <a:alpha val="43137"/>
                  </a:srgbClr>
                </a:outerShdw>
              </a:effectLst>
            </a:endParaRPr>
          </a:p>
          <a:p>
            <a:pPr lvl="0">
              <a:spcBef>
                <a:spcPts val="1200"/>
              </a:spcBef>
              <a:spcAft>
                <a:spcPts val="1200"/>
              </a:spcAft>
            </a:pPr>
            <a:r>
              <a:rPr lang="en-US" sz="2800" dirty="0" smtClean="0">
                <a:solidFill>
                  <a:schemeClr val="tx1"/>
                </a:solidFill>
                <a:effectLst>
                  <a:outerShdw blurRad="38100" dist="38100" dir="2700000" algn="tl">
                    <a:srgbClr val="000000">
                      <a:alpha val="43137"/>
                    </a:srgbClr>
                  </a:outerShdw>
                </a:effectLst>
              </a:rPr>
              <a:t>United </a:t>
            </a:r>
            <a:r>
              <a:rPr lang="en-US" sz="2800" dirty="0" smtClean="0">
                <a:solidFill>
                  <a:schemeClr val="tx1"/>
                </a:solidFill>
                <a:effectLst>
                  <a:outerShdw blurRad="38100" dist="38100" dir="2700000" algn="tl">
                    <a:srgbClr val="000000">
                      <a:alpha val="43137"/>
                    </a:srgbClr>
                  </a:outerShdw>
                </a:effectLst>
              </a:rPr>
              <a:t>colonists </a:t>
            </a:r>
            <a:r>
              <a:rPr lang="en-US" sz="2800" dirty="0">
                <a:solidFill>
                  <a:schemeClr val="tx1"/>
                </a:solidFill>
                <a:effectLst>
                  <a:outerShdw blurRad="38100" dist="38100" dir="2700000" algn="tl">
                    <a:srgbClr val="000000">
                      <a:alpha val="43137"/>
                    </a:srgbClr>
                  </a:outerShdw>
                </a:effectLst>
              </a:rPr>
              <a:t>against a common </a:t>
            </a:r>
            <a:r>
              <a:rPr lang="en-US" sz="2800" dirty="0" smtClean="0">
                <a:solidFill>
                  <a:schemeClr val="tx1"/>
                </a:solidFill>
                <a:effectLst>
                  <a:outerShdw blurRad="38100" dist="38100" dir="2700000" algn="tl">
                    <a:srgbClr val="000000">
                      <a:alpha val="43137"/>
                    </a:srgbClr>
                  </a:outerShdw>
                </a:effectLst>
              </a:rPr>
              <a:t>enemy</a:t>
            </a:r>
            <a:r>
              <a:rPr lang="en-US" sz="2800" dirty="0">
                <a:effectLst>
                  <a:outerShdw blurRad="38100" dist="38100" dir="2700000" algn="tl">
                    <a:srgbClr val="000000">
                      <a:alpha val="43137"/>
                    </a:srgbClr>
                  </a:outerShdw>
                </a:effectLst>
              </a:rPr>
              <a:t> </a:t>
            </a:r>
            <a:r>
              <a:rPr lang="en-US" sz="2800" dirty="0" smtClean="0">
                <a:effectLst>
                  <a:outerShdw blurRad="38100" dist="38100" dir="2700000" algn="tl">
                    <a:srgbClr val="000000">
                      <a:alpha val="43137"/>
                    </a:srgbClr>
                  </a:outerShdw>
                </a:effectLst>
              </a:rPr>
              <a:t>(</a:t>
            </a:r>
            <a:r>
              <a:rPr lang="en-US" sz="2800" dirty="0" smtClean="0">
                <a:solidFill>
                  <a:schemeClr val="tx1"/>
                </a:solidFill>
                <a:effectLst>
                  <a:outerShdw blurRad="38100" dist="38100" dir="2700000" algn="tl">
                    <a:srgbClr val="000000">
                      <a:alpha val="43137"/>
                    </a:srgbClr>
                  </a:outerShdw>
                </a:effectLst>
              </a:rPr>
              <a:t>Great Britain</a:t>
            </a:r>
            <a:r>
              <a:rPr lang="en-US" sz="2800" dirty="0">
                <a:effectLst>
                  <a:outerShdw blurRad="38100" dist="38100" dir="2700000" algn="tl">
                    <a:srgbClr val="000000">
                      <a:alpha val="43137"/>
                    </a:srgbClr>
                  </a:outerShdw>
                </a:effectLst>
              </a:rPr>
              <a:t>)</a:t>
            </a:r>
            <a:r>
              <a:rPr lang="en-US" sz="2800" dirty="0" smtClean="0">
                <a:solidFill>
                  <a:schemeClr val="tx1"/>
                </a:solidFill>
                <a:effectLst>
                  <a:outerShdw blurRad="38100" dist="38100" dir="2700000" algn="tl">
                    <a:srgbClr val="000000">
                      <a:alpha val="43137"/>
                    </a:srgbClr>
                  </a:outerShdw>
                </a:effectLst>
              </a:rPr>
              <a:t>.</a:t>
            </a:r>
            <a:endParaRPr lang="en-US" sz="2800" dirty="0">
              <a:solidFill>
                <a:schemeClr val="tx1"/>
              </a:solidFill>
              <a:effectLst>
                <a:outerShdw blurRad="38100" dist="38100" dir="2700000" algn="tl">
                  <a:srgbClr val="000000">
                    <a:alpha val="43137"/>
                  </a:srgbClr>
                </a:outerShdw>
              </a:effectLst>
            </a:endParaRPr>
          </a:p>
          <a:p>
            <a:pPr lvl="0">
              <a:spcBef>
                <a:spcPts val="1200"/>
              </a:spcBef>
              <a:spcAft>
                <a:spcPts val="1200"/>
              </a:spcAft>
            </a:pPr>
            <a:r>
              <a:rPr lang="en-US" sz="2800" dirty="0" smtClean="0">
                <a:solidFill>
                  <a:schemeClr val="tx1"/>
                </a:solidFill>
                <a:effectLst>
                  <a:outerShdw blurRad="38100" dist="38100" dir="2700000" algn="tl">
                    <a:srgbClr val="000000">
                      <a:alpha val="43137"/>
                    </a:srgbClr>
                  </a:outerShdw>
                </a:effectLst>
              </a:rPr>
              <a:t>Increasing </a:t>
            </a:r>
            <a:r>
              <a:rPr lang="en-US" sz="2800" dirty="0">
                <a:solidFill>
                  <a:schemeClr val="tx1"/>
                </a:solidFill>
                <a:effectLst>
                  <a:outerShdw blurRad="38100" dist="38100" dir="2700000" algn="tl">
                    <a:srgbClr val="000000">
                      <a:alpha val="43137"/>
                    </a:srgbClr>
                  </a:outerShdw>
                </a:effectLst>
              </a:rPr>
              <a:t>feelings of </a:t>
            </a:r>
            <a:r>
              <a:rPr lang="en-US" sz="2800" dirty="0" smtClean="0">
                <a:solidFill>
                  <a:schemeClr val="tx1"/>
                </a:solidFill>
                <a:effectLst>
                  <a:outerShdw blurRad="38100" dist="38100" dir="2700000" algn="tl">
                    <a:srgbClr val="000000">
                      <a:alpha val="43137"/>
                    </a:srgbClr>
                  </a:outerShdw>
                </a:effectLst>
              </a:rPr>
              <a:t>being </a:t>
            </a:r>
            <a:r>
              <a:rPr lang="en-US" sz="2800" dirty="0">
                <a:solidFill>
                  <a:schemeClr val="tx1"/>
                </a:solidFill>
                <a:effectLst>
                  <a:outerShdw blurRad="38100" dist="38100" dir="2700000" algn="tl">
                    <a:srgbClr val="000000">
                      <a:alpha val="43137"/>
                    </a:srgbClr>
                  </a:outerShdw>
                </a:effectLst>
              </a:rPr>
              <a:t>“American</a:t>
            </a:r>
            <a:r>
              <a:rPr lang="en-US" sz="2800" dirty="0">
                <a:solidFill>
                  <a:schemeClr val="tx1"/>
                </a:solidFill>
              </a:rPr>
              <a:t>” </a:t>
            </a:r>
            <a:r>
              <a:rPr lang="en-US" dirty="0"/>
              <a:t> </a:t>
            </a:r>
          </a:p>
          <a:p>
            <a:endParaRPr lang="en-US" dirty="0"/>
          </a:p>
        </p:txBody>
      </p:sp>
      <p:sp>
        <p:nvSpPr>
          <p:cNvPr id="3" name="Date Placeholder 2"/>
          <p:cNvSpPr>
            <a:spLocks noGrp="1"/>
          </p:cNvSpPr>
          <p:nvPr>
            <p:ph type="dt" sz="half" idx="10"/>
          </p:nvPr>
        </p:nvSpPr>
        <p:spPr>
          <a:xfrm>
            <a:off x="-3124200" y="6248400"/>
            <a:ext cx="1905000" cy="457200"/>
          </a:xfrm>
        </p:spPr>
        <p:txBody>
          <a:bodyPr/>
          <a:lstStyle/>
          <a:p>
            <a:fld id="{EF4B1453-9D15-4604-8AF9-40E66D24D33B}" type="datetime1">
              <a:rPr lang="en-US" smtClean="0"/>
              <a:pPr/>
              <a:t>9/2/2014</a:t>
            </a:fld>
            <a:endParaRPr lang="en-US" dirty="0"/>
          </a:p>
        </p:txBody>
      </p:sp>
      <p:sp>
        <p:nvSpPr>
          <p:cNvPr id="4" name="Footer Placeholder 3"/>
          <p:cNvSpPr>
            <a:spLocks noGrp="1"/>
          </p:cNvSpPr>
          <p:nvPr>
            <p:ph type="ftr" sz="quarter" idx="11"/>
          </p:nvPr>
        </p:nvSpPr>
        <p:spPr>
          <a:xfrm>
            <a:off x="-3581400" y="5486400"/>
            <a:ext cx="2895600" cy="457200"/>
          </a:xfrm>
        </p:spPr>
        <p:txBody>
          <a:bodyPr/>
          <a:lstStyle/>
          <a:p>
            <a:r>
              <a:rPr lang="en-US" dirty="0" smtClean="0"/>
              <a:t>Free Template from www.brainybetty.com</a:t>
            </a:r>
            <a:endParaRPr lang="en-US" dirty="0"/>
          </a:p>
        </p:txBody>
      </p:sp>
      <p:sp>
        <p:nvSpPr>
          <p:cNvPr id="5" name="Slide Number Placeholder 4"/>
          <p:cNvSpPr>
            <a:spLocks noGrp="1"/>
          </p:cNvSpPr>
          <p:nvPr>
            <p:ph type="sldNum" sz="quarter" idx="12"/>
          </p:nvPr>
        </p:nvSpPr>
        <p:spPr>
          <a:xfrm>
            <a:off x="10896600" y="6172200"/>
            <a:ext cx="1905000" cy="457200"/>
          </a:xfrm>
        </p:spPr>
        <p:txBody>
          <a:bodyPr/>
          <a:lstStyle/>
          <a:p>
            <a:fld id="{62EC71E9-593F-480F-B4F3-4CBB31E707D6}" type="slidenum">
              <a:rPr lang="en-US" smtClean="0"/>
              <a:pPr/>
              <a:t>5</a:t>
            </a:fld>
            <a:endParaRPr lang="en-US" dirty="0"/>
          </a:p>
        </p:txBody>
      </p:sp>
      <p:sp>
        <p:nvSpPr>
          <p:cNvPr id="6" name="Rectangle 5"/>
          <p:cNvSpPr>
            <a:spLocks noChangeArrowheads="1"/>
          </p:cNvSpPr>
          <p:nvPr/>
        </p:nvSpPr>
        <p:spPr bwMode="auto">
          <a:xfrm>
            <a:off x="457200" y="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CCFF33"/>
              </a:solidFill>
              <a:effectLst/>
              <a:latin typeface="Arial" pitchFamily="34" charset="0"/>
            </a:endParaRPr>
          </a:p>
        </p:txBody>
      </p:sp>
      <p:sp>
        <p:nvSpPr>
          <p:cNvPr id="7" name="Rectangle 3"/>
          <p:cNvSpPr>
            <a:spLocks noChangeArrowheads="1"/>
          </p:cNvSpPr>
          <p:nvPr/>
        </p:nvSpPr>
        <p:spPr bwMode="auto">
          <a:xfrm>
            <a:off x="0" y="990600"/>
            <a:ext cx="4495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
                <a:schemeClr val="hlink"/>
              </a:buClr>
              <a:buSzPct val="120000"/>
              <a:buFontTx/>
              <a:buNone/>
              <a:tabLst/>
            </a:pPr>
            <a:endParaRPr kumimoji="0" lang="en-US" sz="2800" b="0" i="0" u="none" strike="noStrike" cap="none" normalizeH="0" baseline="0" dirty="0" smtClean="0">
              <a:ln>
                <a:noFill/>
              </a:ln>
              <a:solidFill>
                <a:schemeClr val="tx1"/>
              </a:solidFill>
              <a:effectLst/>
              <a:latin typeface="Tahoma" pitchFamily="34" charset="0"/>
            </a:endParaRPr>
          </a:p>
        </p:txBody>
      </p:sp>
      <p:sp>
        <p:nvSpPr>
          <p:cNvPr id="8" name="Rectangle 1"/>
          <p:cNvSpPr>
            <a:spLocks noChangeArrowheads="1"/>
          </p:cNvSpPr>
          <p:nvPr/>
        </p:nvSpPr>
        <p:spPr bwMode="auto">
          <a:xfrm>
            <a:off x="4419600" y="1066800"/>
            <a:ext cx="472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hlink"/>
              </a:buClr>
              <a:buSzPct val="120000"/>
              <a:buFontTx/>
              <a:buChar char="•"/>
              <a:tabLst/>
            </a:pPr>
            <a:endParaRPr kumimoji="0" lang="en-US" sz="2800" b="0" i="0" u="none" strike="noStrike" cap="none" normalizeH="0" baseline="0" dirty="0" smtClean="0">
              <a:ln>
                <a:noFill/>
              </a:ln>
              <a:solidFill>
                <a:schemeClr val="bg1"/>
              </a:solidFill>
              <a:cs typeface="Times New Roman" pitchFamily="18" charset="0"/>
            </a:endParaRPr>
          </a:p>
        </p:txBody>
      </p:sp>
    </p:spTree>
    <p:extLst>
      <p:ext uri="{BB962C8B-B14F-4D97-AF65-F5344CB8AC3E}">
        <p14:creationId xmlns:p14="http://schemas.microsoft.com/office/powerpoint/2010/main" val="15174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8900000" scaled="0"/>
        </a:gra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228601" y="255446"/>
            <a:ext cx="8915400" cy="1192353"/>
          </a:xfrm>
        </p:spPr>
        <p:txBody>
          <a:bodyPr>
            <a:normAutofit fontScale="90000"/>
          </a:bodyPr>
          <a:lstStyle/>
          <a:p>
            <a:r>
              <a:rPr lang="en-US" sz="4900" b="1" dirty="0">
                <a:effectLst>
                  <a:outerShdw blurRad="38100" dist="38100" dir="2700000" algn="tl">
                    <a:srgbClr val="C0C0C0"/>
                  </a:outerShdw>
                </a:effectLst>
              </a:rPr>
              <a:t>The Proclamation </a:t>
            </a:r>
            <a:r>
              <a:rPr lang="en-US" sz="4900" b="1" dirty="0" smtClean="0">
                <a:effectLst>
                  <a:outerShdw blurRad="38100" dist="38100" dir="2700000" algn="tl">
                    <a:srgbClr val="C0C0C0"/>
                  </a:outerShdw>
                </a:effectLst>
              </a:rPr>
              <a:t>Act of </a:t>
            </a:r>
            <a:r>
              <a:rPr lang="en-US" sz="4900" b="1" dirty="0">
                <a:effectLst>
                  <a:outerShdw blurRad="38100" dist="38100" dir="2700000" algn="tl">
                    <a:srgbClr val="C0C0C0"/>
                  </a:outerShdw>
                </a:effectLst>
              </a:rPr>
              <a:t>1763</a:t>
            </a:r>
            <a:r>
              <a:rPr lang="en-US" dirty="0"/>
              <a:t/>
            </a:r>
            <a:br>
              <a:rPr lang="en-US" dirty="0"/>
            </a:br>
            <a:endParaRPr lang="en-US" dirty="0"/>
          </a:p>
        </p:txBody>
      </p:sp>
      <p:sp>
        <p:nvSpPr>
          <p:cNvPr id="11" name="Content Placeholder 10"/>
          <p:cNvSpPr>
            <a:spLocks noGrp="1"/>
          </p:cNvSpPr>
          <p:nvPr>
            <p:ph idx="1"/>
          </p:nvPr>
        </p:nvSpPr>
        <p:spPr>
          <a:xfrm>
            <a:off x="3429000" y="755911"/>
            <a:ext cx="5638800" cy="5949689"/>
          </a:xfrm>
        </p:spPr>
        <p:txBody>
          <a:bodyPr>
            <a:normAutofit/>
          </a:bodyPr>
          <a:lstStyle/>
          <a:p>
            <a:pPr marL="0" lvl="0" indent="0">
              <a:buNone/>
            </a:pPr>
            <a:endParaRPr lang="en-US" sz="2800" dirty="0"/>
          </a:p>
          <a:p>
            <a:pPr lvl="0"/>
            <a:r>
              <a:rPr lang="en-US" sz="2800" dirty="0"/>
              <a:t>This line </a:t>
            </a:r>
            <a:r>
              <a:rPr lang="en-US" sz="2800" dirty="0" smtClean="0"/>
              <a:t>drawn to end colonial </a:t>
            </a:r>
            <a:r>
              <a:rPr lang="en-US" sz="2800" dirty="0" smtClean="0"/>
              <a:t>settlement </a:t>
            </a:r>
            <a:r>
              <a:rPr lang="en-US" sz="2800" dirty="0"/>
              <a:t>west of the Appalachian Mountains </a:t>
            </a:r>
            <a:endParaRPr lang="en-US" sz="2800" dirty="0" smtClean="0"/>
          </a:p>
          <a:p>
            <a:pPr lvl="0"/>
            <a:endParaRPr lang="en-US" sz="2800" dirty="0"/>
          </a:p>
          <a:p>
            <a:pPr lvl="0"/>
            <a:r>
              <a:rPr lang="en-US" sz="2800" dirty="0"/>
              <a:t>Colonists protested that the Proclamation deprived them of land they had a right to settle </a:t>
            </a:r>
            <a:endParaRPr lang="en-US" sz="2800" dirty="0" smtClean="0"/>
          </a:p>
          <a:p>
            <a:pPr lvl="0"/>
            <a:endParaRPr lang="en-US" sz="2800" dirty="0" smtClean="0"/>
          </a:p>
          <a:p>
            <a:pPr lvl="0"/>
            <a:r>
              <a:rPr lang="en-US" sz="2800" dirty="0" smtClean="0"/>
              <a:t>C</a:t>
            </a:r>
            <a:r>
              <a:rPr lang="en-US" sz="2800" dirty="0" smtClean="0"/>
              <a:t>aused </a:t>
            </a:r>
            <a:r>
              <a:rPr lang="en-US" sz="2800" dirty="0"/>
              <a:t>more friction between colonists and </a:t>
            </a:r>
            <a:r>
              <a:rPr lang="en-US" sz="2800" dirty="0" smtClean="0"/>
              <a:t>Britain </a:t>
            </a:r>
            <a:endParaRPr lang="en-US" sz="2800" dirty="0"/>
          </a:p>
          <a:p>
            <a:endParaRPr lang="en-US" dirty="0"/>
          </a:p>
        </p:txBody>
      </p:sp>
      <p:sp>
        <p:nvSpPr>
          <p:cNvPr id="3" name="Date Placeholder 2"/>
          <p:cNvSpPr>
            <a:spLocks noGrp="1"/>
          </p:cNvSpPr>
          <p:nvPr>
            <p:ph type="dt" sz="half" idx="10"/>
          </p:nvPr>
        </p:nvSpPr>
        <p:spPr>
          <a:xfrm>
            <a:off x="-2438400" y="5781334"/>
            <a:ext cx="1905000" cy="457200"/>
          </a:xfrm>
        </p:spPr>
        <p:txBody>
          <a:bodyPr/>
          <a:lstStyle/>
          <a:p>
            <a:fld id="{EF4B1453-9D15-4604-8AF9-40E66D24D33B}" type="datetime1">
              <a:rPr lang="en-US" smtClean="0"/>
              <a:pPr/>
              <a:t>9/2/2014</a:t>
            </a:fld>
            <a:endParaRPr lang="en-US" dirty="0"/>
          </a:p>
        </p:txBody>
      </p:sp>
      <p:sp>
        <p:nvSpPr>
          <p:cNvPr id="4" name="Footer Placeholder 3"/>
          <p:cNvSpPr>
            <a:spLocks noGrp="1"/>
          </p:cNvSpPr>
          <p:nvPr>
            <p:ph type="ftr" sz="quarter" idx="11"/>
          </p:nvPr>
        </p:nvSpPr>
        <p:spPr>
          <a:xfrm>
            <a:off x="-3429000" y="5715000"/>
            <a:ext cx="2895600" cy="457200"/>
          </a:xfrm>
        </p:spPr>
        <p:txBody>
          <a:bodyPr/>
          <a:lstStyle/>
          <a:p>
            <a:r>
              <a:rPr lang="en-US" dirty="0" smtClean="0"/>
              <a:t>Free Template from www.brainybetty.com</a:t>
            </a:r>
            <a:endParaRPr lang="en-US" dirty="0"/>
          </a:p>
        </p:txBody>
      </p:sp>
      <p:sp>
        <p:nvSpPr>
          <p:cNvPr id="5" name="Slide Number Placeholder 4"/>
          <p:cNvSpPr>
            <a:spLocks noGrp="1"/>
          </p:cNvSpPr>
          <p:nvPr>
            <p:ph type="sldNum" sz="quarter" idx="12"/>
          </p:nvPr>
        </p:nvSpPr>
        <p:spPr/>
        <p:txBody>
          <a:bodyPr/>
          <a:lstStyle/>
          <a:p>
            <a:fld id="{62EC71E9-593F-480F-B4F3-4CBB31E707D6}" type="slidenum">
              <a:rPr lang="en-US" smtClean="0"/>
              <a:pPr/>
              <a:t>6</a:t>
            </a:fld>
            <a:endParaRPr lang="en-US"/>
          </a:p>
        </p:txBody>
      </p:sp>
      <p:sp>
        <p:nvSpPr>
          <p:cNvPr id="6" name="Rectangle 5"/>
          <p:cNvSpPr>
            <a:spLocks noChangeArrowheads="1"/>
          </p:cNvSpPr>
          <p:nvPr/>
        </p:nvSpPr>
        <p:spPr bwMode="auto">
          <a:xfrm>
            <a:off x="424405" y="255447"/>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pitchFamily="34" charset="0"/>
            </a:endParaRPr>
          </a:p>
        </p:txBody>
      </p:sp>
      <p:sp>
        <p:nvSpPr>
          <p:cNvPr id="7" name="Rectangle 3"/>
          <p:cNvSpPr>
            <a:spLocks noChangeArrowheads="1"/>
          </p:cNvSpPr>
          <p:nvPr/>
        </p:nvSpPr>
        <p:spPr bwMode="auto">
          <a:xfrm>
            <a:off x="4649164" y="1618909"/>
            <a:ext cx="40386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hlink"/>
              </a:buClr>
              <a:buSzPct val="120000"/>
              <a:buFontTx/>
              <a:buChar char="•"/>
              <a:tabLst/>
            </a:pPr>
            <a:endParaRPr kumimoji="0" lang="en-US" sz="2800" b="0" i="0" u="none" strike="noStrike" cap="none" normalizeH="0" baseline="0" dirty="0" smtClean="0">
              <a:ln>
                <a:noFill/>
              </a:ln>
              <a:solidFill>
                <a:schemeClr val="tx1"/>
              </a:solidFill>
              <a:effectLst/>
              <a:latin typeface="Arial" pitchFamily="34" charset="0"/>
            </a:endParaRPr>
          </a:p>
        </p:txBody>
      </p:sp>
      <p:pic>
        <p:nvPicPr>
          <p:cNvPr id="14348" name="Picture 12" descr="http://www.xtimeline.com/__UserPic_Large/78826/evt10101505250108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405" y="1447800"/>
            <a:ext cx="2863640" cy="4044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67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animEffect transition="in" filter="fade">
                                      <p:cBhvr>
                                        <p:cTn id="17"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41000">
              <a:srgbClr val="FAC77D"/>
            </a:gs>
            <a:gs pos="46000">
              <a:srgbClr val="FDD3BB"/>
            </a:gs>
            <a:gs pos="68000">
              <a:srgbClr val="FBD49C"/>
            </a:gs>
            <a:gs pos="100000">
              <a:srgbClr val="FEE7F2"/>
            </a:gs>
          </a:gsLst>
          <a:lin ang="18900000" scaled="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76200"/>
            <a:ext cx="8229600" cy="838200"/>
          </a:xfrm>
        </p:spPr>
        <p:txBody>
          <a:bodyPr/>
          <a:lstStyle/>
          <a:p>
            <a:pPr eaLnBrk="1" hangingPunct="1"/>
            <a:r>
              <a:rPr lang="en-US" b="1" dirty="0" smtClean="0"/>
              <a:t>Unpopular Regulations</a:t>
            </a:r>
          </a:p>
        </p:txBody>
      </p:sp>
      <p:sp>
        <p:nvSpPr>
          <p:cNvPr id="6147" name="Rectangle 3"/>
          <p:cNvSpPr>
            <a:spLocks noGrp="1" noChangeArrowheads="1"/>
          </p:cNvSpPr>
          <p:nvPr>
            <p:ph type="body" sz="half" idx="2"/>
          </p:nvPr>
        </p:nvSpPr>
        <p:spPr>
          <a:xfrm>
            <a:off x="0" y="1066800"/>
            <a:ext cx="7086600" cy="5791200"/>
          </a:xfrm>
        </p:spPr>
        <p:txBody>
          <a:bodyPr>
            <a:normAutofit fontScale="85000" lnSpcReduction="20000"/>
          </a:bodyPr>
          <a:lstStyle/>
          <a:p>
            <a:pPr marL="0" indent="0">
              <a:buNone/>
            </a:pPr>
            <a:endParaRPr lang="en-US" sz="2800" b="1" dirty="0" smtClean="0"/>
          </a:p>
          <a:p>
            <a:pPr eaLnBrk="1" hangingPunct="1"/>
            <a:r>
              <a:rPr lang="en-US" sz="2800" b="1" u="sng" dirty="0" smtClean="0"/>
              <a:t>Sugar Act of 1764</a:t>
            </a:r>
          </a:p>
          <a:p>
            <a:pPr lvl="1"/>
            <a:r>
              <a:rPr lang="en-US" b="1" dirty="0" smtClean="0"/>
              <a:t>Raised </a:t>
            </a:r>
            <a:r>
              <a:rPr lang="en-US" b="1" dirty="0"/>
              <a:t>taxes on raw sugar and </a:t>
            </a:r>
            <a:endParaRPr lang="en-US" b="1" dirty="0" smtClean="0"/>
          </a:p>
          <a:p>
            <a:pPr marL="457200" lvl="1" indent="0">
              <a:buNone/>
            </a:pPr>
            <a:r>
              <a:rPr lang="en-US" b="1" dirty="0"/>
              <a:t> </a:t>
            </a:r>
            <a:r>
              <a:rPr lang="en-US" b="1" dirty="0" smtClean="0"/>
              <a:t>  molasses.</a:t>
            </a:r>
          </a:p>
          <a:p>
            <a:pPr eaLnBrk="1" hangingPunct="1"/>
            <a:endParaRPr lang="en-US" sz="2800" b="1" u="sng" dirty="0" smtClean="0"/>
          </a:p>
          <a:p>
            <a:r>
              <a:rPr lang="en-US" sz="2800" b="1" u="sng" dirty="0"/>
              <a:t>Quartering Act of 1765</a:t>
            </a:r>
          </a:p>
          <a:p>
            <a:pPr lvl="1"/>
            <a:r>
              <a:rPr lang="en-US" b="1" dirty="0"/>
              <a:t>Forces colonists to </a:t>
            </a:r>
            <a:r>
              <a:rPr lang="en-US" b="1" dirty="0" smtClean="0"/>
              <a:t>give </a:t>
            </a:r>
            <a:r>
              <a:rPr lang="en-US" b="1" dirty="0"/>
              <a:t>British </a:t>
            </a:r>
            <a:r>
              <a:rPr lang="en-US" b="1" dirty="0" smtClean="0"/>
              <a:t>troops a place to stay, feed them, and provide transportation</a:t>
            </a:r>
            <a:r>
              <a:rPr lang="en-US" b="1" dirty="0" smtClean="0"/>
              <a:t>.</a:t>
            </a:r>
          </a:p>
          <a:p>
            <a:pPr marL="457200" lvl="1" indent="0">
              <a:buNone/>
            </a:pPr>
            <a:endParaRPr lang="en-US" sz="2600" b="1" dirty="0"/>
          </a:p>
          <a:p>
            <a:r>
              <a:rPr lang="en-US" sz="2800" b="1" u="sng" dirty="0"/>
              <a:t>Stamp Act of 1765</a:t>
            </a:r>
          </a:p>
          <a:p>
            <a:pPr lvl="1"/>
            <a:r>
              <a:rPr lang="en-US" b="1" dirty="0"/>
              <a:t>In 1765, British imposed taxes upon all paper products and stamped the item once the tax had been played. </a:t>
            </a:r>
          </a:p>
          <a:p>
            <a:pPr marL="457200" lvl="1" indent="0">
              <a:buNone/>
            </a:pPr>
            <a:endParaRPr lang="en-US" b="1" dirty="0"/>
          </a:p>
          <a:p>
            <a:pPr lvl="1"/>
            <a:r>
              <a:rPr lang="en-US" b="1" dirty="0"/>
              <a:t>Products affected ranged from documents and wills, to playing cards and newspapers</a:t>
            </a:r>
          </a:p>
          <a:p>
            <a:pPr eaLnBrk="1" hangingPunct="1"/>
            <a:endParaRPr lang="en-US" sz="2800" b="1" dirty="0" smtClean="0"/>
          </a:p>
          <a:p>
            <a:pPr eaLnBrk="1" hangingPunct="1"/>
            <a:endParaRPr lang="en-US" sz="2800" b="1" dirty="0" smtClean="0"/>
          </a:p>
          <a:p>
            <a:pPr eaLnBrk="1" hangingPunct="1"/>
            <a:endParaRPr lang="en-US" sz="2800" b="1" dirty="0" smtClean="0"/>
          </a:p>
        </p:txBody>
      </p:sp>
      <p:sp>
        <p:nvSpPr>
          <p:cNvPr id="2" name="Content Placeholder 1"/>
          <p:cNvSpPr>
            <a:spLocks noGrp="1"/>
          </p:cNvSpPr>
          <p:nvPr>
            <p:ph sz="half" idx="1"/>
          </p:nvPr>
        </p:nvSpPr>
        <p:spPr>
          <a:xfrm>
            <a:off x="-4343400" y="4572000"/>
            <a:ext cx="685800" cy="1462086"/>
          </a:xfrm>
        </p:spPr>
        <p:txBody>
          <a:bodyPr/>
          <a:lstStyle/>
          <a:p>
            <a:endParaRPr lang="en-US" dirty="0"/>
          </a:p>
        </p:txBody>
      </p:sp>
      <p:pic>
        <p:nvPicPr>
          <p:cNvPr id="7" name="Picture 9" descr="http://cache2.allpostersimages.com/p/LRG/22/2246/M5EZD00Z/posters/british-soldiers-plundering-an-american-colonist-s-home-under-the-quartering-act-c-17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686" r="6971"/>
          <a:stretch/>
        </p:blipFill>
        <p:spPr bwMode="auto">
          <a:xfrm>
            <a:off x="6837521" y="744281"/>
            <a:ext cx="2187906" cy="1922719"/>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6" name="Picture 2" descr="http://ourgeorgiahistory.com/images/stampactstamp17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399" y="2667000"/>
            <a:ext cx="2015027" cy="1707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4.bp.blogspot.com/_1AgA_BSRr40/THF740GlIsI/AAAAAAAAAT4/MWLyLoX4o9Y/s320/CardsHardy1resiz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7333" y="4572000"/>
            <a:ext cx="1797840"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5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barn(inVertical)">
                                      <p:cBhvr>
                                        <p:cTn id="7" dur="500"/>
                                        <p:tgtEl>
                                          <p:spTgt spid="6147">
                                            <p:txEl>
                                              <p:pRg st="1" end="1"/>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47">
                                            <p:txEl>
                                              <p:pRg st="2" end="2"/>
                                            </p:txEl>
                                          </p:spTgt>
                                        </p:tgtEl>
                                        <p:attrNameLst>
                                          <p:attrName>style.visibility</p:attrName>
                                        </p:attrNameLst>
                                      </p:cBhvr>
                                      <p:to>
                                        <p:strVal val="visible"/>
                                      </p:to>
                                    </p:set>
                                    <p:animEffect transition="in" filter="barn(inVertical)">
                                      <p:cBhvr>
                                        <p:cTn id="10" dur="500"/>
                                        <p:tgtEl>
                                          <p:spTgt spid="6147">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animEffect transition="in" filter="barn(inVertical)">
                                      <p:cBhvr>
                                        <p:cTn id="13" dur="500"/>
                                        <p:tgtEl>
                                          <p:spTgt spid="614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6147">
                                            <p:txEl>
                                              <p:pRg st="5" end="5"/>
                                            </p:txEl>
                                          </p:spTgt>
                                        </p:tgtEl>
                                        <p:attrNameLst>
                                          <p:attrName>style.visibility</p:attrName>
                                        </p:attrNameLst>
                                      </p:cBhvr>
                                      <p:to>
                                        <p:strVal val="visible"/>
                                      </p:to>
                                    </p:set>
                                    <p:animEffect transition="in" filter="barn(inVertical)">
                                      <p:cBhvr>
                                        <p:cTn id="18" dur="500"/>
                                        <p:tgtEl>
                                          <p:spTgt spid="6147">
                                            <p:txEl>
                                              <p:pRg st="5" end="5"/>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animEffect transition="in" filter="barn(inVertical)">
                                      <p:cBhvr>
                                        <p:cTn id="21" dur="500"/>
                                        <p:tgtEl>
                                          <p:spTgt spid="6147">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147">
                                            <p:txEl>
                                              <p:pRg st="8" end="8"/>
                                            </p:txEl>
                                          </p:spTgt>
                                        </p:tgtEl>
                                        <p:attrNameLst>
                                          <p:attrName>style.visibility</p:attrName>
                                        </p:attrNameLst>
                                      </p:cBhvr>
                                      <p:to>
                                        <p:strVal val="visible"/>
                                      </p:to>
                                    </p:set>
                                    <p:animEffect transition="in" filter="barn(inVertical)">
                                      <p:cBhvr>
                                        <p:cTn id="26" dur="500"/>
                                        <p:tgtEl>
                                          <p:spTgt spid="6147">
                                            <p:txEl>
                                              <p:pRg st="8" end="8"/>
                                            </p:txEl>
                                          </p:spTgt>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6147">
                                            <p:txEl>
                                              <p:pRg st="9" end="9"/>
                                            </p:txEl>
                                          </p:spTgt>
                                        </p:tgtEl>
                                        <p:attrNameLst>
                                          <p:attrName>style.visibility</p:attrName>
                                        </p:attrNameLst>
                                      </p:cBhvr>
                                      <p:to>
                                        <p:strVal val="visible"/>
                                      </p:to>
                                    </p:set>
                                    <p:animEffect transition="in" filter="barn(inVertical)">
                                      <p:cBhvr>
                                        <p:cTn id="29" dur="500"/>
                                        <p:tgtEl>
                                          <p:spTgt spid="6147">
                                            <p:txEl>
                                              <p:pRg st="9" end="9"/>
                                            </p:txEl>
                                          </p:spTgt>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6147">
                                            <p:txEl>
                                              <p:pRg st="11" end="11"/>
                                            </p:txEl>
                                          </p:spTgt>
                                        </p:tgtEl>
                                        <p:attrNameLst>
                                          <p:attrName>style.visibility</p:attrName>
                                        </p:attrNameLst>
                                      </p:cBhvr>
                                      <p:to>
                                        <p:strVal val="visible"/>
                                      </p:to>
                                    </p:set>
                                    <p:animEffect transition="in" filter="barn(inVertical)">
                                      <p:cBhvr>
                                        <p:cTn id="32" dur="500"/>
                                        <p:tgtEl>
                                          <p:spTgt spid="61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30000">
              <a:schemeClr val="accent2">
                <a:lumMod val="60000"/>
                <a:lumOff val="40000"/>
              </a:schemeClr>
            </a:gs>
            <a:gs pos="64999">
              <a:schemeClr val="accent2">
                <a:lumMod val="75000"/>
              </a:schemeClr>
            </a:gs>
            <a:gs pos="89999">
              <a:srgbClr val="C00000"/>
            </a:gs>
            <a:gs pos="100000">
              <a:srgbClr val="C00000"/>
            </a:gs>
          </a:gsLst>
          <a:lin ang="18900000" scaled="0"/>
        </a:gra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85800" y="1181100"/>
            <a:ext cx="7772400" cy="990600"/>
          </a:xfrm>
        </p:spPr>
        <p:txBody>
          <a:bodyPr>
            <a:noAutofit/>
          </a:bodyPr>
          <a:lstStyle/>
          <a:p>
            <a:pPr lvl="0"/>
            <a:r>
              <a:rPr lang="en-US" b="1" dirty="0">
                <a:effectLst>
                  <a:outerShdw blurRad="38100" dist="38100" dir="2700000" algn="tl">
                    <a:srgbClr val="000000">
                      <a:alpha val="43137"/>
                    </a:srgbClr>
                  </a:outerShdw>
                </a:effectLst>
              </a:rPr>
              <a:t>Sons of Liberty</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10" name="Content Placeholder 9"/>
          <p:cNvSpPr>
            <a:spLocks noGrp="1"/>
          </p:cNvSpPr>
          <p:nvPr>
            <p:ph idx="1"/>
          </p:nvPr>
        </p:nvSpPr>
        <p:spPr>
          <a:xfrm>
            <a:off x="-1" y="2667000"/>
            <a:ext cx="9125674" cy="4191000"/>
          </a:xfrm>
        </p:spPr>
        <p:txBody>
          <a:bodyPr/>
          <a:lstStyle/>
          <a:p>
            <a:pPr lvl="0">
              <a:spcBef>
                <a:spcPts val="1200"/>
              </a:spcBef>
              <a:spcAft>
                <a:spcPts val="1200"/>
              </a:spcAft>
            </a:pPr>
            <a:r>
              <a:rPr lang="en-US" sz="2800" dirty="0">
                <a:effectLst>
                  <a:outerShdw blurRad="38100" dist="38100" dir="2700000" algn="tl">
                    <a:srgbClr val="000000">
                      <a:alpha val="43137"/>
                    </a:srgbClr>
                  </a:outerShdw>
                </a:effectLst>
              </a:rPr>
              <a:t>C</a:t>
            </a:r>
            <a:r>
              <a:rPr lang="en-US" sz="2800" dirty="0" smtClean="0">
                <a:effectLst>
                  <a:outerShdw blurRad="38100" dist="38100" dir="2700000" algn="tl">
                    <a:srgbClr val="000000">
                      <a:alpha val="43137"/>
                    </a:srgbClr>
                  </a:outerShdw>
                </a:effectLst>
              </a:rPr>
              <a:t>arried </a:t>
            </a:r>
            <a:r>
              <a:rPr lang="en-US" sz="2800" dirty="0">
                <a:effectLst>
                  <a:outerShdw blurRad="38100" dist="38100" dir="2700000" algn="tl">
                    <a:srgbClr val="000000">
                      <a:alpha val="43137"/>
                    </a:srgbClr>
                  </a:outerShdw>
                </a:effectLst>
              </a:rPr>
              <a:t>out organized resistance by keeping watch on shopkeepers suspected of selling British goods </a:t>
            </a:r>
          </a:p>
          <a:p>
            <a:pPr lvl="0">
              <a:spcBef>
                <a:spcPts val="1200"/>
              </a:spcBef>
              <a:spcAft>
                <a:spcPts val="1200"/>
              </a:spcAft>
            </a:pPr>
            <a:r>
              <a:rPr lang="en-US" sz="2800" dirty="0">
                <a:effectLst>
                  <a:outerShdw blurRad="38100" dist="38100" dir="2700000" algn="tl">
                    <a:srgbClr val="000000">
                      <a:alpha val="43137"/>
                    </a:srgbClr>
                  </a:outerShdw>
                </a:effectLst>
              </a:rPr>
              <a:t>E</a:t>
            </a:r>
            <a:r>
              <a:rPr lang="en-US" sz="2800" dirty="0" smtClean="0">
                <a:effectLst>
                  <a:outerShdw blurRad="38100" dist="38100" dir="2700000" algn="tl">
                    <a:srgbClr val="000000">
                      <a:alpha val="43137"/>
                    </a:srgbClr>
                  </a:outerShdw>
                </a:effectLst>
              </a:rPr>
              <a:t>xisted </a:t>
            </a:r>
            <a:r>
              <a:rPr lang="en-US" sz="2800" dirty="0">
                <a:effectLst>
                  <a:outerShdw blurRad="38100" dist="38100" dir="2700000" algn="tl">
                    <a:srgbClr val="000000">
                      <a:alpha val="43137"/>
                    </a:srgbClr>
                  </a:outerShdw>
                </a:effectLst>
              </a:rPr>
              <a:t>in almost every </a:t>
            </a:r>
            <a:r>
              <a:rPr lang="en-US" sz="2800" dirty="0" smtClean="0">
                <a:effectLst>
                  <a:outerShdw blurRad="38100" dist="38100" dir="2700000" algn="tl">
                    <a:srgbClr val="000000">
                      <a:alpha val="43137"/>
                    </a:srgbClr>
                  </a:outerShdw>
                </a:effectLst>
              </a:rPr>
              <a:t>colony </a:t>
            </a:r>
            <a:endParaRPr lang="en-US" sz="2800" dirty="0">
              <a:effectLst>
                <a:outerShdw blurRad="38100" dist="38100" dir="2700000" algn="tl">
                  <a:srgbClr val="000000">
                    <a:alpha val="43137"/>
                  </a:srgbClr>
                </a:outerShdw>
              </a:effectLst>
            </a:endParaRPr>
          </a:p>
          <a:p>
            <a:pPr lvl="0">
              <a:spcBef>
                <a:spcPts val="1200"/>
              </a:spcBef>
              <a:spcAft>
                <a:spcPts val="1200"/>
              </a:spcAft>
            </a:pPr>
            <a:r>
              <a:rPr lang="en-US" sz="2800" dirty="0">
                <a:effectLst>
                  <a:outerShdw blurRad="38100" dist="38100" dir="2700000" algn="tl">
                    <a:srgbClr val="000000">
                      <a:alpha val="43137"/>
                    </a:srgbClr>
                  </a:outerShdw>
                </a:effectLst>
              </a:rPr>
              <a:t>I</a:t>
            </a:r>
            <a:r>
              <a:rPr lang="en-US" sz="2800" dirty="0" smtClean="0">
                <a:effectLst>
                  <a:outerShdw blurRad="38100" dist="38100" dir="2700000" algn="tl">
                    <a:srgbClr val="000000">
                      <a:alpha val="43137"/>
                    </a:srgbClr>
                  </a:outerShdw>
                </a:effectLst>
              </a:rPr>
              <a:t>ncluded </a:t>
            </a:r>
            <a:r>
              <a:rPr lang="en-US" sz="2800" dirty="0">
                <a:effectLst>
                  <a:outerShdw blurRad="38100" dist="38100" dir="2700000" algn="tl">
                    <a:srgbClr val="000000">
                      <a:alpha val="43137"/>
                    </a:srgbClr>
                  </a:outerShdw>
                </a:effectLst>
              </a:rPr>
              <a:t>middle and upper class citizens, anyone </a:t>
            </a:r>
            <a:r>
              <a:rPr lang="en-US" sz="2800" dirty="0" smtClean="0">
                <a:effectLst>
                  <a:outerShdw blurRad="38100" dist="38100" dir="2700000" algn="tl">
                    <a:srgbClr val="000000">
                      <a:alpha val="43137"/>
                    </a:srgbClr>
                  </a:outerShdw>
                </a:effectLst>
              </a:rPr>
              <a:t>trustworthy could join</a:t>
            </a:r>
            <a:endParaRPr lang="en-US" sz="2800" dirty="0">
              <a:effectLst>
                <a:outerShdw blurRad="38100" dist="38100" dir="2700000" algn="tl">
                  <a:srgbClr val="000000">
                    <a:alpha val="43137"/>
                  </a:srgbClr>
                </a:outerShdw>
              </a:effectLst>
            </a:endParaRPr>
          </a:p>
          <a:p>
            <a:pPr lvl="0">
              <a:spcBef>
                <a:spcPts val="1200"/>
              </a:spcBef>
              <a:spcAft>
                <a:spcPts val="1200"/>
              </a:spcAft>
            </a:pPr>
            <a:r>
              <a:rPr lang="en-US" sz="2800" dirty="0">
                <a:effectLst>
                  <a:outerShdw blurRad="38100" dist="38100" dir="2700000" algn="tl">
                    <a:srgbClr val="000000">
                      <a:alpha val="43137"/>
                    </a:srgbClr>
                  </a:outerShdw>
                </a:effectLst>
              </a:rPr>
              <a:t>Famous members included Paul Revere, John Adams and his cousin, Samuel Adams</a:t>
            </a:r>
            <a:r>
              <a:rPr lang="en-US" sz="2800" dirty="0"/>
              <a:t>.</a:t>
            </a:r>
          </a:p>
          <a:p>
            <a:endParaRPr lang="en-US" dirty="0"/>
          </a:p>
        </p:txBody>
      </p:sp>
      <p:sp>
        <p:nvSpPr>
          <p:cNvPr id="4" name="Date Placeholder 3"/>
          <p:cNvSpPr>
            <a:spLocks noGrp="1"/>
          </p:cNvSpPr>
          <p:nvPr>
            <p:ph type="dt" sz="half" idx="10"/>
          </p:nvPr>
        </p:nvSpPr>
        <p:spPr>
          <a:xfrm>
            <a:off x="-2895600" y="5334000"/>
            <a:ext cx="1905000" cy="457200"/>
          </a:xfrm>
        </p:spPr>
        <p:txBody>
          <a:bodyPr/>
          <a:lstStyle/>
          <a:p>
            <a:endParaRPr lang="en-US" dirty="0"/>
          </a:p>
        </p:txBody>
      </p:sp>
      <p:sp>
        <p:nvSpPr>
          <p:cNvPr id="5" name="Footer Placeholder 4"/>
          <p:cNvSpPr>
            <a:spLocks noGrp="1"/>
          </p:cNvSpPr>
          <p:nvPr>
            <p:ph type="ftr" sz="quarter" idx="11"/>
          </p:nvPr>
        </p:nvSpPr>
        <p:spPr>
          <a:xfrm>
            <a:off x="-3505200" y="4989513"/>
            <a:ext cx="2895600" cy="457200"/>
          </a:xfrm>
        </p:spPr>
        <p:txBody>
          <a:bodyPr/>
          <a:lstStyle/>
          <a:p>
            <a:endParaRPr lang="en-US" dirty="0"/>
          </a:p>
        </p:txBody>
      </p:sp>
      <p:sp>
        <p:nvSpPr>
          <p:cNvPr id="6" name="Slide Number Placeholder 5"/>
          <p:cNvSpPr>
            <a:spLocks noGrp="1"/>
          </p:cNvSpPr>
          <p:nvPr>
            <p:ph type="sldNum" sz="quarter" idx="12"/>
          </p:nvPr>
        </p:nvSpPr>
        <p:spPr>
          <a:xfrm>
            <a:off x="10210800" y="5486400"/>
            <a:ext cx="1905000" cy="457200"/>
          </a:xfrm>
        </p:spPr>
        <p:txBody>
          <a:bodyPr/>
          <a:lstStyle/>
          <a:p>
            <a:fld id="{616B6950-F7EA-480D-8006-9B425BEC731A}" type="slidenum">
              <a:rPr lang="en-US" smtClean="0"/>
              <a:pPr/>
              <a:t>8</a:t>
            </a:fld>
            <a:endParaRPr lang="en-US" dirty="0"/>
          </a:p>
        </p:txBody>
      </p:sp>
      <p:sp>
        <p:nvSpPr>
          <p:cNvPr id="7" name="Rectangle 6"/>
          <p:cNvSpPr>
            <a:spLocks noChangeArrowheads="1"/>
          </p:cNvSpPr>
          <p:nvPr/>
        </p:nvSpPr>
        <p:spPr bwMode="auto">
          <a:xfrm>
            <a:off x="457200" y="2921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pitchFamily="34" charset="0"/>
            </a:endParaRPr>
          </a:p>
        </p:txBody>
      </p:sp>
      <p:sp>
        <p:nvSpPr>
          <p:cNvPr id="8" name="Rectangle 4"/>
          <p:cNvSpPr>
            <a:spLocks noChangeArrowheads="1"/>
          </p:cNvSpPr>
          <p:nvPr/>
        </p:nvSpPr>
        <p:spPr bwMode="auto">
          <a:xfrm>
            <a:off x="457200" y="1905000"/>
            <a:ext cx="4038600"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chemeClr val="hlink"/>
              </a:buClr>
              <a:buSzPct val="120000"/>
              <a:buFontTx/>
              <a:buChar char="•"/>
              <a:tabLst/>
            </a:pPr>
            <a:endParaRPr kumimoji="0" lang="en-US" sz="2800" b="0" i="0" u="none" strike="noStrike" cap="none" normalizeH="0" baseline="0" dirty="0" smtClean="0">
              <a:ln>
                <a:noFill/>
              </a:ln>
              <a:solidFill>
                <a:schemeClr val="tx1"/>
              </a:solidFill>
              <a:effectLst/>
              <a:latin typeface="Arial" pitchFamily="34" charset="0"/>
            </a:endParaRPr>
          </a:p>
        </p:txBody>
      </p:sp>
      <p:pic>
        <p:nvPicPr>
          <p:cNvPr id="5123" name="Picture 2" descr="sons-of-liberty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0"/>
            <a:ext cx="1962873" cy="26503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1" name="Picture 10" descr="sons_of_liber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080"/>
            <a:ext cx="2057400" cy="262646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2000">
              <a:schemeClr val="tx2">
                <a:lumMod val="50000"/>
              </a:schemeClr>
            </a:gs>
            <a:gs pos="30000">
              <a:schemeClr val="bg1">
                <a:lumMod val="50000"/>
              </a:schemeClr>
            </a:gs>
            <a:gs pos="52000">
              <a:schemeClr val="bg1">
                <a:lumMod val="65000"/>
              </a:schemeClr>
            </a:gs>
            <a:gs pos="74000">
              <a:schemeClr val="tx1">
                <a:lumMod val="50000"/>
                <a:lumOff val="50000"/>
              </a:schemeClr>
            </a:gs>
            <a:gs pos="100000">
              <a:schemeClr val="tx2">
                <a:lumMod val="50000"/>
              </a:schemeClr>
            </a:gs>
          </a:gsLst>
          <a:lin ang="189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05100" y="871536"/>
            <a:ext cx="5441487" cy="871539"/>
          </a:xfrm>
        </p:spPr>
        <p:txBody>
          <a:bodyPr>
            <a:normAutofit fontScale="90000"/>
          </a:bodyPr>
          <a:lstStyle/>
          <a:p>
            <a:pPr lvl="0"/>
            <a:r>
              <a:rPr lang="en-US" sz="4900" b="1" dirty="0">
                <a:effectLst>
                  <a:outerShdw blurRad="38100" dist="38100" dir="2700000" algn="tl">
                    <a:srgbClr val="000000">
                      <a:alpha val="43137"/>
                    </a:srgbClr>
                  </a:outerShdw>
                </a:effectLst>
              </a:rPr>
              <a:t>Daughters of Liberty</a:t>
            </a:r>
            <a:r>
              <a:rPr lang="en-US" dirty="0"/>
              <a:t/>
            </a:r>
            <a:br>
              <a:rPr lang="en-US" dirty="0"/>
            </a:br>
            <a:endParaRPr lang="en-US" dirty="0"/>
          </a:p>
        </p:txBody>
      </p:sp>
      <p:sp>
        <p:nvSpPr>
          <p:cNvPr id="3" name="Content Placeholder 2"/>
          <p:cNvSpPr>
            <a:spLocks noGrp="1"/>
          </p:cNvSpPr>
          <p:nvPr>
            <p:ph idx="1"/>
          </p:nvPr>
        </p:nvSpPr>
        <p:spPr>
          <a:xfrm>
            <a:off x="0" y="1905000"/>
            <a:ext cx="8686800" cy="4922134"/>
          </a:xfrm>
        </p:spPr>
        <p:txBody>
          <a:bodyPr>
            <a:normAutofit/>
          </a:bodyPr>
          <a:lstStyle/>
          <a:p>
            <a:pPr lvl="0"/>
            <a:r>
              <a:rPr lang="en-US" sz="2800" b="1" dirty="0">
                <a:solidFill>
                  <a:schemeClr val="bg1"/>
                </a:solidFill>
              </a:rPr>
              <a:t>Colonial women organized the Daughters of Liberty to boycott British goods </a:t>
            </a:r>
            <a:endParaRPr lang="en-US" sz="2800" b="1" dirty="0" smtClean="0">
              <a:solidFill>
                <a:schemeClr val="bg1"/>
              </a:solidFill>
            </a:endParaRPr>
          </a:p>
          <a:p>
            <a:pPr lvl="0"/>
            <a:endParaRPr lang="en-US" sz="2800" b="1" dirty="0">
              <a:solidFill>
                <a:schemeClr val="bg1"/>
              </a:solidFill>
            </a:endParaRPr>
          </a:p>
          <a:p>
            <a:pPr lvl="0"/>
            <a:r>
              <a:rPr lang="en-US" sz="2800" b="1" dirty="0">
                <a:solidFill>
                  <a:schemeClr val="bg1"/>
                </a:solidFill>
              </a:rPr>
              <a:t>They gave up imported clothes, made tea out of local herbs, and produced homespun cloth </a:t>
            </a:r>
            <a:endParaRPr lang="en-US" sz="2800" b="1" dirty="0" smtClean="0">
              <a:solidFill>
                <a:schemeClr val="bg1"/>
              </a:solidFill>
            </a:endParaRPr>
          </a:p>
          <a:p>
            <a:pPr lvl="0"/>
            <a:endParaRPr lang="en-US" sz="2800" b="1" dirty="0">
              <a:solidFill>
                <a:schemeClr val="bg1"/>
              </a:solidFill>
            </a:endParaRPr>
          </a:p>
          <a:p>
            <a:pPr lvl="0"/>
            <a:r>
              <a:rPr lang="en-US" sz="2800" b="1" dirty="0">
                <a:solidFill>
                  <a:schemeClr val="bg1"/>
                </a:solidFill>
              </a:rPr>
              <a:t>M</a:t>
            </a:r>
            <a:r>
              <a:rPr lang="en-US" sz="2800" b="1" dirty="0" smtClean="0">
                <a:solidFill>
                  <a:schemeClr val="bg1"/>
                </a:solidFill>
              </a:rPr>
              <a:t>ost </a:t>
            </a:r>
            <a:r>
              <a:rPr lang="en-US" sz="2800" b="1" dirty="0">
                <a:solidFill>
                  <a:schemeClr val="bg1"/>
                </a:solidFill>
              </a:rPr>
              <a:t>influential Daughters of </a:t>
            </a:r>
            <a:r>
              <a:rPr lang="en-US" sz="2800" b="1" dirty="0" smtClean="0">
                <a:solidFill>
                  <a:schemeClr val="bg1"/>
                </a:solidFill>
              </a:rPr>
              <a:t>Liberty </a:t>
            </a:r>
            <a:r>
              <a:rPr lang="en-US" sz="2800" b="1" dirty="0">
                <a:solidFill>
                  <a:schemeClr val="bg1"/>
                </a:solidFill>
              </a:rPr>
              <a:t>was </a:t>
            </a:r>
            <a:r>
              <a:rPr lang="en-US" sz="2800" b="1" dirty="0" smtClean="0">
                <a:solidFill>
                  <a:schemeClr val="bg1"/>
                </a:solidFill>
              </a:rPr>
              <a:t>              Mercy </a:t>
            </a:r>
            <a:r>
              <a:rPr lang="en-US" sz="2800" b="1" dirty="0">
                <a:solidFill>
                  <a:schemeClr val="bg1"/>
                </a:solidFill>
              </a:rPr>
              <a:t>Otis Warren, who </a:t>
            </a:r>
            <a:r>
              <a:rPr lang="en-US" sz="2800" b="1" dirty="0" smtClean="0">
                <a:solidFill>
                  <a:schemeClr val="bg1"/>
                </a:solidFill>
              </a:rPr>
              <a:t>published </a:t>
            </a:r>
            <a:r>
              <a:rPr lang="en-US" sz="2800" b="1" dirty="0">
                <a:solidFill>
                  <a:schemeClr val="bg1"/>
                </a:solidFill>
              </a:rPr>
              <a:t>pamphlets supporting the resistance </a:t>
            </a:r>
            <a:r>
              <a:rPr lang="en-US" sz="2800" b="1" dirty="0" smtClean="0">
                <a:solidFill>
                  <a:schemeClr val="bg1"/>
                </a:solidFill>
              </a:rPr>
              <a:t> – </a:t>
            </a:r>
            <a:r>
              <a:rPr lang="en-US" sz="2800" b="1" dirty="0">
                <a:solidFill>
                  <a:schemeClr val="bg1"/>
                </a:solidFill>
              </a:rPr>
              <a:t>she had to </a:t>
            </a:r>
            <a:r>
              <a:rPr lang="en-US" sz="2800" b="1" dirty="0" smtClean="0">
                <a:solidFill>
                  <a:schemeClr val="bg1"/>
                </a:solidFill>
              </a:rPr>
              <a:t>publish   under </a:t>
            </a:r>
            <a:r>
              <a:rPr lang="en-US" sz="2800" b="1" dirty="0" err="1" smtClean="0">
                <a:solidFill>
                  <a:schemeClr val="bg1"/>
                </a:solidFill>
              </a:rPr>
              <a:t>under</a:t>
            </a:r>
            <a:r>
              <a:rPr lang="en-US" sz="2800" b="1" dirty="0" smtClean="0">
                <a:solidFill>
                  <a:schemeClr val="bg1"/>
                </a:solidFill>
              </a:rPr>
              <a:t> a </a:t>
            </a:r>
            <a:r>
              <a:rPr lang="en-US" sz="2800" b="1" dirty="0">
                <a:solidFill>
                  <a:schemeClr val="bg1"/>
                </a:solidFill>
              </a:rPr>
              <a:t>man’s name</a:t>
            </a:r>
          </a:p>
          <a:p>
            <a:endParaRPr lang="en-US" dirty="0"/>
          </a:p>
        </p:txBody>
      </p:sp>
      <p:sp>
        <p:nvSpPr>
          <p:cNvPr id="4" name="Date Placeholder 3"/>
          <p:cNvSpPr>
            <a:spLocks noGrp="1"/>
          </p:cNvSpPr>
          <p:nvPr>
            <p:ph type="dt" sz="half" idx="10"/>
          </p:nvPr>
        </p:nvSpPr>
        <p:spPr>
          <a:xfrm>
            <a:off x="-2971800" y="4214812"/>
            <a:ext cx="1905000" cy="457200"/>
          </a:xfrm>
        </p:spPr>
        <p:txBody>
          <a:bodyPr/>
          <a:lstStyle/>
          <a:p>
            <a:fld id="{7EB40D47-074B-4342-93E8-A082771D9B5E}" type="datetime1">
              <a:rPr lang="en-US" smtClean="0"/>
              <a:pPr/>
              <a:t>9/2/2014</a:t>
            </a:fld>
            <a:endParaRPr lang="en-US" dirty="0"/>
          </a:p>
        </p:txBody>
      </p:sp>
      <p:sp>
        <p:nvSpPr>
          <p:cNvPr id="5" name="Footer Placeholder 4"/>
          <p:cNvSpPr>
            <a:spLocks noGrp="1"/>
          </p:cNvSpPr>
          <p:nvPr>
            <p:ph type="ftr" sz="quarter" idx="11"/>
          </p:nvPr>
        </p:nvSpPr>
        <p:spPr>
          <a:xfrm>
            <a:off x="-3124200" y="5867400"/>
            <a:ext cx="2895600" cy="457200"/>
          </a:xfrm>
        </p:spPr>
        <p:txBody>
          <a:bodyPr/>
          <a:lstStyle/>
          <a:p>
            <a:r>
              <a:rPr lang="en-US" dirty="0" smtClean="0"/>
              <a:t>Free Template from www.brainybetty.com</a:t>
            </a:r>
            <a:endParaRPr lang="en-US" dirty="0"/>
          </a:p>
        </p:txBody>
      </p:sp>
      <p:sp>
        <p:nvSpPr>
          <p:cNvPr id="6" name="Slide Number Placeholder 5"/>
          <p:cNvSpPr>
            <a:spLocks noGrp="1"/>
          </p:cNvSpPr>
          <p:nvPr>
            <p:ph type="sldNum" sz="quarter" idx="12"/>
          </p:nvPr>
        </p:nvSpPr>
        <p:spPr/>
        <p:txBody>
          <a:bodyPr/>
          <a:lstStyle/>
          <a:p>
            <a:fld id="{616B6950-F7EA-480D-8006-9B425BEC731A}" type="slidenum">
              <a:rPr lang="en-US" smtClean="0"/>
              <a:pPr/>
              <a:t>9</a:t>
            </a:fld>
            <a:endParaRPr lang="en-US"/>
          </a:p>
        </p:txBody>
      </p:sp>
      <p:sp>
        <p:nvSpPr>
          <p:cNvPr id="7" name="Rectangle 6"/>
          <p:cNvSpPr>
            <a:spLocks noChangeArrowheads="1"/>
          </p:cNvSpPr>
          <p:nvPr/>
        </p:nvSpPr>
        <p:spPr bwMode="auto">
          <a:xfrm>
            <a:off x="457200" y="2921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2"/>
              </a:solidFill>
              <a:effectLst/>
              <a:latin typeface="Arial" pitchFamily="34" charset="0"/>
            </a:endParaRPr>
          </a:p>
        </p:txBody>
      </p:sp>
      <p:sp>
        <p:nvSpPr>
          <p:cNvPr id="8" name="Rectangle 4"/>
          <p:cNvSpPr>
            <a:spLocks noChangeArrowheads="1"/>
          </p:cNvSpPr>
          <p:nvPr/>
        </p:nvSpPr>
        <p:spPr bwMode="auto">
          <a:xfrm>
            <a:off x="4648200" y="1905000"/>
            <a:ext cx="4038600" cy="461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
                <a:schemeClr val="hlink"/>
              </a:buClr>
              <a:buSzPct val="120000"/>
              <a:buFontTx/>
              <a:buChar char="•"/>
              <a:tabLst/>
            </a:pPr>
            <a:endParaRPr kumimoji="0" lang="en-US" sz="2800" b="0" i="0" u="none" strike="noStrike" cap="none" normalizeH="0" baseline="0" dirty="0" smtClean="0">
              <a:ln>
                <a:noFill/>
              </a:ln>
              <a:solidFill>
                <a:schemeClr val="tx1"/>
              </a:solidFill>
              <a:effectLst/>
              <a:latin typeface="Arial" pitchFamily="34" charset="0"/>
            </a:endParaRPr>
          </a:p>
        </p:txBody>
      </p:sp>
      <p:pic>
        <p:nvPicPr>
          <p:cNvPr id="5123" name="Picture 2" descr="pit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705100" cy="174307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5" name="Picture 8" descr="0,2306,MA-35137,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175" y="4216741"/>
            <a:ext cx="1994825" cy="265976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5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2221</Words>
  <Application>Microsoft Office PowerPoint</Application>
  <PresentationFormat>On-screen Show (4:3)</PresentationFormat>
  <Paragraphs>204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The Ideological Origins of the  American Revolution</vt:lpstr>
      <vt:lpstr>PowerPoint Presentation</vt:lpstr>
      <vt:lpstr>French and Indian War      1754 – 1760 </vt:lpstr>
      <vt:lpstr>North America before and after the French Indian War</vt:lpstr>
      <vt:lpstr>The Effects of War  </vt:lpstr>
      <vt:lpstr>The Proclamation Act of 1763 </vt:lpstr>
      <vt:lpstr>Unpopular Regulations</vt:lpstr>
      <vt:lpstr>Sons of Liberty </vt:lpstr>
      <vt:lpstr>Daughters of Liberty </vt:lpstr>
      <vt:lpstr>The Colonist Defy Britain</vt:lpstr>
      <vt:lpstr>The Colonist Defy Britain</vt:lpstr>
      <vt:lpstr>The Revolution Begins</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Ideological Origins of the  American Revolution</dc:title>
  <dc:creator>jedevault</dc:creator>
  <cp:lastModifiedBy>Polly Jones</cp:lastModifiedBy>
  <cp:revision>18</cp:revision>
  <dcterms:created xsi:type="dcterms:W3CDTF">2014-06-13T18:35:33Z</dcterms:created>
  <dcterms:modified xsi:type="dcterms:W3CDTF">2014-09-02T16:24:55Z</dcterms:modified>
</cp:coreProperties>
</file>