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4" r:id="rId3"/>
    <p:sldId id="261" r:id="rId4"/>
    <p:sldId id="263" r:id="rId5"/>
    <p:sldId id="264" r:id="rId6"/>
    <p:sldId id="279" r:id="rId7"/>
    <p:sldId id="295" r:id="rId8"/>
    <p:sldId id="293" r:id="rId9"/>
    <p:sldId id="265" r:id="rId10"/>
    <p:sldId id="278" r:id="rId11"/>
    <p:sldId id="286" r:id="rId12"/>
    <p:sldId id="287" r:id="rId13"/>
    <p:sldId id="275" r:id="rId14"/>
    <p:sldId id="285" r:id="rId15"/>
    <p:sldId id="270" r:id="rId16"/>
    <p:sldId id="29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87" autoAdjust="0"/>
  </p:normalViewPr>
  <p:slideViewPr>
    <p:cSldViewPr>
      <p:cViewPr varScale="1">
        <p:scale>
          <a:sx n="47" d="100"/>
          <a:sy n="47" d="100"/>
        </p:scale>
        <p:origin x="-81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AF4260-FA2E-410A-B081-957A405AA91B}" type="datetimeFigureOut">
              <a:rPr lang="en-US" smtClean="0"/>
              <a:pPr/>
              <a:t>10/6/2014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4006DD-F520-448F-B79A-F6819B01B3A1}" type="slidenum">
              <a:rPr lang="en-US" smtClean="0"/>
              <a:pPr/>
              <a:t>‹#›</a:t>
            </a:fld>
            <a:endParaRPr lang="en-US"/>
          </a:p>
        </p:txBody>
      </p:sp>
    </p:spTree>
    <p:extLst>
      <p:ext uri="{BB962C8B-B14F-4D97-AF65-F5344CB8AC3E}">
        <p14:creationId xmlns:p14="http://schemas.microsoft.com/office/powerpoint/2010/main" val="2272615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Generals_of_the_Salvation_Army"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en.wikipedia.org/wiki/Canada" TargetMode="External"/><Relationship Id="rId5" Type="http://schemas.openxmlformats.org/officeDocument/2006/relationships/hyperlink" Target="http://en.wikipedia.org/wiki/United_States" TargetMode="External"/><Relationship Id="rId4" Type="http://schemas.openxmlformats.org/officeDocument/2006/relationships/hyperlink" Target="http://en.wikipedia.org/wiki/The_Salvation_Arm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Outfielder"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en.wikipedia.org/wiki/Billy_Sunday#cite_note-1" TargetMode="External"/><Relationship Id="rId5" Type="http://schemas.openxmlformats.org/officeDocument/2006/relationships/hyperlink" Target="http://en.wikipedia.org/wiki/Evangelism" TargetMode="External"/><Relationship Id="rId4" Type="http://schemas.openxmlformats.org/officeDocument/2006/relationships/hyperlink" Target="http://en.wikipedia.org/wiki/National_Leagu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0B5D02E6-612C-4868-A6C8-CCFD621CF50E}" type="slidenum">
              <a:rPr lang="en-US" smtClean="0"/>
              <a:pPr eaLnBrk="1" hangingPunct="1">
                <a:defRPr/>
              </a:pPr>
              <a:t>2</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r>
              <a:rPr lang="en-US" sz="1000" b="1" smtClean="0"/>
              <a:t>Social Darwinism paralleled economic doctrine of </a:t>
            </a:r>
            <a:r>
              <a:rPr lang="en-US" sz="1000" b="1" i="1" smtClean="0"/>
              <a:t>laissez-faire</a:t>
            </a:r>
            <a:r>
              <a:rPr lang="en-US" sz="1000" b="1" smtClean="0"/>
              <a:t>. </a:t>
            </a:r>
          </a:p>
          <a:p>
            <a:r>
              <a:rPr lang="en-US" sz="1000" smtClean="0"/>
              <a:t>  i. “Hand-off” the economy. </a:t>
            </a:r>
          </a:p>
          <a:p>
            <a:pPr lvl="1"/>
            <a:endParaRPr lang="en-US" sz="1000" smtClean="0"/>
          </a:p>
          <a:p>
            <a:r>
              <a:rPr lang="en-US" sz="1000" b="1" smtClean="0"/>
              <a:t>Competition would eliminate those who could not adapt. </a:t>
            </a:r>
          </a:p>
          <a:p>
            <a:r>
              <a:rPr lang="en-US" sz="1000" smtClean="0"/>
              <a:t>  i. It was the “fittest” companies that would survive and grow.</a:t>
            </a:r>
          </a:p>
          <a:p>
            <a:endParaRPr lang="en-US" sz="1000" smtClean="0"/>
          </a:p>
          <a:p>
            <a:r>
              <a:rPr lang="en-US" sz="1000" b="1" smtClean="0"/>
              <a:t>John D. Rockefeller and other industry leaders embraced Social Darwinism.</a:t>
            </a:r>
          </a:p>
          <a:p>
            <a:r>
              <a:rPr lang="en-US" sz="1000" smtClean="0"/>
              <a:t>  i. If a company succeeded, it was because it had best adapted to the business environment. </a:t>
            </a:r>
          </a:p>
          <a:p>
            <a:endParaRPr lang="en-US" sz="1000" b="1" i="1" smtClean="0"/>
          </a:p>
          <a:p>
            <a:r>
              <a:rPr lang="en-US" sz="1000" b="1" i="1" smtClean="0"/>
              <a:t>America is growing, immigration is increasing, unions are far and few between and big business dominates the working class.  Well, there are a lot of poor people in America.  The working poor, new immigrants, etc. Out of all of this, American religion rises to the challenge through the Social Gospel movement.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lnSpc>
                <a:spcPct val="90000"/>
              </a:lnSpc>
            </a:pPr>
            <a:r>
              <a:rPr lang="en-US" sz="1200" dirty="0" smtClean="0"/>
              <a:t>1840-1910) </a:t>
            </a:r>
          </a:p>
          <a:p>
            <a:pPr marL="0" indent="0" eaLnBrk="1" hangingPunct="1">
              <a:lnSpc>
                <a:spcPct val="90000"/>
              </a:lnSpc>
            </a:pPr>
            <a:r>
              <a:rPr lang="en-US" sz="1200" dirty="0" smtClean="0"/>
              <a:t>was a leading American social scientist of the late 19th century </a:t>
            </a:r>
          </a:p>
          <a:p>
            <a:pPr marL="0" indent="0" eaLnBrk="1" hangingPunct="1">
              <a:lnSpc>
                <a:spcPct val="90000"/>
              </a:lnSpc>
            </a:pPr>
            <a:endParaRPr lang="en-US" sz="1200" dirty="0" smtClean="0"/>
          </a:p>
          <a:p>
            <a:pPr marL="0" indent="0" eaLnBrk="1" hangingPunct="1">
              <a:lnSpc>
                <a:spcPct val="90000"/>
              </a:lnSpc>
            </a:pPr>
            <a:r>
              <a:rPr lang="en-US" sz="1200" dirty="0" smtClean="0"/>
              <a:t>Yale Professor</a:t>
            </a:r>
          </a:p>
          <a:p>
            <a:pPr marL="0" indent="0" eaLnBrk="1" hangingPunct="1">
              <a:lnSpc>
                <a:spcPct val="90000"/>
              </a:lnSpc>
            </a:pPr>
            <a:endParaRPr lang="en-US" sz="1200" dirty="0" smtClean="0"/>
          </a:p>
          <a:p>
            <a:pPr marL="0" indent="0" eaLnBrk="1" hangingPunct="1">
              <a:lnSpc>
                <a:spcPct val="90000"/>
              </a:lnSpc>
            </a:pPr>
            <a:r>
              <a:rPr lang="en-US" sz="1200" dirty="0" smtClean="0"/>
              <a:t>Defended radical </a:t>
            </a:r>
            <a:r>
              <a:rPr lang="en-US" sz="1200" i="1" dirty="0" smtClean="0"/>
              <a:t>laissez-faire</a:t>
            </a:r>
            <a:r>
              <a:rPr lang="en-US" sz="1200" dirty="0" smtClean="0"/>
              <a:t> as being justified by laws of evolution</a:t>
            </a:r>
          </a:p>
          <a:p>
            <a:pPr marL="0" indent="0" eaLnBrk="1" hangingPunct="1">
              <a:lnSpc>
                <a:spcPct val="90000"/>
              </a:lnSpc>
            </a:pPr>
            <a:endParaRPr lang="en-US" sz="1200" dirty="0" smtClean="0"/>
          </a:p>
          <a:p>
            <a:pPr marL="0" indent="0" eaLnBrk="1" hangingPunct="1">
              <a:lnSpc>
                <a:spcPct val="90000"/>
              </a:lnSpc>
            </a:pPr>
            <a:r>
              <a:rPr lang="en-US" sz="1200" dirty="0" smtClean="0"/>
              <a:t>He heavily criticized socialism/communism</a:t>
            </a:r>
          </a:p>
          <a:p>
            <a:endParaRPr lang="en-US" dirty="0"/>
          </a:p>
        </p:txBody>
      </p:sp>
      <p:sp>
        <p:nvSpPr>
          <p:cNvPr id="4" name="Slide Number Placeholder 3"/>
          <p:cNvSpPr>
            <a:spLocks noGrp="1"/>
          </p:cNvSpPr>
          <p:nvPr>
            <p:ph type="sldNum" sz="quarter" idx="10"/>
          </p:nvPr>
        </p:nvSpPr>
        <p:spPr/>
        <p:txBody>
          <a:bodyPr/>
          <a:lstStyle/>
          <a:p>
            <a:fld id="{2E4006DD-F520-448F-B79A-F6819B01B3A1}"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William Booth was a British Methodist preacher who founded The Salvation Army and became its first General. The Christian movement with a quasi-military structure and government founded in 1865 has spread from London, England to many parts of the world and is known for being one of the largest distributors of humanitarian aid.</a:t>
            </a:r>
          </a:p>
          <a:p>
            <a:endParaRPr lang="en-US" b="1" dirty="0" smtClean="0"/>
          </a:p>
          <a:p>
            <a:endParaRPr lang="en-US" b="1" dirty="0" smtClean="0"/>
          </a:p>
          <a:p>
            <a:r>
              <a:rPr lang="en-US" b="1" dirty="0" smtClean="0"/>
              <a:t>Evangeline Cory Booth</a:t>
            </a:r>
            <a:r>
              <a:rPr lang="en-US" dirty="0" smtClean="0"/>
              <a:t>,  (December 25, 1865 – July 17, 1950) was the 4th </a:t>
            </a:r>
            <a:r>
              <a:rPr lang="en-US" dirty="0" smtClean="0">
                <a:hlinkClick r:id="rId3" tooltip="Generals of the Salvation Army"/>
              </a:rPr>
              <a:t>General</a:t>
            </a:r>
            <a:r>
              <a:rPr lang="en-US" dirty="0" smtClean="0"/>
              <a:t> of </a:t>
            </a:r>
            <a:r>
              <a:rPr lang="en-US" dirty="0" smtClean="0">
                <a:hlinkClick r:id="rId4" tooltip="The Salvation Army"/>
              </a:rPr>
              <a:t>The Salvation Army</a:t>
            </a:r>
            <a:r>
              <a:rPr lang="en-US" dirty="0" smtClean="0"/>
              <a:t> from 1934 to 1939. She was its first female </a:t>
            </a:r>
            <a:r>
              <a:rPr lang="en-US" dirty="0" err="1" smtClean="0"/>
              <a:t>General.She</a:t>
            </a:r>
            <a:r>
              <a:rPr lang="en-US" dirty="0" smtClean="0"/>
              <a:t> was appointed temporary Territorial Commander of the </a:t>
            </a:r>
            <a:r>
              <a:rPr lang="en-US" dirty="0" smtClean="0">
                <a:hlinkClick r:id="rId5" tooltip="United States"/>
              </a:rPr>
              <a:t>United States</a:t>
            </a:r>
            <a:r>
              <a:rPr lang="en-US" dirty="0" smtClean="0"/>
              <a:t>, then Territorial Commander of </a:t>
            </a:r>
            <a:r>
              <a:rPr lang="en-US" dirty="0" smtClean="0">
                <a:hlinkClick r:id="rId6" tooltip="Canada"/>
              </a:rPr>
              <a:t>Canada</a:t>
            </a:r>
            <a:r>
              <a:rPr lang="en-US" dirty="0" smtClean="0"/>
              <a:t>. In 1904 she returned as Commander of the United States, and held this position until 1934. In the aftermath of the 1906 San Francisco earthquake, she led a mass meeting in Union Square, New York, and raised over $12,000 for Salvation Army relief work amongst the victims of the disaster. During this period she became a US citizen.</a:t>
            </a:r>
            <a:endParaRPr lang="en-US" baseline="30000" dirty="0" smtClean="0"/>
          </a:p>
          <a:p>
            <a:endParaRPr lang="en-US" baseline="30000" dirty="0" smtClean="0"/>
          </a:p>
          <a:p>
            <a:r>
              <a:rPr lang="en-US" dirty="0" smtClean="0"/>
              <a:t>In August 1917</a:t>
            </a:r>
            <a:r>
              <a:rPr lang="en-US" baseline="0" dirty="0" smtClean="0"/>
              <a:t> </a:t>
            </a:r>
            <a:r>
              <a:rPr lang="en-US" dirty="0" smtClean="0"/>
              <a:t>Evangeline Booth took the first of 250 Salvationists left New York for the front line of the Great War in France. They soon won the confidence of the troops with their cheerful brand of ‘seven-days-a-week’ Christianity. As tributes poured in, Evangeline protested: ‘The Salvation Army has had no new success; we have only done an old thing in an old way.’ The American people disagreed, and subscribed an unprecedented $13 million to clear debts incurred by The Army, through its provision of canteens, hostels, rest rooms during the war, and afterwards on the provision of care and accommodation for the returning forces.</a:t>
            </a:r>
            <a:endParaRPr lang="en-US" dirty="0"/>
          </a:p>
        </p:txBody>
      </p:sp>
      <p:sp>
        <p:nvSpPr>
          <p:cNvPr id="4" name="Slide Number Placeholder 3"/>
          <p:cNvSpPr>
            <a:spLocks noGrp="1"/>
          </p:cNvSpPr>
          <p:nvPr>
            <p:ph type="sldNum" sz="quarter" idx="10"/>
          </p:nvPr>
        </p:nvSpPr>
        <p:spPr/>
        <p:txBody>
          <a:bodyPr/>
          <a:lstStyle/>
          <a:p>
            <a:fld id="{2E4006DD-F520-448F-B79A-F6819B01B3A1}" type="slidenum">
              <a:rPr lang="en-US" smtClean="0"/>
              <a:pPr/>
              <a:t>8</a:t>
            </a:fld>
            <a:endParaRPr lang="en-US"/>
          </a:p>
        </p:txBody>
      </p:sp>
    </p:spTree>
    <p:extLst>
      <p:ext uri="{BB962C8B-B14F-4D97-AF65-F5344CB8AC3E}">
        <p14:creationId xmlns:p14="http://schemas.microsoft.com/office/powerpoint/2010/main" val="1753849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lvl="1" indent="0" eaLnBrk="1" hangingPunct="1"/>
            <a:r>
              <a:rPr lang="en-US" sz="2800" dirty="0" smtClean="0">
                <a:solidFill>
                  <a:srgbClr val="FFFF00"/>
                </a:solidFill>
              </a:rPr>
              <a:t>Billy Sunday</a:t>
            </a:r>
            <a:r>
              <a:rPr lang="en-US" sz="2800" dirty="0" smtClean="0">
                <a:solidFill>
                  <a:srgbClr val="FF0000"/>
                </a:solidFill>
              </a:rPr>
              <a:t> </a:t>
            </a:r>
            <a:endParaRPr lang="en-US" sz="2800" dirty="0" smtClean="0"/>
          </a:p>
          <a:p>
            <a:pPr marL="0" indent="0" eaLnBrk="1" hangingPunct="1"/>
            <a:r>
              <a:rPr lang="en-US" sz="2400" dirty="0" smtClean="0"/>
              <a:t>A </a:t>
            </a:r>
            <a:r>
              <a:rPr lang="en-US" sz="2400" dirty="0" smtClean="0">
                <a:solidFill>
                  <a:srgbClr val="FF0000"/>
                </a:solidFill>
              </a:rPr>
              <a:t>Evangelical</a:t>
            </a:r>
            <a:r>
              <a:rPr lang="en-US" sz="2400" dirty="0" smtClean="0"/>
              <a:t> minister</a:t>
            </a:r>
          </a:p>
          <a:p>
            <a:pPr marL="0" indent="0" eaLnBrk="1" hangingPunct="1"/>
            <a:endParaRPr lang="en-US" sz="2400" dirty="0" smtClean="0"/>
          </a:p>
          <a:p>
            <a:pPr marL="0" indent="0" eaLnBrk="1" hangingPunct="1"/>
            <a:r>
              <a:rPr lang="en-US" sz="2400" i="1" dirty="0" smtClean="0"/>
              <a:t>What was he in favor of?</a:t>
            </a:r>
          </a:p>
          <a:p>
            <a:pPr marL="0" indent="0" eaLnBrk="1" hangingPunct="1"/>
            <a:r>
              <a:rPr lang="en-US" sz="2400" dirty="0" smtClean="0"/>
              <a:t>1. </a:t>
            </a:r>
            <a:r>
              <a:rPr lang="en-US" sz="2400" dirty="0" smtClean="0">
                <a:solidFill>
                  <a:srgbClr val="FF0000"/>
                </a:solidFill>
              </a:rPr>
              <a:t>Prohibition</a:t>
            </a:r>
          </a:p>
          <a:p>
            <a:pPr marL="0" indent="0" eaLnBrk="1" hangingPunct="1"/>
            <a:r>
              <a:rPr lang="en-US" sz="2400" dirty="0" smtClean="0"/>
              <a:t>2. Against </a:t>
            </a:r>
            <a:r>
              <a:rPr lang="en-US" sz="2400" dirty="0" smtClean="0">
                <a:solidFill>
                  <a:srgbClr val="FF0000"/>
                </a:solidFill>
              </a:rPr>
              <a:t>child</a:t>
            </a:r>
            <a:r>
              <a:rPr lang="en-US" sz="2400" dirty="0" smtClean="0"/>
              <a:t> labor</a:t>
            </a:r>
          </a:p>
          <a:p>
            <a:pPr marL="0" indent="0" eaLnBrk="1" hangingPunct="1"/>
            <a:r>
              <a:rPr lang="en-US" sz="2400" dirty="0" smtClean="0"/>
              <a:t>3. For </a:t>
            </a:r>
            <a:r>
              <a:rPr lang="en-US" sz="2400" dirty="0" smtClean="0">
                <a:solidFill>
                  <a:srgbClr val="FF0000"/>
                </a:solidFill>
              </a:rPr>
              <a:t>woman’s </a:t>
            </a:r>
            <a:r>
              <a:rPr lang="en-US" sz="2400" dirty="0" smtClean="0"/>
              <a:t>right to vote</a:t>
            </a:r>
          </a:p>
          <a:p>
            <a:pPr marL="0" indent="0" eaLnBrk="1" hangingPunct="1"/>
            <a:r>
              <a:rPr lang="en-US" sz="2400" dirty="0" smtClean="0"/>
              <a:t>4. Against big </a:t>
            </a:r>
            <a:r>
              <a:rPr lang="en-US" sz="2400" dirty="0" smtClean="0">
                <a:solidFill>
                  <a:srgbClr val="FF0000"/>
                </a:solidFill>
              </a:rPr>
              <a:t>business</a:t>
            </a:r>
          </a:p>
          <a:p>
            <a:pPr marL="0" indent="0" eaLnBrk="1" hangingPunct="1"/>
            <a:r>
              <a:rPr lang="en-US" sz="2400" dirty="0" smtClean="0"/>
              <a:t>5. </a:t>
            </a:r>
            <a:r>
              <a:rPr lang="en-US" sz="2400" dirty="0" smtClean="0">
                <a:solidFill>
                  <a:srgbClr val="FF0000"/>
                </a:solidFill>
              </a:rPr>
              <a:t>Churches</a:t>
            </a:r>
            <a:r>
              <a:rPr lang="en-US" sz="2400" dirty="0" smtClean="0"/>
              <a:t> helping the poor</a:t>
            </a:r>
          </a:p>
          <a:p>
            <a:endParaRPr lang="en-US" dirty="0"/>
          </a:p>
        </p:txBody>
      </p:sp>
      <p:sp>
        <p:nvSpPr>
          <p:cNvPr id="4" name="Slide Number Placeholder 3"/>
          <p:cNvSpPr>
            <a:spLocks noGrp="1"/>
          </p:cNvSpPr>
          <p:nvPr>
            <p:ph type="sldNum" sz="quarter" idx="10"/>
          </p:nvPr>
        </p:nvSpPr>
        <p:spPr/>
        <p:txBody>
          <a:bodyPr/>
          <a:lstStyle/>
          <a:p>
            <a:fld id="{2E4006DD-F520-448F-B79A-F6819B01B3A1}"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smtClean="0"/>
              <a:t>William Ashley "Billy" Sunday</a:t>
            </a:r>
            <a:r>
              <a:rPr lang="en-US" dirty="0" smtClean="0"/>
              <a:t> (November 19, 1862 – November 6, 1935) was an American athlete who, after being a popular </a:t>
            </a:r>
            <a:r>
              <a:rPr lang="en-US" dirty="0" smtClean="0">
                <a:hlinkClick r:id="rId3" tooltip="Outfielder"/>
              </a:rPr>
              <a:t>outfielder</a:t>
            </a:r>
            <a:r>
              <a:rPr lang="en-US" dirty="0" smtClean="0"/>
              <a:t> in baseball's </a:t>
            </a:r>
            <a:r>
              <a:rPr lang="en-US" dirty="0" smtClean="0">
                <a:hlinkClick r:id="rId4" tooltip="National League"/>
              </a:rPr>
              <a:t>National League</a:t>
            </a:r>
            <a:r>
              <a:rPr lang="en-US" dirty="0" smtClean="0"/>
              <a:t> during the 1880s, became the most celebrated and influential American </a:t>
            </a:r>
            <a:r>
              <a:rPr lang="en-US" dirty="0" smtClean="0">
                <a:hlinkClick r:id="rId5" tooltip="Evangelism"/>
              </a:rPr>
              <a:t>evangelist</a:t>
            </a:r>
            <a:r>
              <a:rPr lang="en-US" dirty="0" smtClean="0"/>
              <a:t> during the first two decades of the 20th century.</a:t>
            </a:r>
            <a:r>
              <a:rPr lang="en-US" baseline="30000" dirty="0" smtClean="0">
                <a:hlinkClick r:id="rId6"/>
              </a:rPr>
              <a:t>[1]</a:t>
            </a:r>
            <a:endParaRPr lang="en-US" dirty="0" smtClean="0"/>
          </a:p>
          <a:p>
            <a:pPr rtl="0"/>
            <a:r>
              <a:rPr lang="en-US" dirty="0" smtClean="0"/>
              <a:t>Born into poverty in Iowa, Sunday spent some years at the Iowa Soldiers' Orphans' Home before working at odd jobs and playing for local running and baseball teams. </a:t>
            </a:r>
          </a:p>
          <a:p>
            <a:pPr rtl="0"/>
            <a:r>
              <a:rPr lang="en-US" dirty="0" smtClean="0"/>
              <a:t>His speed and agility provided him the opportunity to play baseball in the major leagues for eight years, where he was an average hitter and a good fielder known for his base-running.</a:t>
            </a:r>
          </a:p>
          <a:p>
            <a:pPr rtl="0"/>
            <a:r>
              <a:rPr lang="en-US" dirty="0" smtClean="0"/>
              <a:t>Converted to evangelical Christianity in the 1880s, Sunday left baseball for the Christian ministry. </a:t>
            </a:r>
          </a:p>
          <a:p>
            <a:pPr rtl="0"/>
            <a:r>
              <a:rPr lang="en-US" dirty="0" smtClean="0"/>
              <a:t>He gradually developed his skills as a pulpit evangelist in the Midwest and then, during the early 20th century, he became the nation's most famous evangelist with his colloquial sermons and frenetic delivery. </a:t>
            </a:r>
          </a:p>
          <a:p>
            <a:pPr rtl="0"/>
            <a:r>
              <a:rPr lang="en-US" smtClean="0"/>
              <a:t>Sunday </a:t>
            </a:r>
            <a:r>
              <a:rPr lang="en-US" dirty="0" smtClean="0"/>
              <a:t>held widely reported campaigns in America's largest cities, and he attracted the largest crowds of any evangelist before the advent of electronic sound systems</a:t>
            </a:r>
            <a:r>
              <a:rPr lang="en-US" smtClean="0"/>
              <a:t>. </a:t>
            </a:r>
          </a:p>
          <a:p>
            <a:pPr rtl="0"/>
            <a:r>
              <a:rPr lang="en-US" smtClean="0"/>
              <a:t>He </a:t>
            </a:r>
            <a:r>
              <a:rPr lang="en-US" dirty="0" smtClean="0"/>
              <a:t>also made a great deal of money and was welcomed into the homes of the wealthy and influential. Sunday was a strong supporter of Prohibition, and his preaching likely played a significant role in the adoption of the Eighteenth Amendment in 1919.</a:t>
            </a:r>
          </a:p>
          <a:p>
            <a:endParaRPr lang="en-US" dirty="0"/>
          </a:p>
        </p:txBody>
      </p:sp>
      <p:sp>
        <p:nvSpPr>
          <p:cNvPr id="4" name="Slide Number Placeholder 3"/>
          <p:cNvSpPr>
            <a:spLocks noGrp="1"/>
          </p:cNvSpPr>
          <p:nvPr>
            <p:ph type="sldNum" sz="quarter" idx="10"/>
          </p:nvPr>
        </p:nvSpPr>
        <p:spPr/>
        <p:txBody>
          <a:bodyPr/>
          <a:lstStyle/>
          <a:p>
            <a:fld id="{2E4006DD-F520-448F-B79A-F6819B01B3A1}" type="slidenum">
              <a:rPr lang="en-US" smtClean="0"/>
              <a:pPr/>
              <a:t>10</a:t>
            </a:fld>
            <a:endParaRPr lang="en-US"/>
          </a:p>
        </p:txBody>
      </p:sp>
    </p:spTree>
    <p:extLst>
      <p:ext uri="{BB962C8B-B14F-4D97-AF65-F5344CB8AC3E}">
        <p14:creationId xmlns:p14="http://schemas.microsoft.com/office/powerpoint/2010/main" val="1314151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4006DD-F520-448F-B79A-F6819B01B3A1}" type="slidenum">
              <a:rPr lang="en-US" smtClean="0"/>
              <a:pPr/>
              <a:t>11</a:t>
            </a:fld>
            <a:endParaRPr lang="en-US"/>
          </a:p>
        </p:txBody>
      </p:sp>
    </p:spTree>
    <p:extLst>
      <p:ext uri="{BB962C8B-B14F-4D97-AF65-F5344CB8AC3E}">
        <p14:creationId xmlns:p14="http://schemas.microsoft.com/office/powerpoint/2010/main" val="3455426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Carnegie's conclusions were best summarized when he said: </a:t>
            </a:r>
          </a:p>
          <a:p>
            <a:r>
              <a:rPr lang="en-US" dirty="0" smtClean="0"/>
              <a:t>“the law of competition, be it benign or not, is here; we cannot evade it; no substitutes for it have been found; and while the law may be sometimes hard for the individual, it is best for the race, because it ensures the survival of the fittest in every department” (quoted in </a:t>
            </a:r>
            <a:r>
              <a:rPr lang="en-US" dirty="0" err="1" smtClean="0"/>
              <a:t>Hsü</a:t>
            </a:r>
            <a:r>
              <a:rPr lang="en-US" dirty="0" smtClean="0"/>
              <a:t>, 1986, p. 10). </a:t>
            </a:r>
          </a:p>
          <a:p>
            <a:endParaRPr lang="en-US" dirty="0" smtClean="0"/>
          </a:p>
          <a:p>
            <a:r>
              <a:rPr lang="en-US" dirty="0" smtClean="0">
                <a:effectLst/>
              </a:rPr>
              <a:t>Andrew Carnegie appears was</a:t>
            </a:r>
            <a:r>
              <a:rPr lang="en-US" baseline="0" dirty="0" smtClean="0">
                <a:effectLst/>
              </a:rPr>
              <a:t> a </a:t>
            </a:r>
            <a:r>
              <a:rPr lang="en-US" dirty="0" smtClean="0">
                <a:effectLst/>
              </a:rPr>
              <a:t>strict laissez-faire capitalist and follower of Herbert Spencer, often referring to himself as a disciple of Spencer.</a:t>
            </a:r>
            <a:endParaRPr lang="en-US" baseline="30000" dirty="0" smtClean="0">
              <a:effectLst/>
            </a:endParaRPr>
          </a:p>
          <a:p>
            <a:r>
              <a:rPr lang="en-US" dirty="0" smtClean="0">
                <a:effectLst/>
              </a:rPr>
              <a:t>Carnegie embodied all of the qualities of </a:t>
            </a:r>
            <a:r>
              <a:rPr lang="en-US" dirty="0" err="1" smtClean="0">
                <a:effectLst/>
              </a:rPr>
              <a:t>Spenceria</a:t>
            </a:r>
            <a:r>
              <a:rPr lang="en-US" dirty="0" smtClean="0">
                <a:effectLst/>
              </a:rPr>
              <a:t> survival of the fittest. The two men enjoyed a mutual respect for one another and maintained correspondence until Spencer’s death in 1903. </a:t>
            </a:r>
            <a:endParaRPr lang="en-US" dirty="0"/>
          </a:p>
        </p:txBody>
      </p:sp>
      <p:sp>
        <p:nvSpPr>
          <p:cNvPr id="4" name="Slide Number Placeholder 3"/>
          <p:cNvSpPr>
            <a:spLocks noGrp="1"/>
          </p:cNvSpPr>
          <p:nvPr>
            <p:ph type="sldNum" sz="quarter" idx="10"/>
          </p:nvPr>
        </p:nvSpPr>
        <p:spPr/>
        <p:txBody>
          <a:bodyPr/>
          <a:lstStyle/>
          <a:p>
            <a:fld id="{2E4006DD-F520-448F-B79A-F6819B01B3A1}" type="slidenum">
              <a:rPr lang="en-US" smtClean="0"/>
              <a:pPr/>
              <a:t>12</a:t>
            </a:fld>
            <a:endParaRPr lang="en-US"/>
          </a:p>
        </p:txBody>
      </p:sp>
    </p:spTree>
    <p:extLst>
      <p:ext uri="{BB962C8B-B14F-4D97-AF65-F5344CB8AC3E}">
        <p14:creationId xmlns:p14="http://schemas.microsoft.com/office/powerpoint/2010/main" val="3030974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D. Rockefeller reportedly once said that the "growth of a large business is merely a survival of the fittest . . . the working out of a law of nature . . ." (Ghent, 1902, p. 29). The Rockefellers, while maintaining a Christian front, fully embraced evolution and dismissed the Bible's early books as mythology (Taylor, 1991, p. 386). When a philanthropist pledged 1,000 to help found a university named after William Jennings Bryan, John D. Rockefeller Jr. retaliated the very same day with a 1,000,000 donation to the openly </a:t>
            </a:r>
            <a:r>
              <a:rPr lang="en-US" dirty="0" err="1" smtClean="0"/>
              <a:t>anticreationist</a:t>
            </a:r>
            <a:r>
              <a:rPr lang="en-US" dirty="0" smtClean="0"/>
              <a:t> University of Chicago Divinity School (Larson, 1997, p. 183). Morris and Morris noted that the philosophy expressed by Rockefeller also was embraced not only by railroad magnate James Hill, but probably most other capitalists of his day (1996, p. 87). Morris and Morris have suggested that many modern evolutionists: </a:t>
            </a:r>
            <a:endParaRPr lang="en-US" dirty="0"/>
          </a:p>
        </p:txBody>
      </p:sp>
      <p:sp>
        <p:nvSpPr>
          <p:cNvPr id="4" name="Slide Number Placeholder 3"/>
          <p:cNvSpPr>
            <a:spLocks noGrp="1"/>
          </p:cNvSpPr>
          <p:nvPr>
            <p:ph type="sldNum" sz="quarter" idx="10"/>
          </p:nvPr>
        </p:nvSpPr>
        <p:spPr/>
        <p:txBody>
          <a:bodyPr/>
          <a:lstStyle/>
          <a:p>
            <a:fld id="{2E4006DD-F520-448F-B79A-F6819B01B3A1}" type="slidenum">
              <a:rPr lang="en-US" smtClean="0"/>
              <a:pPr/>
              <a:t>14</a:t>
            </a:fld>
            <a:endParaRPr lang="en-US"/>
          </a:p>
        </p:txBody>
      </p:sp>
    </p:spTree>
    <p:extLst>
      <p:ext uri="{BB962C8B-B14F-4D97-AF65-F5344CB8AC3E}">
        <p14:creationId xmlns:p14="http://schemas.microsoft.com/office/powerpoint/2010/main" val="3915293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smtClean="0"/>
              <a:t>Established Hull House, Chicago</a:t>
            </a:r>
          </a:p>
          <a:p>
            <a:pPr eaLnBrk="1" hangingPunct="1"/>
            <a:r>
              <a:rPr lang="en-US" altLang="en-US" sz="1200" dirty="0" smtClean="0"/>
              <a:t>Branches in many cities</a:t>
            </a:r>
          </a:p>
          <a:p>
            <a:pPr eaLnBrk="1" hangingPunct="1"/>
            <a:r>
              <a:rPr lang="en-US" altLang="en-US" sz="1200" dirty="0" smtClean="0"/>
              <a:t>Daughter of a upper middle class family</a:t>
            </a:r>
          </a:p>
          <a:p>
            <a:pPr eaLnBrk="1" hangingPunct="1"/>
            <a:r>
              <a:rPr lang="en-US" altLang="en-US" sz="1200" dirty="0" smtClean="0"/>
              <a:t>Settlement House for immigrants</a:t>
            </a:r>
          </a:p>
          <a:p>
            <a:pPr eaLnBrk="1" hangingPunct="1"/>
            <a:r>
              <a:rPr lang="en-US" altLang="en-US" dirty="0" smtClean="0"/>
              <a:t>Missionary to city slums, not just go home at night</a:t>
            </a:r>
          </a:p>
          <a:p>
            <a:pPr eaLnBrk="1" hangingPunct="1"/>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2E4006DD-F520-448F-B79A-F6819B01B3A1}" type="slidenum">
              <a:rPr lang="en-US" smtClean="0"/>
              <a:pPr/>
              <a:t>16</a:t>
            </a:fld>
            <a:endParaRPr lang="en-US"/>
          </a:p>
        </p:txBody>
      </p:sp>
    </p:spTree>
    <p:extLst>
      <p:ext uri="{BB962C8B-B14F-4D97-AF65-F5344CB8AC3E}">
        <p14:creationId xmlns:p14="http://schemas.microsoft.com/office/powerpoint/2010/main" val="772485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928565-393C-493D-804E-DA074129527A}" type="datetimeFigureOut">
              <a:rPr lang="en-US" smtClean="0"/>
              <a:pPr/>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B8A5B-A30A-4AEE-8D27-69FB90174E8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928565-393C-493D-804E-DA074129527A}" type="datetimeFigureOut">
              <a:rPr lang="en-US" smtClean="0"/>
              <a:pPr/>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B8A5B-A30A-4AEE-8D27-69FB90174E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928565-393C-493D-804E-DA074129527A}" type="datetimeFigureOut">
              <a:rPr lang="en-US" smtClean="0"/>
              <a:pPr/>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B8A5B-A30A-4AEE-8D27-69FB90174E8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7E0B04-B879-447B-A864-DB03C07A697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928565-393C-493D-804E-DA074129527A}" type="datetimeFigureOut">
              <a:rPr lang="en-US" smtClean="0"/>
              <a:pPr/>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B8A5B-A30A-4AEE-8D27-69FB90174E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928565-393C-493D-804E-DA074129527A}" type="datetimeFigureOut">
              <a:rPr lang="en-US" smtClean="0"/>
              <a:pPr/>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B8A5B-A30A-4AEE-8D27-69FB90174E8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928565-393C-493D-804E-DA074129527A}" type="datetimeFigureOut">
              <a:rPr lang="en-US" smtClean="0"/>
              <a:pPr/>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B8A5B-A30A-4AEE-8D27-69FB90174E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928565-393C-493D-804E-DA074129527A}" type="datetimeFigureOut">
              <a:rPr lang="en-US" smtClean="0"/>
              <a:pPr/>
              <a:t>10/6/2014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9B8A5B-A30A-4AEE-8D27-69FB90174E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928565-393C-493D-804E-DA074129527A}" type="datetimeFigureOut">
              <a:rPr lang="en-US" smtClean="0"/>
              <a:pPr/>
              <a:t>10/6/2014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9B8A5B-A30A-4AEE-8D27-69FB90174E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928565-393C-493D-804E-DA074129527A}" type="datetimeFigureOut">
              <a:rPr lang="en-US" smtClean="0"/>
              <a:pPr/>
              <a:t>10/6/2014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9B8A5B-A30A-4AEE-8D27-69FB90174E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928565-393C-493D-804E-DA074129527A}" type="datetimeFigureOut">
              <a:rPr lang="en-US" smtClean="0"/>
              <a:pPr/>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B8A5B-A30A-4AEE-8D27-69FB90174E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928565-393C-493D-804E-DA074129527A}" type="datetimeFigureOut">
              <a:rPr lang="en-US" smtClean="0"/>
              <a:pPr/>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B8A5B-A30A-4AEE-8D27-69FB90174E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28565-393C-493D-804E-DA074129527A}" type="datetimeFigureOut">
              <a:rPr lang="en-US" smtClean="0"/>
              <a:pPr/>
              <a:t>10/6/2014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B8A5B-A30A-4AEE-8D27-69FB90174E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images.google.com/imgres?imgurl=http://www.ohiohistorycentral.org/images/1107.jpg&amp;imgrefurl=http://www.ohiohistorycentral.org/entry.php?rec=159&amp;h=450&amp;w=305&amp;sz=15&amp;hl=en&amp;start=1&amp;um=1&amp;tbnid=WlO2OVK4yDl16M:&amp;tbnh=127&amp;tbnw=86&amp;prev=/images?q=washington+gladden&amp;svnum=10&amp;um=1&amp;hl=en&amp;safe=active&amp;sa=G" TargetMode="External"/><Relationship Id="rId5" Type="http://schemas.openxmlformats.org/officeDocument/2006/relationships/hyperlink" Target="http://images.google.com/imgres?imgurl=http://www.wheaton.edu/bgc/archives/sunday/sunimg73.gif&amp;imgrefurl=http://www.wheaton.edu/bgc/archives/sunday/sunday09.html&amp;h=630&amp;w=487&amp;sz=115&amp;hl=en&amp;start=17&amp;um=1&amp;tbnid=jdZ-9V2vG2e26M:&amp;tbnh=137&amp;tbnw=106&amp;prev=/images?q=William+Sunday&amp;svnum=10&amp;um=1&amp;hl=en&amp;safe=active&amp;sa=N" TargetMode="External"/><Relationship Id="rId4" Type="http://schemas.openxmlformats.org/officeDocument/2006/relationships/hyperlink" Target="http://www.wheaton.edu/bgc/archives/sunday/sunimg73.gi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04800"/>
            <a:ext cx="8763000" cy="1470025"/>
          </a:xfrm>
        </p:spPr>
        <p:txBody>
          <a:bodyPr/>
          <a:lstStyle/>
          <a:p>
            <a:r>
              <a:rPr lang="en-US" b="1" dirty="0" smtClean="0">
                <a:solidFill>
                  <a:schemeClr val="bg1"/>
                </a:solidFill>
                <a:effectLst>
                  <a:outerShdw blurRad="38100" dist="38100" dir="2700000" algn="tl">
                    <a:srgbClr val="000000">
                      <a:alpha val="43137"/>
                    </a:srgbClr>
                  </a:outerShdw>
                </a:effectLst>
              </a:rPr>
              <a:t>Social Darwinism vs. Social Gospel</a:t>
            </a:r>
            <a:endParaRPr lang="en-US"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827421" y="4876800"/>
            <a:ext cx="3505200" cy="1600200"/>
          </a:xfrm>
        </p:spPr>
        <p:txBody>
          <a:bodyPr>
            <a:normAutofit/>
          </a:bodyPr>
          <a:lstStyle/>
          <a:p>
            <a:r>
              <a:rPr lang="en-US" dirty="0" smtClean="0">
                <a:solidFill>
                  <a:schemeClr val="bg1"/>
                </a:solidFill>
              </a:rPr>
              <a:t>Events and Ideas U.S. History         Unit 2</a:t>
            </a:r>
            <a:endParaRPr lang="en-US" dirty="0">
              <a:solidFill>
                <a:schemeClr val="bg1"/>
              </a:solidFill>
            </a:endParaRPr>
          </a:p>
        </p:txBody>
      </p:sp>
      <p:pic>
        <p:nvPicPr>
          <p:cNvPr id="25604" name="Picture 4" descr="http://graphics8.nytimes.com/images/2012/04/05/opinion/0408stone-parsons/0408stone-parsons-blog427.jpg"/>
          <p:cNvPicPr>
            <a:picLocks noChangeAspect="1" noChangeArrowheads="1"/>
          </p:cNvPicPr>
          <p:nvPr/>
        </p:nvPicPr>
        <p:blipFill>
          <a:blip r:embed="rId2" cstate="print"/>
          <a:srcRect l="5621" t="3285" r="4449" b="3080"/>
          <a:stretch>
            <a:fillRect/>
          </a:stretch>
        </p:blipFill>
        <p:spPr bwMode="auto">
          <a:xfrm>
            <a:off x="3200400" y="1600200"/>
            <a:ext cx="2759242" cy="3276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5604"/>
                                        </p:tgtEl>
                                        <p:attrNameLst>
                                          <p:attrName>style.visibility</p:attrName>
                                        </p:attrNameLst>
                                      </p:cBhvr>
                                      <p:to>
                                        <p:strVal val="visible"/>
                                      </p:to>
                                    </p:set>
                                    <p:anim calcmode="lin" valueType="num">
                                      <p:cBhvr>
                                        <p:cTn id="14" dur="1000" fill="hold"/>
                                        <p:tgtEl>
                                          <p:spTgt spid="25604"/>
                                        </p:tgtEl>
                                        <p:attrNameLst>
                                          <p:attrName>ppt_w</p:attrName>
                                        </p:attrNameLst>
                                      </p:cBhvr>
                                      <p:tavLst>
                                        <p:tav tm="0">
                                          <p:val>
                                            <p:fltVal val="0"/>
                                          </p:val>
                                        </p:tav>
                                        <p:tav tm="100000">
                                          <p:val>
                                            <p:strVal val="#ppt_w"/>
                                          </p:val>
                                        </p:tav>
                                      </p:tavLst>
                                    </p:anim>
                                    <p:anim calcmode="lin" valueType="num">
                                      <p:cBhvr>
                                        <p:cTn id="15" dur="1000" fill="hold"/>
                                        <p:tgtEl>
                                          <p:spTgt spid="25604"/>
                                        </p:tgtEl>
                                        <p:attrNameLst>
                                          <p:attrName>ppt_h</p:attrName>
                                        </p:attrNameLst>
                                      </p:cBhvr>
                                      <p:tavLst>
                                        <p:tav tm="0">
                                          <p:val>
                                            <p:fltVal val="0"/>
                                          </p:val>
                                        </p:tav>
                                        <p:tav tm="100000">
                                          <p:val>
                                            <p:strVal val="#ppt_h"/>
                                          </p:val>
                                        </p:tav>
                                      </p:tavLst>
                                    </p:anim>
                                    <p:anim calcmode="lin" valueType="num">
                                      <p:cBhvr>
                                        <p:cTn id="16" dur="1000" fill="hold"/>
                                        <p:tgtEl>
                                          <p:spTgt spid="25604"/>
                                        </p:tgtEl>
                                        <p:attrNameLst>
                                          <p:attrName>style.rotation</p:attrName>
                                        </p:attrNameLst>
                                      </p:cBhvr>
                                      <p:tavLst>
                                        <p:tav tm="0">
                                          <p:val>
                                            <p:fltVal val="90"/>
                                          </p:val>
                                        </p:tav>
                                        <p:tav tm="100000">
                                          <p:val>
                                            <p:fltVal val="0"/>
                                          </p:val>
                                        </p:tav>
                                      </p:tavLst>
                                    </p:anim>
                                    <p:animEffect transition="in" filter="fade">
                                      <p:cBhvr>
                                        <p:cTn id="17" dur="1000"/>
                                        <p:tgtEl>
                                          <p:spTgt spid="2560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72585" y="304800"/>
            <a:ext cx="5082363" cy="1219200"/>
          </a:xfrm>
        </p:spPr>
        <p:txBody>
          <a:bodyPr>
            <a:noAutofit/>
          </a:bodyPr>
          <a:lstStyle/>
          <a:p>
            <a:pPr lvl="1" algn="ctr" rtl="0">
              <a:spcBef>
                <a:spcPct val="0"/>
              </a:spcBef>
            </a:pPr>
            <a:r>
              <a:rPr lang="en-US" sz="5400" b="1" dirty="0" smtClean="0">
                <a:effectLst>
                  <a:outerShdw blurRad="38100" dist="38100" dir="2700000" algn="tl">
                    <a:srgbClr val="000000">
                      <a:alpha val="43137"/>
                    </a:srgbClr>
                  </a:outerShdw>
                </a:effectLst>
              </a:rPr>
              <a:t>1</a:t>
            </a:r>
            <a:r>
              <a:rPr lang="en-US" sz="5400" b="1" dirty="0" smtClean="0">
                <a:ln>
                  <a:solidFill>
                    <a:srgbClr val="6600FF"/>
                  </a:solidFill>
                </a:ln>
                <a:solidFill>
                  <a:schemeClr val="bg1"/>
                </a:solidFill>
                <a:effectLst>
                  <a:outerShdw blurRad="38100" dist="38100" dir="2700000" algn="tl">
                    <a:srgbClr val="000000">
                      <a:alpha val="43137"/>
                    </a:srgbClr>
                  </a:outerShdw>
                </a:effectLst>
                <a:latin typeface="+mj-lt"/>
              </a:rPr>
              <a:t>Billy Sunday </a:t>
            </a:r>
            <a:r>
              <a:rPr lang="en-US" sz="3600" dirty="0" smtClean="0">
                <a:solidFill>
                  <a:schemeClr val="bg1"/>
                </a:solidFill>
              </a:rPr>
              <a:t/>
            </a:r>
            <a:br>
              <a:rPr lang="en-US" sz="3600" dirty="0" smtClean="0">
                <a:solidFill>
                  <a:schemeClr val="bg1"/>
                </a:solidFill>
              </a:rPr>
            </a:br>
            <a:r>
              <a:rPr lang="en-US" sz="2400" dirty="0" smtClean="0"/>
              <a:t>1935 </a:t>
            </a:r>
          </a:p>
        </p:txBody>
      </p:sp>
      <p:sp>
        <p:nvSpPr>
          <p:cNvPr id="11268" name="Rectangle 5"/>
          <p:cNvSpPr>
            <a:spLocks noGrp="1" noChangeArrowheads="1"/>
          </p:cNvSpPr>
          <p:nvPr>
            <p:ph type="body" sz="half" idx="2"/>
          </p:nvPr>
        </p:nvSpPr>
        <p:spPr>
          <a:xfrm>
            <a:off x="4495800" y="2057400"/>
            <a:ext cx="4648200" cy="4800600"/>
          </a:xfrm>
        </p:spPr>
        <p:txBody>
          <a:bodyPr>
            <a:normAutofit/>
          </a:bodyPr>
          <a:lstStyle/>
          <a:p>
            <a:pPr marL="0" indent="0">
              <a:spcBef>
                <a:spcPts val="600"/>
              </a:spcBef>
              <a:spcAft>
                <a:spcPts val="600"/>
              </a:spcAft>
            </a:pPr>
            <a:r>
              <a:rPr lang="en-US" sz="3200" b="1" dirty="0" smtClean="0">
                <a:solidFill>
                  <a:schemeClr val="bg1"/>
                </a:solidFill>
              </a:rPr>
              <a:t>  Who was he?  </a:t>
            </a:r>
          </a:p>
          <a:p>
            <a:pPr marL="0" indent="0">
              <a:spcBef>
                <a:spcPts val="600"/>
              </a:spcBef>
              <a:spcAft>
                <a:spcPts val="600"/>
              </a:spcAft>
            </a:pPr>
            <a:r>
              <a:rPr lang="en-US" dirty="0" smtClean="0">
                <a:solidFill>
                  <a:schemeClr val="bg1"/>
                </a:solidFill>
              </a:rPr>
              <a:t>  A Evangelical minister</a:t>
            </a:r>
          </a:p>
          <a:p>
            <a:pPr marL="0" indent="0">
              <a:spcBef>
                <a:spcPts val="600"/>
              </a:spcBef>
              <a:spcAft>
                <a:spcPts val="600"/>
              </a:spcAft>
            </a:pPr>
            <a:r>
              <a:rPr lang="en-US" dirty="0" smtClean="0">
                <a:solidFill>
                  <a:schemeClr val="bg1"/>
                </a:solidFill>
              </a:rPr>
              <a:t>  For Prohibition</a:t>
            </a:r>
          </a:p>
          <a:p>
            <a:pPr marL="0" indent="0">
              <a:spcBef>
                <a:spcPts val="600"/>
              </a:spcBef>
              <a:spcAft>
                <a:spcPts val="600"/>
              </a:spcAft>
            </a:pPr>
            <a:r>
              <a:rPr lang="en-US" dirty="0" smtClean="0">
                <a:solidFill>
                  <a:schemeClr val="bg1"/>
                </a:solidFill>
              </a:rPr>
              <a:t>  Against child labor</a:t>
            </a:r>
          </a:p>
          <a:p>
            <a:pPr marL="0" indent="0">
              <a:spcBef>
                <a:spcPts val="600"/>
              </a:spcBef>
              <a:spcAft>
                <a:spcPts val="600"/>
              </a:spcAft>
            </a:pPr>
            <a:r>
              <a:rPr lang="en-US" dirty="0" smtClean="0">
                <a:solidFill>
                  <a:schemeClr val="bg1"/>
                </a:solidFill>
              </a:rPr>
              <a:t>  For woman’s right to vote</a:t>
            </a:r>
          </a:p>
          <a:p>
            <a:pPr marL="0" indent="0">
              <a:spcBef>
                <a:spcPts val="600"/>
              </a:spcBef>
              <a:spcAft>
                <a:spcPts val="600"/>
              </a:spcAft>
            </a:pPr>
            <a:r>
              <a:rPr lang="en-US" dirty="0" smtClean="0">
                <a:solidFill>
                  <a:schemeClr val="bg1"/>
                </a:solidFill>
              </a:rPr>
              <a:t>  Against big business</a:t>
            </a:r>
          </a:p>
          <a:p>
            <a:pPr marL="0" indent="0">
              <a:spcBef>
                <a:spcPts val="600"/>
              </a:spcBef>
              <a:spcAft>
                <a:spcPts val="600"/>
              </a:spcAft>
            </a:pPr>
            <a:r>
              <a:rPr lang="en-US" dirty="0" smtClean="0">
                <a:solidFill>
                  <a:schemeClr val="bg1"/>
                </a:solidFill>
              </a:rPr>
              <a:t>  Advocated that churches    </a:t>
            </a:r>
          </a:p>
          <a:p>
            <a:pPr marL="0" indent="0">
              <a:spcBef>
                <a:spcPts val="600"/>
              </a:spcBef>
              <a:spcAft>
                <a:spcPts val="600"/>
              </a:spcAft>
              <a:buNone/>
            </a:pPr>
            <a:r>
              <a:rPr lang="en-US" dirty="0">
                <a:solidFill>
                  <a:schemeClr val="bg1"/>
                </a:solidFill>
              </a:rPr>
              <a:t> </a:t>
            </a:r>
            <a:r>
              <a:rPr lang="en-US" dirty="0" smtClean="0">
                <a:solidFill>
                  <a:schemeClr val="bg1"/>
                </a:solidFill>
              </a:rPr>
              <a:t>  should help the poor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76400"/>
            <a:ext cx="4253023" cy="304800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sz="half" idx="1"/>
          </p:nvPr>
        </p:nvSpPr>
        <p:spPr>
          <a:xfrm>
            <a:off x="8534400" y="6887497"/>
            <a:ext cx="914400" cy="1935163"/>
          </a:xfrm>
        </p:spPr>
        <p:txBody>
          <a:bodyPr/>
          <a:lstStyle/>
          <a:p>
            <a:endParaRPr lang="en-US" dirty="0"/>
          </a:p>
        </p:txBody>
      </p:sp>
    </p:spTree>
    <p:extLst>
      <p:ext uri="{BB962C8B-B14F-4D97-AF65-F5344CB8AC3E}">
        <p14:creationId xmlns:p14="http://schemas.microsoft.com/office/powerpoint/2010/main" val="38548748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8">
                                            <p:txEl>
                                              <p:pRg st="1" end="1"/>
                                            </p:txEl>
                                          </p:spTgt>
                                        </p:tgtEl>
                                        <p:attrNameLst>
                                          <p:attrName>style.visibility</p:attrName>
                                        </p:attrNameLst>
                                      </p:cBhvr>
                                      <p:to>
                                        <p:strVal val="visible"/>
                                      </p:to>
                                    </p:set>
                                    <p:anim calcmode="lin" valueType="num">
                                      <p:cBhvr additive="base">
                                        <p:cTn id="13" dur="500" fill="hold"/>
                                        <p:tgtEl>
                                          <p:spTgt spid="1126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8">
                                            <p:txEl>
                                              <p:pRg st="2" end="2"/>
                                            </p:txEl>
                                          </p:spTgt>
                                        </p:tgtEl>
                                        <p:attrNameLst>
                                          <p:attrName>style.visibility</p:attrName>
                                        </p:attrNameLst>
                                      </p:cBhvr>
                                      <p:to>
                                        <p:strVal val="visible"/>
                                      </p:to>
                                    </p:set>
                                    <p:anim calcmode="lin" valueType="num">
                                      <p:cBhvr additive="base">
                                        <p:cTn id="19" dur="500" fill="hold"/>
                                        <p:tgtEl>
                                          <p:spTgt spid="1126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8">
                                            <p:txEl>
                                              <p:pRg st="3" end="3"/>
                                            </p:txEl>
                                          </p:spTgt>
                                        </p:tgtEl>
                                        <p:attrNameLst>
                                          <p:attrName>style.visibility</p:attrName>
                                        </p:attrNameLst>
                                      </p:cBhvr>
                                      <p:to>
                                        <p:strVal val="visible"/>
                                      </p:to>
                                    </p:set>
                                    <p:anim calcmode="lin" valueType="num">
                                      <p:cBhvr additive="base">
                                        <p:cTn id="25" dur="500" fill="hold"/>
                                        <p:tgtEl>
                                          <p:spTgt spid="1126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8">
                                            <p:txEl>
                                              <p:pRg st="4" end="4"/>
                                            </p:txEl>
                                          </p:spTgt>
                                        </p:tgtEl>
                                        <p:attrNameLst>
                                          <p:attrName>style.visibility</p:attrName>
                                        </p:attrNameLst>
                                      </p:cBhvr>
                                      <p:to>
                                        <p:strVal val="visible"/>
                                      </p:to>
                                    </p:set>
                                    <p:anim calcmode="lin" valueType="num">
                                      <p:cBhvr additive="base">
                                        <p:cTn id="31" dur="500" fill="hold"/>
                                        <p:tgtEl>
                                          <p:spTgt spid="1126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8">
                                            <p:txEl>
                                              <p:pRg st="5" end="5"/>
                                            </p:txEl>
                                          </p:spTgt>
                                        </p:tgtEl>
                                        <p:attrNameLst>
                                          <p:attrName>style.visibility</p:attrName>
                                        </p:attrNameLst>
                                      </p:cBhvr>
                                      <p:to>
                                        <p:strVal val="visible"/>
                                      </p:to>
                                    </p:set>
                                    <p:anim calcmode="lin" valueType="num">
                                      <p:cBhvr additive="base">
                                        <p:cTn id="37" dur="500" fill="hold"/>
                                        <p:tgtEl>
                                          <p:spTgt spid="1126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268">
                                            <p:txEl>
                                              <p:pRg st="6" end="6"/>
                                            </p:txEl>
                                          </p:spTgt>
                                        </p:tgtEl>
                                        <p:attrNameLst>
                                          <p:attrName>style.visibility</p:attrName>
                                        </p:attrNameLst>
                                      </p:cBhvr>
                                      <p:to>
                                        <p:strVal val="visible"/>
                                      </p:to>
                                    </p:set>
                                    <p:anim calcmode="lin" valueType="num">
                                      <p:cBhvr additive="base">
                                        <p:cTn id="43" dur="500" fill="hold"/>
                                        <p:tgtEl>
                                          <p:spTgt spid="1126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6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268">
                                            <p:txEl>
                                              <p:pRg st="7" end="7"/>
                                            </p:txEl>
                                          </p:spTgt>
                                        </p:tgtEl>
                                        <p:attrNameLst>
                                          <p:attrName>style.visibility</p:attrName>
                                        </p:attrNameLst>
                                      </p:cBhvr>
                                      <p:to>
                                        <p:strVal val="visible"/>
                                      </p:to>
                                    </p:set>
                                    <p:anim calcmode="lin" valueType="num">
                                      <p:cBhvr additive="base">
                                        <p:cTn id="49" dur="500" fill="hold"/>
                                        <p:tgtEl>
                                          <p:spTgt spid="1126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26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7030A0"/>
                </a:solidFill>
                <a:effectLst>
                  <a:outerShdw blurRad="38100" dist="38100" dir="2700000" algn="tl">
                    <a:srgbClr val="000000">
                      <a:alpha val="43137"/>
                    </a:srgbClr>
                  </a:outerShdw>
                </a:effectLst>
              </a:rPr>
              <a:t>Andrew Carnegie</a:t>
            </a:r>
            <a:endParaRPr lang="en-US" sz="4800" b="1" dirty="0">
              <a:solidFill>
                <a:srgbClr val="7030A0"/>
              </a:solidFill>
              <a:effectLst>
                <a:outerShdw blurRad="38100" dist="38100" dir="2700000" algn="tl">
                  <a:srgbClr val="000000">
                    <a:alpha val="43137"/>
                  </a:srgbClr>
                </a:outerShdw>
              </a:effectLst>
            </a:endParaRPr>
          </a:p>
        </p:txBody>
      </p:sp>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15" t="3814" r="1277" b="9116"/>
          <a:stretch/>
        </p:blipFill>
        <p:spPr bwMode="auto">
          <a:xfrm>
            <a:off x="242640" y="1669312"/>
            <a:ext cx="8557163" cy="358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20115758">
            <a:off x="2460058" y="2879467"/>
            <a:ext cx="5290872" cy="1015663"/>
          </a:xfrm>
          <a:prstGeom prst="rect">
            <a:avLst/>
          </a:prstGeom>
          <a:noFill/>
        </p:spPr>
        <p:txBody>
          <a:bodyPr wrap="none" rtlCol="0">
            <a:spAutoFit/>
          </a:bodyPr>
          <a:lstStyle/>
          <a:p>
            <a:r>
              <a:rPr lang="en-US" sz="6000" b="1" dirty="0" smtClean="0">
                <a:ln w="28575">
                  <a:solidFill>
                    <a:schemeClr val="bg1"/>
                  </a:solidFill>
                </a:ln>
                <a:solidFill>
                  <a:srgbClr val="6600FF"/>
                </a:solidFill>
                <a:effectLst>
                  <a:outerShdw blurRad="38100" dist="38100" dir="2700000" algn="tl">
                    <a:srgbClr val="000000">
                      <a:alpha val="43137"/>
                    </a:srgbClr>
                  </a:outerShdw>
                </a:effectLst>
              </a:rPr>
              <a:t>Social Darwinist</a:t>
            </a:r>
            <a:endParaRPr lang="en-US" sz="6000" b="1" dirty="0">
              <a:ln w="28575">
                <a:solidFill>
                  <a:schemeClr val="bg1"/>
                </a:solidFill>
              </a:ln>
              <a:solidFill>
                <a:srgbClr val="66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148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5362"/>
                                        </p:tgtEl>
                                        <p:attrNameLst>
                                          <p:attrName>style.visibility</p:attrName>
                                        </p:attrNameLst>
                                      </p:cBhvr>
                                      <p:to>
                                        <p:strVal val="visible"/>
                                      </p:to>
                                    </p:set>
                                    <p:anim calcmode="lin" valueType="num">
                                      <p:cBhvr>
                                        <p:cTn id="14" dur="1000" fill="hold"/>
                                        <p:tgtEl>
                                          <p:spTgt spid="15362"/>
                                        </p:tgtEl>
                                        <p:attrNameLst>
                                          <p:attrName>ppt_w</p:attrName>
                                        </p:attrNameLst>
                                      </p:cBhvr>
                                      <p:tavLst>
                                        <p:tav tm="0">
                                          <p:val>
                                            <p:fltVal val="0"/>
                                          </p:val>
                                        </p:tav>
                                        <p:tav tm="100000">
                                          <p:val>
                                            <p:strVal val="#ppt_w"/>
                                          </p:val>
                                        </p:tav>
                                      </p:tavLst>
                                    </p:anim>
                                    <p:anim calcmode="lin" valueType="num">
                                      <p:cBhvr>
                                        <p:cTn id="15" dur="1000" fill="hold"/>
                                        <p:tgtEl>
                                          <p:spTgt spid="15362"/>
                                        </p:tgtEl>
                                        <p:attrNameLst>
                                          <p:attrName>ppt_h</p:attrName>
                                        </p:attrNameLst>
                                      </p:cBhvr>
                                      <p:tavLst>
                                        <p:tav tm="0">
                                          <p:val>
                                            <p:fltVal val="0"/>
                                          </p:val>
                                        </p:tav>
                                        <p:tav tm="100000">
                                          <p:val>
                                            <p:strVal val="#ppt_h"/>
                                          </p:val>
                                        </p:tav>
                                      </p:tavLst>
                                    </p:anim>
                                    <p:anim calcmode="lin" valueType="num">
                                      <p:cBhvr>
                                        <p:cTn id="16" dur="1000" fill="hold"/>
                                        <p:tgtEl>
                                          <p:spTgt spid="15362"/>
                                        </p:tgtEl>
                                        <p:attrNameLst>
                                          <p:attrName>style.rotation</p:attrName>
                                        </p:attrNameLst>
                                      </p:cBhvr>
                                      <p:tavLst>
                                        <p:tav tm="0">
                                          <p:val>
                                            <p:fltVal val="90"/>
                                          </p:val>
                                        </p:tav>
                                        <p:tav tm="100000">
                                          <p:val>
                                            <p:fltVal val="0"/>
                                          </p:val>
                                        </p:tav>
                                      </p:tavLst>
                                    </p:anim>
                                    <p:animEffect transition="in" filter="fade">
                                      <p:cBhvr>
                                        <p:cTn id="17" dur="1000"/>
                                        <p:tgtEl>
                                          <p:spTgt spid="1536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effectLst>
                  <a:outerShdw blurRad="38100" dist="38100" dir="2700000" algn="tl">
                    <a:srgbClr val="000000">
                      <a:alpha val="43137"/>
                    </a:srgbClr>
                  </a:outerShdw>
                </a:effectLst>
              </a:rPr>
              <a:t>Andrew Carnegie</a:t>
            </a:r>
            <a:endParaRPr lang="en-US" dirty="0"/>
          </a:p>
        </p:txBody>
      </p:sp>
      <p:sp>
        <p:nvSpPr>
          <p:cNvPr id="3" name="Content Placeholder 2"/>
          <p:cNvSpPr>
            <a:spLocks noGrp="1"/>
          </p:cNvSpPr>
          <p:nvPr>
            <p:ph idx="1"/>
          </p:nvPr>
        </p:nvSpPr>
        <p:spPr>
          <a:xfrm>
            <a:off x="3962400" y="1676400"/>
            <a:ext cx="4876800" cy="4953000"/>
          </a:xfrm>
        </p:spPr>
        <p:txBody>
          <a:bodyPr>
            <a:normAutofit lnSpcReduction="10000"/>
          </a:bodyPr>
          <a:lstStyle/>
          <a:p>
            <a:pPr>
              <a:spcBef>
                <a:spcPts val="1200"/>
              </a:spcBef>
              <a:spcAft>
                <a:spcPts val="1200"/>
              </a:spcAft>
            </a:pPr>
            <a:r>
              <a:rPr lang="en-US" dirty="0" smtClean="0">
                <a:solidFill>
                  <a:schemeClr val="bg1"/>
                </a:solidFill>
              </a:rPr>
              <a:t>Who was he?</a:t>
            </a:r>
          </a:p>
          <a:p>
            <a:pPr>
              <a:spcBef>
                <a:spcPts val="1200"/>
              </a:spcBef>
              <a:spcAft>
                <a:spcPts val="1200"/>
              </a:spcAft>
            </a:pPr>
            <a:r>
              <a:rPr lang="en-US" sz="2800" dirty="0" smtClean="0">
                <a:solidFill>
                  <a:schemeClr val="bg1"/>
                </a:solidFill>
              </a:rPr>
              <a:t>Founded Carnegie Steel</a:t>
            </a:r>
          </a:p>
          <a:p>
            <a:pPr>
              <a:spcBef>
                <a:spcPts val="1200"/>
              </a:spcBef>
              <a:spcAft>
                <a:spcPts val="1200"/>
              </a:spcAft>
            </a:pPr>
            <a:r>
              <a:rPr lang="en-US" sz="2800" dirty="0" smtClean="0">
                <a:solidFill>
                  <a:schemeClr val="bg1"/>
                </a:solidFill>
              </a:rPr>
              <a:t>Strict laissez </a:t>
            </a:r>
            <a:r>
              <a:rPr lang="en-US" sz="2800" dirty="0">
                <a:solidFill>
                  <a:schemeClr val="bg1"/>
                </a:solidFill>
              </a:rPr>
              <a:t>faire </a:t>
            </a:r>
            <a:r>
              <a:rPr lang="en-US" sz="2800" dirty="0" smtClean="0">
                <a:solidFill>
                  <a:schemeClr val="bg1"/>
                </a:solidFill>
              </a:rPr>
              <a:t>capitalist</a:t>
            </a:r>
          </a:p>
          <a:p>
            <a:pPr>
              <a:spcBef>
                <a:spcPts val="1200"/>
              </a:spcBef>
              <a:spcAft>
                <a:spcPts val="1200"/>
              </a:spcAft>
            </a:pPr>
            <a:r>
              <a:rPr lang="en-US" sz="2800" dirty="0" smtClean="0">
                <a:solidFill>
                  <a:schemeClr val="bg1"/>
                </a:solidFill>
              </a:rPr>
              <a:t>Against unions</a:t>
            </a:r>
          </a:p>
          <a:p>
            <a:pPr>
              <a:spcBef>
                <a:spcPts val="1200"/>
              </a:spcBef>
              <a:spcAft>
                <a:spcPts val="1200"/>
              </a:spcAft>
            </a:pPr>
            <a:r>
              <a:rPr lang="en-US" sz="2800" dirty="0" smtClean="0">
                <a:solidFill>
                  <a:schemeClr val="bg1"/>
                </a:solidFill>
              </a:rPr>
              <a:t>Supported survival of the fittest in business</a:t>
            </a:r>
          </a:p>
          <a:p>
            <a:pPr>
              <a:spcBef>
                <a:spcPts val="1200"/>
              </a:spcBef>
              <a:spcAft>
                <a:spcPts val="1200"/>
              </a:spcAft>
            </a:pPr>
            <a:r>
              <a:rPr lang="en-US" sz="2800" dirty="0" smtClean="0">
                <a:solidFill>
                  <a:schemeClr val="bg1"/>
                </a:solidFill>
              </a:rPr>
              <a:t>In later years, donated much of his wealth to charity</a:t>
            </a:r>
          </a:p>
          <a:p>
            <a:endParaRPr lang="en-US" dirty="0"/>
          </a:p>
        </p:txBody>
      </p:sp>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115" r="5368"/>
          <a:stretch/>
        </p:blipFill>
        <p:spPr bwMode="auto">
          <a:xfrm>
            <a:off x="685800" y="1295400"/>
            <a:ext cx="3132798" cy="5100637"/>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118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386"/>
                                        </p:tgtEl>
                                        <p:attrNameLst>
                                          <p:attrName>style.visibility</p:attrName>
                                        </p:attrNameLst>
                                      </p:cBhvr>
                                      <p:to>
                                        <p:strVal val="visible"/>
                                      </p:to>
                                    </p:set>
                                    <p:anim calcmode="lin" valueType="num">
                                      <p:cBhvr>
                                        <p:cTn id="14" dur="500" fill="hold"/>
                                        <p:tgtEl>
                                          <p:spTgt spid="16386"/>
                                        </p:tgtEl>
                                        <p:attrNameLst>
                                          <p:attrName>ppt_w</p:attrName>
                                        </p:attrNameLst>
                                      </p:cBhvr>
                                      <p:tavLst>
                                        <p:tav tm="0">
                                          <p:val>
                                            <p:fltVal val="0"/>
                                          </p:val>
                                        </p:tav>
                                        <p:tav tm="100000">
                                          <p:val>
                                            <p:strVal val="#ppt_w"/>
                                          </p:val>
                                        </p:tav>
                                      </p:tavLst>
                                    </p:anim>
                                    <p:anim calcmode="lin" valueType="num">
                                      <p:cBhvr>
                                        <p:cTn id="15" dur="500" fill="hold"/>
                                        <p:tgtEl>
                                          <p:spTgt spid="16386"/>
                                        </p:tgtEl>
                                        <p:attrNameLst>
                                          <p:attrName>ppt_h</p:attrName>
                                        </p:attrNameLst>
                                      </p:cBhvr>
                                      <p:tavLst>
                                        <p:tav tm="0">
                                          <p:val>
                                            <p:fltVal val="0"/>
                                          </p:val>
                                        </p:tav>
                                        <p:tav tm="100000">
                                          <p:val>
                                            <p:strVal val="#ppt_h"/>
                                          </p:val>
                                        </p:tav>
                                      </p:tavLst>
                                    </p:anim>
                                    <p:animEffect transition="in" filter="fade">
                                      <p:cBhvr>
                                        <p:cTn id="16" dur="500"/>
                                        <p:tgtEl>
                                          <p:spTgt spid="1638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additive="base">
                                        <p:cTn id="5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78" t="2977" r="1672" b="9116"/>
          <a:stretch/>
        </p:blipFill>
        <p:spPr bwMode="auto">
          <a:xfrm>
            <a:off x="0" y="1637413"/>
            <a:ext cx="9135140" cy="3893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1143000"/>
          </a:xfrm>
        </p:spPr>
        <p:txBody>
          <a:bodyPr>
            <a:normAutofit/>
          </a:bodyPr>
          <a:lstStyle/>
          <a:p>
            <a:r>
              <a:rPr lang="en-US" sz="5400" b="1" dirty="0" smtClean="0">
                <a:solidFill>
                  <a:srgbClr val="7030A0"/>
                </a:solidFill>
                <a:effectLst>
                  <a:outerShdw blurRad="38100" dist="38100" dir="2700000" algn="tl">
                    <a:srgbClr val="000000">
                      <a:alpha val="43137"/>
                    </a:srgbClr>
                  </a:outerShdw>
                </a:effectLst>
              </a:rPr>
              <a:t>John D. Rockefeller</a:t>
            </a:r>
            <a:endParaRPr lang="en-US" sz="5400" b="1" dirty="0">
              <a:solidFill>
                <a:srgbClr val="7030A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058400" y="2454349"/>
            <a:ext cx="2514600" cy="3306763"/>
          </a:xfrm>
        </p:spPr>
        <p:txBody>
          <a:bodyPr/>
          <a:lstStyle/>
          <a:p>
            <a:endParaRPr lang="en-US" dirty="0"/>
          </a:p>
        </p:txBody>
      </p:sp>
      <p:sp>
        <p:nvSpPr>
          <p:cNvPr id="5" name="Rectangle 4"/>
          <p:cNvSpPr/>
          <p:nvPr/>
        </p:nvSpPr>
        <p:spPr>
          <a:xfrm rot="19831258">
            <a:off x="2394280" y="3076516"/>
            <a:ext cx="5368398" cy="1015663"/>
          </a:xfrm>
          <a:prstGeom prst="rect">
            <a:avLst/>
          </a:prstGeom>
        </p:spPr>
        <p:txBody>
          <a:bodyPr wrap="square">
            <a:spAutoFit/>
          </a:bodyPr>
          <a:lstStyle/>
          <a:p>
            <a:pPr algn="ctr">
              <a:defRPr/>
            </a:pPr>
            <a:r>
              <a:rPr lang="en-US" sz="6000" b="1" dirty="0">
                <a:ln w="18415" cmpd="sng">
                  <a:solidFill>
                    <a:srgbClr val="FFFFFF"/>
                  </a:solidFill>
                  <a:prstDash val="solid"/>
                </a:ln>
                <a:solidFill>
                  <a:srgbClr val="7030A0"/>
                </a:solidFill>
                <a:effectLst>
                  <a:outerShdw blurRad="63500" dir="3600000" algn="tl" rotWithShape="0">
                    <a:srgbClr val="000000">
                      <a:alpha val="70000"/>
                    </a:srgbClr>
                  </a:outerShdw>
                </a:effectLst>
              </a:rPr>
              <a:t>Social </a:t>
            </a:r>
            <a:r>
              <a:rPr lang="en-US" sz="6000" b="1" dirty="0" smtClean="0">
                <a:ln w="18415" cmpd="sng">
                  <a:solidFill>
                    <a:srgbClr val="FFFFFF"/>
                  </a:solidFill>
                  <a:prstDash val="solid"/>
                </a:ln>
                <a:solidFill>
                  <a:srgbClr val="7030A0"/>
                </a:solidFill>
                <a:effectLst>
                  <a:outerShdw blurRad="63500" dir="3600000" algn="tl" rotWithShape="0">
                    <a:srgbClr val="000000">
                      <a:alpha val="70000"/>
                    </a:srgbClr>
                  </a:outerShdw>
                </a:effectLst>
              </a:rPr>
              <a:t>Darwinist</a:t>
            </a:r>
            <a:endParaRPr lang="en-US" sz="6000" b="1" dirty="0">
              <a:ln w="18415" cmpd="sng">
                <a:solidFill>
                  <a:srgbClr val="FFFFFF"/>
                </a:solidFill>
                <a:prstDash val="solid"/>
              </a:ln>
              <a:solidFill>
                <a:srgbClr val="7030A0"/>
              </a:solidFill>
              <a:effectLst>
                <a:outerShdw blurRad="63500" dir="3600000" algn="tl" rotWithShape="0">
                  <a:srgbClr val="000000">
                    <a:alpha val="70000"/>
                  </a:srgbClr>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p:cTn id="14" dur="1000" fill="hold"/>
                                        <p:tgtEl>
                                          <p:spTgt spid="6146"/>
                                        </p:tgtEl>
                                        <p:attrNameLst>
                                          <p:attrName>ppt_w</p:attrName>
                                        </p:attrNameLst>
                                      </p:cBhvr>
                                      <p:tavLst>
                                        <p:tav tm="0">
                                          <p:val>
                                            <p:fltVal val="0"/>
                                          </p:val>
                                        </p:tav>
                                        <p:tav tm="100000">
                                          <p:val>
                                            <p:strVal val="#ppt_w"/>
                                          </p:val>
                                        </p:tav>
                                      </p:tavLst>
                                    </p:anim>
                                    <p:anim calcmode="lin" valueType="num">
                                      <p:cBhvr>
                                        <p:cTn id="15" dur="1000" fill="hold"/>
                                        <p:tgtEl>
                                          <p:spTgt spid="6146"/>
                                        </p:tgtEl>
                                        <p:attrNameLst>
                                          <p:attrName>ppt_h</p:attrName>
                                        </p:attrNameLst>
                                      </p:cBhvr>
                                      <p:tavLst>
                                        <p:tav tm="0">
                                          <p:val>
                                            <p:fltVal val="0"/>
                                          </p:val>
                                        </p:tav>
                                        <p:tav tm="100000">
                                          <p:val>
                                            <p:strVal val="#ppt_h"/>
                                          </p:val>
                                        </p:tav>
                                      </p:tavLst>
                                    </p:anim>
                                    <p:anim calcmode="lin" valueType="num">
                                      <p:cBhvr>
                                        <p:cTn id="16" dur="1000" fill="hold"/>
                                        <p:tgtEl>
                                          <p:spTgt spid="6146"/>
                                        </p:tgtEl>
                                        <p:attrNameLst>
                                          <p:attrName>style.rotation</p:attrName>
                                        </p:attrNameLst>
                                      </p:cBhvr>
                                      <p:tavLst>
                                        <p:tav tm="0">
                                          <p:val>
                                            <p:fltVal val="90"/>
                                          </p:val>
                                        </p:tav>
                                        <p:tav tm="100000">
                                          <p:val>
                                            <p:fltVal val="0"/>
                                          </p:val>
                                        </p:tav>
                                      </p:tavLst>
                                    </p:anim>
                                    <p:animEffect transition="in" filter="fade">
                                      <p:cBhvr>
                                        <p:cTn id="17" dur="10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800" b="1" dirty="0">
                <a:solidFill>
                  <a:srgbClr val="7030A0"/>
                </a:solidFill>
                <a:effectLst>
                  <a:outerShdw blurRad="38100" dist="38100" dir="2700000" algn="tl">
                    <a:srgbClr val="000000">
                      <a:alpha val="43137"/>
                    </a:srgbClr>
                  </a:outerShdw>
                </a:effectLst>
              </a:rPr>
              <a:t>John D. Rockefeller</a:t>
            </a:r>
            <a:endParaRPr lang="en-US" sz="4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524000"/>
            <a:ext cx="5410200" cy="5029200"/>
          </a:xfrm>
        </p:spPr>
        <p:txBody>
          <a:bodyPr/>
          <a:lstStyle/>
          <a:p>
            <a:pPr>
              <a:spcBef>
                <a:spcPts val="1200"/>
              </a:spcBef>
              <a:spcAft>
                <a:spcPts val="1200"/>
              </a:spcAft>
            </a:pPr>
            <a:r>
              <a:rPr lang="en-US" b="1" dirty="0" smtClean="0">
                <a:solidFill>
                  <a:schemeClr val="bg1"/>
                </a:solidFill>
              </a:rPr>
              <a:t>Who was he?</a:t>
            </a:r>
          </a:p>
          <a:p>
            <a:pPr>
              <a:spcBef>
                <a:spcPts val="1200"/>
              </a:spcBef>
              <a:spcAft>
                <a:spcPts val="1200"/>
              </a:spcAft>
            </a:pPr>
            <a:r>
              <a:rPr lang="en-US" sz="2800" dirty="0" smtClean="0">
                <a:solidFill>
                  <a:schemeClr val="bg1"/>
                </a:solidFill>
              </a:rPr>
              <a:t>Billionaire – richest man</a:t>
            </a:r>
          </a:p>
          <a:p>
            <a:pPr>
              <a:spcBef>
                <a:spcPts val="1200"/>
              </a:spcBef>
              <a:spcAft>
                <a:spcPts val="1200"/>
              </a:spcAft>
            </a:pPr>
            <a:r>
              <a:rPr lang="en-US" sz="2800" dirty="0">
                <a:solidFill>
                  <a:schemeClr val="bg1"/>
                </a:solidFill>
              </a:rPr>
              <a:t>Believed "the growth of a large business is merely a survival of the fittest</a:t>
            </a:r>
            <a:r>
              <a:rPr lang="en-US" sz="2800" dirty="0" smtClean="0">
                <a:solidFill>
                  <a:schemeClr val="bg1"/>
                </a:solidFill>
              </a:rPr>
              <a:t>.“</a:t>
            </a:r>
          </a:p>
          <a:p>
            <a:pPr>
              <a:spcBef>
                <a:spcPts val="1200"/>
              </a:spcBef>
              <a:spcAft>
                <a:spcPts val="1200"/>
              </a:spcAft>
            </a:pPr>
            <a:r>
              <a:rPr lang="en-US" sz="2800" dirty="0" smtClean="0">
                <a:solidFill>
                  <a:schemeClr val="bg1"/>
                </a:solidFill>
              </a:rPr>
              <a:t>Devoted Baptist</a:t>
            </a:r>
          </a:p>
          <a:p>
            <a:pPr>
              <a:spcBef>
                <a:spcPts val="1200"/>
              </a:spcBef>
              <a:spcAft>
                <a:spcPts val="1200"/>
              </a:spcAft>
            </a:pPr>
            <a:r>
              <a:rPr lang="en-US" sz="2800" dirty="0" smtClean="0">
                <a:solidFill>
                  <a:schemeClr val="bg1"/>
                </a:solidFill>
              </a:rPr>
              <a:t>Donated millions </a:t>
            </a:r>
            <a:endParaRPr lang="en-US" sz="2800" dirty="0">
              <a:solidFill>
                <a:schemeClr val="bg1"/>
              </a:solidFill>
            </a:endParaRPr>
          </a:p>
        </p:txBody>
      </p:sp>
      <p:pic>
        <p:nvPicPr>
          <p:cNvPr id="1433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126" r="17031"/>
          <a:stretch/>
        </p:blipFill>
        <p:spPr bwMode="auto">
          <a:xfrm>
            <a:off x="5814646" y="1969475"/>
            <a:ext cx="3184452" cy="3714501"/>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764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339"/>
                                        </p:tgtEl>
                                        <p:attrNameLst>
                                          <p:attrName>style.visibility</p:attrName>
                                        </p:attrNameLst>
                                      </p:cBhvr>
                                      <p:to>
                                        <p:strVal val="visible"/>
                                      </p:to>
                                    </p:set>
                                    <p:anim calcmode="lin" valueType="num">
                                      <p:cBhvr>
                                        <p:cTn id="14" dur="500" fill="hold"/>
                                        <p:tgtEl>
                                          <p:spTgt spid="14339"/>
                                        </p:tgtEl>
                                        <p:attrNameLst>
                                          <p:attrName>ppt_w</p:attrName>
                                        </p:attrNameLst>
                                      </p:cBhvr>
                                      <p:tavLst>
                                        <p:tav tm="0">
                                          <p:val>
                                            <p:fltVal val="0"/>
                                          </p:val>
                                        </p:tav>
                                        <p:tav tm="100000">
                                          <p:val>
                                            <p:strVal val="#ppt_w"/>
                                          </p:val>
                                        </p:tav>
                                      </p:tavLst>
                                    </p:anim>
                                    <p:anim calcmode="lin" valueType="num">
                                      <p:cBhvr>
                                        <p:cTn id="15" dur="500" fill="hold"/>
                                        <p:tgtEl>
                                          <p:spTgt spid="14339"/>
                                        </p:tgtEl>
                                        <p:attrNameLst>
                                          <p:attrName>ppt_h</p:attrName>
                                        </p:attrNameLst>
                                      </p:cBhvr>
                                      <p:tavLst>
                                        <p:tav tm="0">
                                          <p:val>
                                            <p:fltVal val="0"/>
                                          </p:val>
                                        </p:tav>
                                        <p:tav tm="100000">
                                          <p:val>
                                            <p:strVal val="#ppt_h"/>
                                          </p:val>
                                        </p:tav>
                                      </p:tavLst>
                                    </p:anim>
                                    <p:animEffect transition="in" filter="fade">
                                      <p:cBhvr>
                                        <p:cTn id="16" dur="500"/>
                                        <p:tgtEl>
                                          <p:spTgt spid="1433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6" t="2976" r="1147" b="10275"/>
          <a:stretch/>
        </p:blipFill>
        <p:spPr bwMode="auto">
          <a:xfrm>
            <a:off x="-31898" y="1632098"/>
            <a:ext cx="9224699" cy="3848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8" name="Rectangle 2"/>
          <p:cNvSpPr>
            <a:spLocks noGrp="1" noChangeArrowheads="1"/>
          </p:cNvSpPr>
          <p:nvPr>
            <p:ph type="title"/>
          </p:nvPr>
        </p:nvSpPr>
        <p:spPr/>
        <p:txBody>
          <a:bodyPr>
            <a:normAutofit/>
          </a:bodyPr>
          <a:lstStyle/>
          <a:p>
            <a:pPr algn="ctr" eaLnBrk="1" hangingPunct="1"/>
            <a:r>
              <a:rPr lang="en-US" sz="5400" b="1" dirty="0" smtClean="0">
                <a:solidFill>
                  <a:srgbClr val="7030A0"/>
                </a:solidFill>
                <a:effectLst>
                  <a:outerShdw blurRad="38100" dist="38100" dir="2700000" algn="tl">
                    <a:srgbClr val="000000">
                      <a:alpha val="43137"/>
                    </a:srgbClr>
                  </a:outerShdw>
                </a:effectLst>
              </a:rPr>
              <a:t>Jane Addams</a:t>
            </a:r>
          </a:p>
        </p:txBody>
      </p:sp>
      <p:sp>
        <p:nvSpPr>
          <p:cNvPr id="7" name="Rectangle 6"/>
          <p:cNvSpPr/>
          <p:nvPr/>
        </p:nvSpPr>
        <p:spPr>
          <a:xfrm rot="20376140">
            <a:off x="2869804" y="2830045"/>
            <a:ext cx="4418197" cy="1015663"/>
          </a:xfrm>
          <a:prstGeom prst="rect">
            <a:avLst/>
          </a:prstGeom>
          <a:noFill/>
        </p:spPr>
        <p:txBody>
          <a:bodyPr wrap="none">
            <a:spAutoFit/>
          </a:bodyPr>
          <a:lstStyle/>
          <a:p>
            <a:pPr algn="ctr">
              <a:defRPr/>
            </a:pPr>
            <a:r>
              <a:rPr lang="en-US" sz="6000" b="1" dirty="0">
                <a:ln w="18415" cmpd="sng">
                  <a:solidFill>
                    <a:srgbClr val="FFFFFF"/>
                  </a:solidFill>
                  <a:prstDash val="solid"/>
                </a:ln>
                <a:solidFill>
                  <a:srgbClr val="7030A0"/>
                </a:solidFill>
                <a:effectLst>
                  <a:outerShdw blurRad="63500" dir="3600000" algn="tl" rotWithShape="0">
                    <a:srgbClr val="000000">
                      <a:alpha val="70000"/>
                    </a:srgbClr>
                  </a:outerShdw>
                </a:effectLst>
              </a:rPr>
              <a:t>Social Gospel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ppt_w</p:attrName>
                                        </p:attrNameLst>
                                      </p:cBhvr>
                                      <p:tavLst>
                                        <p:tav tm="0">
                                          <p:val>
                                            <p:fltVal val="0"/>
                                          </p:val>
                                        </p:tav>
                                        <p:tav tm="100000">
                                          <p:val>
                                            <p:strVal val="#ppt_w"/>
                                          </p:val>
                                        </p:tav>
                                      </p:tavLst>
                                    </p:anim>
                                    <p:anim calcmode="lin" valueType="num">
                                      <p:cBhvr>
                                        <p:cTn id="8" dur="500" fill="hold"/>
                                        <p:tgtEl>
                                          <p:spTgt spid="19458"/>
                                        </p:tgtEl>
                                        <p:attrNameLst>
                                          <p:attrName>ppt_h</p:attrName>
                                        </p:attrNameLst>
                                      </p:cBhvr>
                                      <p:tavLst>
                                        <p:tav tm="0">
                                          <p:val>
                                            <p:fltVal val="0"/>
                                          </p:val>
                                        </p:tav>
                                        <p:tav tm="100000">
                                          <p:val>
                                            <p:strVal val="#ppt_h"/>
                                          </p:val>
                                        </p:tav>
                                      </p:tavLst>
                                    </p:anim>
                                    <p:animEffect transition="in" filter="fade">
                                      <p:cBhvr>
                                        <p:cTn id="9" dur="500"/>
                                        <p:tgtEl>
                                          <p:spTgt spid="1945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 calcmode="lin" valueType="num">
                                      <p:cBhvr>
                                        <p:cTn id="14" dur="1000" fill="hold"/>
                                        <p:tgtEl>
                                          <p:spTgt spid="8194"/>
                                        </p:tgtEl>
                                        <p:attrNameLst>
                                          <p:attrName>ppt_w</p:attrName>
                                        </p:attrNameLst>
                                      </p:cBhvr>
                                      <p:tavLst>
                                        <p:tav tm="0">
                                          <p:val>
                                            <p:fltVal val="0"/>
                                          </p:val>
                                        </p:tav>
                                        <p:tav tm="100000">
                                          <p:val>
                                            <p:strVal val="#ppt_w"/>
                                          </p:val>
                                        </p:tav>
                                      </p:tavLst>
                                    </p:anim>
                                    <p:anim calcmode="lin" valueType="num">
                                      <p:cBhvr>
                                        <p:cTn id="15" dur="1000" fill="hold"/>
                                        <p:tgtEl>
                                          <p:spTgt spid="8194"/>
                                        </p:tgtEl>
                                        <p:attrNameLst>
                                          <p:attrName>ppt_h</p:attrName>
                                        </p:attrNameLst>
                                      </p:cBhvr>
                                      <p:tavLst>
                                        <p:tav tm="0">
                                          <p:val>
                                            <p:fltVal val="0"/>
                                          </p:val>
                                        </p:tav>
                                        <p:tav tm="100000">
                                          <p:val>
                                            <p:strVal val="#ppt_h"/>
                                          </p:val>
                                        </p:tav>
                                      </p:tavLst>
                                    </p:anim>
                                    <p:anim calcmode="lin" valueType="num">
                                      <p:cBhvr>
                                        <p:cTn id="16" dur="1000" fill="hold"/>
                                        <p:tgtEl>
                                          <p:spTgt spid="8194"/>
                                        </p:tgtEl>
                                        <p:attrNameLst>
                                          <p:attrName>style.rotation</p:attrName>
                                        </p:attrNameLst>
                                      </p:cBhvr>
                                      <p:tavLst>
                                        <p:tav tm="0">
                                          <p:val>
                                            <p:fltVal val="90"/>
                                          </p:val>
                                        </p:tav>
                                        <p:tav tm="100000">
                                          <p:val>
                                            <p:fltVal val="0"/>
                                          </p:val>
                                        </p:tav>
                                      </p:tavLst>
                                    </p:anim>
                                    <p:animEffect transition="in" filter="fade">
                                      <p:cBhvr>
                                        <p:cTn id="17" dur="1000"/>
                                        <p:tgtEl>
                                          <p:spTgt spid="819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5400" b="1" dirty="0">
                <a:solidFill>
                  <a:srgbClr val="7030A0"/>
                </a:solidFill>
                <a:effectLst>
                  <a:outerShdw blurRad="38100" dist="38100" dir="2700000" algn="tl">
                    <a:srgbClr val="000000">
                      <a:alpha val="43137"/>
                    </a:srgbClr>
                  </a:outerShdw>
                </a:effectLst>
              </a:rPr>
              <a:t>Jane Addams</a:t>
            </a:r>
            <a:endParaRPr lang="en-US" sz="5400" dirty="0"/>
          </a:p>
        </p:txBody>
      </p:sp>
      <p:sp>
        <p:nvSpPr>
          <p:cNvPr id="3" name="Content Placeholder 2"/>
          <p:cNvSpPr>
            <a:spLocks noGrp="1"/>
          </p:cNvSpPr>
          <p:nvPr>
            <p:ph idx="1"/>
          </p:nvPr>
        </p:nvSpPr>
        <p:spPr>
          <a:xfrm>
            <a:off x="3429000" y="1600200"/>
            <a:ext cx="5486400" cy="5105400"/>
          </a:xfrm>
        </p:spPr>
        <p:txBody>
          <a:bodyPr/>
          <a:lstStyle/>
          <a:p>
            <a:pPr>
              <a:spcBef>
                <a:spcPts val="1200"/>
              </a:spcBef>
              <a:spcAft>
                <a:spcPts val="1200"/>
              </a:spcAft>
            </a:pPr>
            <a:r>
              <a:rPr lang="en-US" b="1" dirty="0" smtClean="0">
                <a:solidFill>
                  <a:schemeClr val="bg1"/>
                </a:solidFill>
              </a:rPr>
              <a:t>Who was she?</a:t>
            </a:r>
          </a:p>
          <a:p>
            <a:pPr>
              <a:spcBef>
                <a:spcPts val="1200"/>
              </a:spcBef>
              <a:spcAft>
                <a:spcPts val="1200"/>
              </a:spcAft>
            </a:pPr>
            <a:r>
              <a:rPr lang="en-US" sz="2800" dirty="0" smtClean="0">
                <a:solidFill>
                  <a:schemeClr val="bg1"/>
                </a:solidFill>
              </a:rPr>
              <a:t>Daughter of an upper middle class family</a:t>
            </a:r>
          </a:p>
          <a:p>
            <a:pPr>
              <a:spcBef>
                <a:spcPts val="1200"/>
              </a:spcBef>
              <a:spcAft>
                <a:spcPts val="1200"/>
              </a:spcAft>
            </a:pPr>
            <a:r>
              <a:rPr lang="en-US" sz="2800" dirty="0" smtClean="0">
                <a:solidFill>
                  <a:schemeClr val="bg1"/>
                </a:solidFill>
              </a:rPr>
              <a:t>Established settlement houses for immigrants</a:t>
            </a:r>
          </a:p>
          <a:p>
            <a:pPr>
              <a:spcBef>
                <a:spcPts val="1200"/>
              </a:spcBef>
              <a:spcAft>
                <a:spcPts val="1200"/>
              </a:spcAft>
            </a:pPr>
            <a:r>
              <a:rPr lang="en-US" sz="2800" dirty="0" smtClean="0">
                <a:solidFill>
                  <a:schemeClr val="bg1"/>
                </a:solidFill>
              </a:rPr>
              <a:t>Was a missionary to city slums</a:t>
            </a:r>
          </a:p>
          <a:p>
            <a:pPr>
              <a:spcBef>
                <a:spcPts val="1200"/>
              </a:spcBef>
              <a:spcAft>
                <a:spcPts val="1200"/>
              </a:spcAft>
            </a:pPr>
            <a:r>
              <a:rPr lang="en-US" sz="2800" dirty="0" smtClean="0">
                <a:solidFill>
                  <a:schemeClr val="bg1"/>
                </a:solidFill>
              </a:rPr>
              <a:t>Established Hull House in Chicago</a:t>
            </a:r>
          </a:p>
          <a:p>
            <a:endParaRPr lang="en-US"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32400"/>
            <a:ext cx="3295650" cy="4144157"/>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5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5602"/>
                                        </p:tgtEl>
                                        <p:attrNameLst>
                                          <p:attrName>style.visibility</p:attrName>
                                        </p:attrNameLst>
                                      </p:cBhvr>
                                      <p:to>
                                        <p:strVal val="visible"/>
                                      </p:to>
                                    </p:set>
                                    <p:anim calcmode="lin" valueType="num">
                                      <p:cBhvr>
                                        <p:cTn id="14" dur="500" fill="hold"/>
                                        <p:tgtEl>
                                          <p:spTgt spid="25602"/>
                                        </p:tgtEl>
                                        <p:attrNameLst>
                                          <p:attrName>ppt_w</p:attrName>
                                        </p:attrNameLst>
                                      </p:cBhvr>
                                      <p:tavLst>
                                        <p:tav tm="0">
                                          <p:val>
                                            <p:fltVal val="0"/>
                                          </p:val>
                                        </p:tav>
                                        <p:tav tm="100000">
                                          <p:val>
                                            <p:strVal val="#ppt_w"/>
                                          </p:val>
                                        </p:tav>
                                      </p:tavLst>
                                    </p:anim>
                                    <p:anim calcmode="lin" valueType="num">
                                      <p:cBhvr>
                                        <p:cTn id="15" dur="500" fill="hold"/>
                                        <p:tgtEl>
                                          <p:spTgt spid="25602"/>
                                        </p:tgtEl>
                                        <p:attrNameLst>
                                          <p:attrName>ppt_h</p:attrName>
                                        </p:attrNameLst>
                                      </p:cBhvr>
                                      <p:tavLst>
                                        <p:tav tm="0">
                                          <p:val>
                                            <p:fltVal val="0"/>
                                          </p:val>
                                        </p:tav>
                                        <p:tav tm="100000">
                                          <p:val>
                                            <p:strVal val="#ppt_h"/>
                                          </p:val>
                                        </p:tav>
                                      </p:tavLst>
                                    </p:anim>
                                    <p:animEffect transition="in" filter="fade">
                                      <p:cBhvr>
                                        <p:cTn id="16" dur="500"/>
                                        <p:tgtEl>
                                          <p:spTgt spid="2560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70856" y="38100"/>
            <a:ext cx="5791200" cy="914400"/>
          </a:xfrm>
        </p:spPr>
        <p:txBody>
          <a:bodyPr/>
          <a:lstStyle/>
          <a:p>
            <a:r>
              <a:rPr lang="en-US" sz="4000" b="1" dirty="0" smtClean="0">
                <a:solidFill>
                  <a:srgbClr val="00B0F0"/>
                </a:solidFill>
                <a:latin typeface="Cambria" pitchFamily="18" charset="0"/>
              </a:rPr>
              <a:t>Social Darwinism </a:t>
            </a:r>
          </a:p>
        </p:txBody>
      </p:sp>
      <p:sp>
        <p:nvSpPr>
          <p:cNvPr id="215043" name="Rectangle 3"/>
          <p:cNvSpPr>
            <a:spLocks noGrp="1" noChangeArrowheads="1"/>
          </p:cNvSpPr>
          <p:nvPr>
            <p:ph type="body" sz="half" idx="1"/>
          </p:nvPr>
        </p:nvSpPr>
        <p:spPr>
          <a:xfrm>
            <a:off x="228600" y="3441700"/>
            <a:ext cx="8915400" cy="3263900"/>
          </a:xfrm>
        </p:spPr>
        <p:txBody>
          <a:bodyPr>
            <a:noAutofit/>
          </a:bodyPr>
          <a:lstStyle/>
          <a:p>
            <a:pPr>
              <a:lnSpc>
                <a:spcPct val="80000"/>
              </a:lnSpc>
              <a:spcBef>
                <a:spcPts val="1200"/>
              </a:spcBef>
              <a:spcAft>
                <a:spcPts val="1200"/>
              </a:spcAft>
              <a:defRPr/>
            </a:pPr>
            <a:r>
              <a:rPr lang="en-US" dirty="0" smtClean="0">
                <a:solidFill>
                  <a:srgbClr val="00B0F0"/>
                </a:solidFill>
              </a:rPr>
              <a:t>Industry </a:t>
            </a:r>
            <a:r>
              <a:rPr lang="en-US" dirty="0">
                <a:solidFill>
                  <a:srgbClr val="00B0F0"/>
                </a:solidFill>
              </a:rPr>
              <a:t>leaders embraced Social Darwinism. </a:t>
            </a:r>
            <a:endParaRPr lang="en-US" dirty="0" smtClean="0">
              <a:solidFill>
                <a:srgbClr val="00B0F0"/>
              </a:solidFill>
            </a:endParaRPr>
          </a:p>
          <a:p>
            <a:pPr>
              <a:lnSpc>
                <a:spcPct val="80000"/>
              </a:lnSpc>
              <a:spcBef>
                <a:spcPts val="1200"/>
              </a:spcBef>
              <a:spcAft>
                <a:spcPts val="1200"/>
              </a:spcAft>
              <a:defRPr/>
            </a:pPr>
            <a:r>
              <a:rPr lang="en-US" dirty="0">
                <a:solidFill>
                  <a:srgbClr val="00B0F0"/>
                </a:solidFill>
              </a:rPr>
              <a:t>Competition would eliminate those who could not adapt. </a:t>
            </a:r>
          </a:p>
          <a:p>
            <a:pPr>
              <a:lnSpc>
                <a:spcPct val="80000"/>
              </a:lnSpc>
              <a:spcBef>
                <a:spcPts val="1200"/>
              </a:spcBef>
              <a:spcAft>
                <a:spcPts val="1200"/>
              </a:spcAft>
              <a:defRPr/>
            </a:pPr>
            <a:r>
              <a:rPr lang="en-US" dirty="0">
                <a:solidFill>
                  <a:srgbClr val="00B0F0"/>
                </a:solidFill>
              </a:rPr>
              <a:t>Only the “fittest” companies survived. </a:t>
            </a:r>
          </a:p>
          <a:p>
            <a:pPr>
              <a:lnSpc>
                <a:spcPct val="80000"/>
              </a:lnSpc>
              <a:spcBef>
                <a:spcPts val="1200"/>
              </a:spcBef>
              <a:spcAft>
                <a:spcPts val="1200"/>
              </a:spcAft>
              <a:defRPr/>
            </a:pPr>
            <a:r>
              <a:rPr lang="en-US" dirty="0" smtClean="0">
                <a:solidFill>
                  <a:srgbClr val="00B0F0"/>
                </a:solidFill>
              </a:rPr>
              <a:t>The </a:t>
            </a:r>
            <a:r>
              <a:rPr lang="en-US" dirty="0">
                <a:solidFill>
                  <a:srgbClr val="00B0F0"/>
                </a:solidFill>
              </a:rPr>
              <a:t>rich industrialists used the excuse of Social Darwinism for why they were so rich.</a:t>
            </a:r>
          </a:p>
          <a:p>
            <a:pPr>
              <a:lnSpc>
                <a:spcPct val="80000"/>
              </a:lnSpc>
              <a:defRPr/>
            </a:pPr>
            <a:endParaRPr lang="en-US" sz="2800" dirty="0">
              <a:solidFill>
                <a:schemeClr val="accent4">
                  <a:lumMod val="20000"/>
                  <a:lumOff val="80000"/>
                </a:schemeClr>
              </a:solidFill>
              <a:latin typeface="Cambria" pitchFamily="18" charset="0"/>
            </a:endParaRPr>
          </a:p>
        </p:txBody>
      </p:sp>
      <p:sp>
        <p:nvSpPr>
          <p:cNvPr id="6" name="Content Placeholder 5"/>
          <p:cNvSpPr>
            <a:spLocks noGrp="1"/>
          </p:cNvSpPr>
          <p:nvPr>
            <p:ph sz="half" idx="2"/>
          </p:nvPr>
        </p:nvSpPr>
        <p:spPr>
          <a:xfrm>
            <a:off x="14343062" y="-304800"/>
            <a:ext cx="838200" cy="2087563"/>
          </a:xfrm>
        </p:spPr>
        <p:txBody>
          <a:bodyPr/>
          <a:lstStyle/>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199" y="914400"/>
            <a:ext cx="3084513"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p:cTn id="14" dur="1000" fill="hold"/>
                                        <p:tgtEl>
                                          <p:spTgt spid="5122"/>
                                        </p:tgtEl>
                                        <p:attrNameLst>
                                          <p:attrName>ppt_w</p:attrName>
                                        </p:attrNameLst>
                                      </p:cBhvr>
                                      <p:tavLst>
                                        <p:tav tm="0">
                                          <p:val>
                                            <p:fltVal val="0"/>
                                          </p:val>
                                        </p:tav>
                                        <p:tav tm="100000">
                                          <p:val>
                                            <p:strVal val="#ppt_w"/>
                                          </p:val>
                                        </p:tav>
                                      </p:tavLst>
                                    </p:anim>
                                    <p:anim calcmode="lin" valueType="num">
                                      <p:cBhvr>
                                        <p:cTn id="15" dur="1000" fill="hold"/>
                                        <p:tgtEl>
                                          <p:spTgt spid="5122"/>
                                        </p:tgtEl>
                                        <p:attrNameLst>
                                          <p:attrName>ppt_h</p:attrName>
                                        </p:attrNameLst>
                                      </p:cBhvr>
                                      <p:tavLst>
                                        <p:tav tm="0">
                                          <p:val>
                                            <p:fltVal val="0"/>
                                          </p:val>
                                        </p:tav>
                                        <p:tav tm="100000">
                                          <p:val>
                                            <p:strVal val="#ppt_h"/>
                                          </p:val>
                                        </p:tav>
                                      </p:tavLst>
                                    </p:anim>
                                    <p:anim calcmode="lin" valueType="num">
                                      <p:cBhvr>
                                        <p:cTn id="16" dur="1000" fill="hold"/>
                                        <p:tgtEl>
                                          <p:spTgt spid="5122"/>
                                        </p:tgtEl>
                                        <p:attrNameLst>
                                          <p:attrName>style.rotation</p:attrName>
                                        </p:attrNameLst>
                                      </p:cBhvr>
                                      <p:tavLst>
                                        <p:tav tm="0">
                                          <p:val>
                                            <p:fltVal val="90"/>
                                          </p:val>
                                        </p:tav>
                                        <p:tav tm="100000">
                                          <p:val>
                                            <p:fltVal val="0"/>
                                          </p:val>
                                        </p:tav>
                                      </p:tavLst>
                                    </p:anim>
                                    <p:animEffect transition="in" filter="fade">
                                      <p:cBhvr>
                                        <p:cTn id="17" dur="10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15043">
                                            <p:txEl>
                                              <p:pRg st="0" end="0"/>
                                            </p:txEl>
                                          </p:spTgt>
                                        </p:tgtEl>
                                        <p:attrNameLst>
                                          <p:attrName>style.visibility</p:attrName>
                                        </p:attrNameLst>
                                      </p:cBhvr>
                                      <p:to>
                                        <p:strVal val="visible"/>
                                      </p:to>
                                    </p:set>
                                    <p:anim calcmode="lin" valueType="num">
                                      <p:cBhvr additive="base">
                                        <p:cTn id="22" dur="500" fill="hold"/>
                                        <p:tgtEl>
                                          <p:spTgt spid="21504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150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15043">
                                            <p:txEl>
                                              <p:pRg st="1" end="1"/>
                                            </p:txEl>
                                          </p:spTgt>
                                        </p:tgtEl>
                                        <p:attrNameLst>
                                          <p:attrName>style.visibility</p:attrName>
                                        </p:attrNameLst>
                                      </p:cBhvr>
                                      <p:to>
                                        <p:strVal val="visible"/>
                                      </p:to>
                                    </p:set>
                                    <p:anim calcmode="lin" valueType="num">
                                      <p:cBhvr additive="base">
                                        <p:cTn id="28" dur="500" fill="hold"/>
                                        <p:tgtEl>
                                          <p:spTgt spid="215043">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150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15043">
                                            <p:txEl>
                                              <p:pRg st="2" end="2"/>
                                            </p:txEl>
                                          </p:spTgt>
                                        </p:tgtEl>
                                        <p:attrNameLst>
                                          <p:attrName>style.visibility</p:attrName>
                                        </p:attrNameLst>
                                      </p:cBhvr>
                                      <p:to>
                                        <p:strVal val="visible"/>
                                      </p:to>
                                    </p:set>
                                    <p:anim calcmode="lin" valueType="num">
                                      <p:cBhvr additive="base">
                                        <p:cTn id="34" dur="500" fill="hold"/>
                                        <p:tgtEl>
                                          <p:spTgt spid="215043">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150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15043">
                                            <p:txEl>
                                              <p:pRg st="3" end="3"/>
                                            </p:txEl>
                                          </p:spTgt>
                                        </p:tgtEl>
                                        <p:attrNameLst>
                                          <p:attrName>style.visibility</p:attrName>
                                        </p:attrNameLst>
                                      </p:cBhvr>
                                      <p:to>
                                        <p:strVal val="visible"/>
                                      </p:to>
                                    </p:set>
                                    <p:anim calcmode="lin" valueType="num">
                                      <p:cBhvr additive="base">
                                        <p:cTn id="40" dur="500" fill="hold"/>
                                        <p:tgtEl>
                                          <p:spTgt spid="215043">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150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21504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0"/>
            <a:ext cx="6858000" cy="1447800"/>
          </a:xfrm>
        </p:spPr>
        <p:txBody>
          <a:bodyPr>
            <a:normAutofit/>
          </a:bodyPr>
          <a:lstStyle/>
          <a:p>
            <a:pPr algn="ctr" eaLnBrk="1" hangingPunct="1"/>
            <a:r>
              <a:rPr lang="en-US" b="1" dirty="0" smtClean="0">
                <a:solidFill>
                  <a:srgbClr val="00B0F0"/>
                </a:solidFill>
                <a:effectLst>
                  <a:outerShdw blurRad="38100" dist="38100" dir="2700000" algn="tl">
                    <a:srgbClr val="000000">
                      <a:alpha val="43137"/>
                    </a:srgbClr>
                  </a:outerShdw>
                </a:effectLst>
              </a:rPr>
              <a:t>Social Gospel</a:t>
            </a:r>
          </a:p>
        </p:txBody>
      </p:sp>
      <p:sp>
        <p:nvSpPr>
          <p:cNvPr id="10243" name="Rectangle 3"/>
          <p:cNvSpPr>
            <a:spLocks noGrp="1" noChangeArrowheads="1"/>
          </p:cNvSpPr>
          <p:nvPr>
            <p:ph type="body" idx="1"/>
          </p:nvPr>
        </p:nvSpPr>
        <p:spPr>
          <a:xfrm>
            <a:off x="228600" y="1600200"/>
            <a:ext cx="7391400" cy="5105400"/>
          </a:xfrm>
        </p:spPr>
        <p:txBody>
          <a:bodyPr>
            <a:normAutofit/>
          </a:bodyPr>
          <a:lstStyle/>
          <a:p>
            <a:pPr>
              <a:lnSpc>
                <a:spcPct val="80000"/>
              </a:lnSpc>
              <a:spcBef>
                <a:spcPts val="1200"/>
              </a:spcBef>
              <a:spcAft>
                <a:spcPts val="1200"/>
              </a:spcAft>
            </a:pPr>
            <a:r>
              <a:rPr lang="en-US" dirty="0">
                <a:solidFill>
                  <a:srgbClr val="00B0F0"/>
                </a:solidFill>
              </a:rPr>
              <a:t>The Social Gospel movement takes hold from 1870 to 1920. </a:t>
            </a:r>
          </a:p>
          <a:p>
            <a:pPr>
              <a:lnSpc>
                <a:spcPct val="80000"/>
              </a:lnSpc>
              <a:spcBef>
                <a:spcPts val="1200"/>
              </a:spcBef>
              <a:spcAft>
                <a:spcPts val="1200"/>
              </a:spcAft>
            </a:pPr>
            <a:r>
              <a:rPr lang="en-US" dirty="0">
                <a:solidFill>
                  <a:srgbClr val="00B0F0"/>
                </a:solidFill>
              </a:rPr>
              <a:t>Churches expand their functions to include social programs </a:t>
            </a:r>
            <a:r>
              <a:rPr lang="en-US" dirty="0" smtClean="0">
                <a:solidFill>
                  <a:srgbClr val="00B0F0"/>
                </a:solidFill>
              </a:rPr>
              <a:t>to improve:</a:t>
            </a:r>
          </a:p>
          <a:p>
            <a:pPr lvl="1">
              <a:lnSpc>
                <a:spcPct val="90000"/>
              </a:lnSpc>
            </a:pPr>
            <a:r>
              <a:rPr lang="en-US" sz="3200" dirty="0" smtClean="0">
                <a:solidFill>
                  <a:srgbClr val="00B0F0"/>
                </a:solidFill>
              </a:rPr>
              <a:t>poor working conditions </a:t>
            </a:r>
          </a:p>
          <a:p>
            <a:pPr lvl="1">
              <a:lnSpc>
                <a:spcPct val="90000"/>
              </a:lnSpc>
            </a:pPr>
            <a:r>
              <a:rPr lang="en-US" sz="3200" dirty="0" smtClean="0">
                <a:solidFill>
                  <a:srgbClr val="00B0F0"/>
                </a:solidFill>
              </a:rPr>
              <a:t>problems </a:t>
            </a:r>
            <a:r>
              <a:rPr lang="en-US" sz="3200" dirty="0">
                <a:solidFill>
                  <a:srgbClr val="00B0F0"/>
                </a:solidFill>
              </a:rPr>
              <a:t>of </a:t>
            </a:r>
            <a:r>
              <a:rPr lang="en-US" sz="3200" dirty="0" smtClean="0">
                <a:solidFill>
                  <a:srgbClr val="00B0F0"/>
                </a:solidFill>
              </a:rPr>
              <a:t>society</a:t>
            </a:r>
          </a:p>
          <a:p>
            <a:pPr lvl="1">
              <a:lnSpc>
                <a:spcPct val="90000"/>
              </a:lnSpc>
            </a:pPr>
            <a:r>
              <a:rPr lang="en-US" sz="3200" dirty="0">
                <a:solidFill>
                  <a:srgbClr val="00B0F0"/>
                </a:solidFill>
              </a:rPr>
              <a:t>poor </a:t>
            </a:r>
            <a:r>
              <a:rPr lang="en-US" sz="3200" dirty="0" smtClean="0">
                <a:solidFill>
                  <a:srgbClr val="00B0F0"/>
                </a:solidFill>
              </a:rPr>
              <a:t>schooling</a:t>
            </a:r>
            <a:endParaRPr lang="en-US" sz="3200" dirty="0">
              <a:solidFill>
                <a:srgbClr val="00B0F0"/>
              </a:solidFill>
            </a:endParaRPr>
          </a:p>
          <a:p>
            <a:pPr lvl="1">
              <a:lnSpc>
                <a:spcPct val="90000"/>
              </a:lnSpc>
            </a:pPr>
            <a:r>
              <a:rPr lang="en-US" sz="3200" dirty="0">
                <a:solidFill>
                  <a:srgbClr val="00B0F0"/>
                </a:solidFill>
              </a:rPr>
              <a:t>child labor	</a:t>
            </a:r>
          </a:p>
          <a:p>
            <a:pPr lvl="1">
              <a:lnSpc>
                <a:spcPct val="90000"/>
              </a:lnSpc>
            </a:pPr>
            <a:r>
              <a:rPr lang="en-US" sz="3200" dirty="0">
                <a:solidFill>
                  <a:srgbClr val="00B0F0"/>
                </a:solidFill>
              </a:rPr>
              <a:t>crime</a:t>
            </a:r>
          </a:p>
          <a:p>
            <a:pPr lvl="1">
              <a:lnSpc>
                <a:spcPct val="90000"/>
              </a:lnSpc>
            </a:pPr>
            <a:endParaRPr lang="en-US" sz="3200" dirty="0" smtClean="0">
              <a:solidFill>
                <a:srgbClr val="00B0F0"/>
              </a:solidFill>
            </a:endParaRPr>
          </a:p>
          <a:p>
            <a:pPr eaLnBrk="1" hangingPunct="1">
              <a:lnSpc>
                <a:spcPct val="90000"/>
              </a:lnSpc>
              <a:buNone/>
            </a:pPr>
            <a:endParaRPr lang="en-US"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733800"/>
            <a:ext cx="3914775" cy="2857500"/>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p:cTn id="14" dur="1000" fill="hold"/>
                                        <p:tgtEl>
                                          <p:spTgt spid="6146"/>
                                        </p:tgtEl>
                                        <p:attrNameLst>
                                          <p:attrName>ppt_w</p:attrName>
                                        </p:attrNameLst>
                                      </p:cBhvr>
                                      <p:tavLst>
                                        <p:tav tm="0">
                                          <p:val>
                                            <p:fltVal val="0"/>
                                          </p:val>
                                        </p:tav>
                                        <p:tav tm="100000">
                                          <p:val>
                                            <p:strVal val="#ppt_w"/>
                                          </p:val>
                                        </p:tav>
                                      </p:tavLst>
                                    </p:anim>
                                    <p:anim calcmode="lin" valueType="num">
                                      <p:cBhvr>
                                        <p:cTn id="15" dur="1000" fill="hold"/>
                                        <p:tgtEl>
                                          <p:spTgt spid="6146"/>
                                        </p:tgtEl>
                                        <p:attrNameLst>
                                          <p:attrName>ppt_h</p:attrName>
                                        </p:attrNameLst>
                                      </p:cBhvr>
                                      <p:tavLst>
                                        <p:tav tm="0">
                                          <p:val>
                                            <p:fltVal val="0"/>
                                          </p:val>
                                        </p:tav>
                                        <p:tav tm="100000">
                                          <p:val>
                                            <p:strVal val="#ppt_h"/>
                                          </p:val>
                                        </p:tav>
                                      </p:tavLst>
                                    </p:anim>
                                    <p:anim calcmode="lin" valueType="num">
                                      <p:cBhvr>
                                        <p:cTn id="16" dur="1000" fill="hold"/>
                                        <p:tgtEl>
                                          <p:spTgt spid="6146"/>
                                        </p:tgtEl>
                                        <p:attrNameLst>
                                          <p:attrName>style.rotation</p:attrName>
                                        </p:attrNameLst>
                                      </p:cBhvr>
                                      <p:tavLst>
                                        <p:tav tm="0">
                                          <p:val>
                                            <p:fltVal val="90"/>
                                          </p:val>
                                        </p:tav>
                                        <p:tav tm="100000">
                                          <p:val>
                                            <p:fltVal val="0"/>
                                          </p:val>
                                        </p:tav>
                                      </p:tavLst>
                                    </p:anim>
                                    <p:animEffect transition="in" filter="fade">
                                      <p:cBhvr>
                                        <p:cTn id="17" dur="10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243">
                                            <p:txEl>
                                              <p:pRg st="0" end="0"/>
                                            </p:txEl>
                                          </p:spTgt>
                                        </p:tgtEl>
                                        <p:attrNameLst>
                                          <p:attrName>style.visibility</p:attrName>
                                        </p:attrNameLst>
                                      </p:cBhvr>
                                      <p:to>
                                        <p:strVal val="visible"/>
                                      </p:to>
                                    </p:set>
                                    <p:animEffect transition="in" filter="fade">
                                      <p:cBhvr>
                                        <p:cTn id="22" dur="1000"/>
                                        <p:tgtEl>
                                          <p:spTgt spid="10243">
                                            <p:txEl>
                                              <p:pRg st="0" end="0"/>
                                            </p:txEl>
                                          </p:spTgt>
                                        </p:tgtEl>
                                      </p:cBhvr>
                                    </p:animEffect>
                                    <p:anim calcmode="lin" valueType="num">
                                      <p:cBhvr>
                                        <p:cTn id="23"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243">
                                            <p:txEl>
                                              <p:pRg st="1" end="1"/>
                                            </p:txEl>
                                          </p:spTgt>
                                        </p:tgtEl>
                                        <p:attrNameLst>
                                          <p:attrName>style.visibility</p:attrName>
                                        </p:attrNameLst>
                                      </p:cBhvr>
                                      <p:to>
                                        <p:strVal val="visible"/>
                                      </p:to>
                                    </p:set>
                                    <p:animEffect transition="in" filter="fade">
                                      <p:cBhvr>
                                        <p:cTn id="29" dur="1000"/>
                                        <p:tgtEl>
                                          <p:spTgt spid="10243">
                                            <p:txEl>
                                              <p:pRg st="1" end="1"/>
                                            </p:txEl>
                                          </p:spTgt>
                                        </p:tgtEl>
                                      </p:cBhvr>
                                    </p:animEffect>
                                    <p:anim calcmode="lin" valueType="num">
                                      <p:cBhvr>
                                        <p:cTn id="30"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243">
                                            <p:txEl>
                                              <p:pRg st="1" end="1"/>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243">
                                            <p:txEl>
                                              <p:pRg st="2" end="2"/>
                                            </p:txEl>
                                          </p:spTgt>
                                        </p:tgtEl>
                                        <p:attrNameLst>
                                          <p:attrName>style.visibility</p:attrName>
                                        </p:attrNameLst>
                                      </p:cBhvr>
                                      <p:to>
                                        <p:strVal val="visible"/>
                                      </p:to>
                                    </p:set>
                                    <p:animEffect transition="in" filter="fade">
                                      <p:cBhvr>
                                        <p:cTn id="34" dur="1000"/>
                                        <p:tgtEl>
                                          <p:spTgt spid="10243">
                                            <p:txEl>
                                              <p:pRg st="2" end="2"/>
                                            </p:txEl>
                                          </p:spTgt>
                                        </p:tgtEl>
                                      </p:cBhvr>
                                    </p:animEffect>
                                    <p:anim calcmode="lin" valueType="num">
                                      <p:cBhvr>
                                        <p:cTn id="35"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10243">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243">
                                            <p:txEl>
                                              <p:pRg st="3" end="3"/>
                                            </p:txEl>
                                          </p:spTgt>
                                        </p:tgtEl>
                                        <p:attrNameLst>
                                          <p:attrName>style.visibility</p:attrName>
                                        </p:attrNameLst>
                                      </p:cBhvr>
                                      <p:to>
                                        <p:strVal val="visible"/>
                                      </p:to>
                                    </p:set>
                                    <p:animEffect transition="in" filter="fade">
                                      <p:cBhvr>
                                        <p:cTn id="39" dur="1000"/>
                                        <p:tgtEl>
                                          <p:spTgt spid="10243">
                                            <p:txEl>
                                              <p:pRg st="3" end="3"/>
                                            </p:txEl>
                                          </p:spTgt>
                                        </p:tgtEl>
                                      </p:cBhvr>
                                    </p:animEffect>
                                    <p:anim calcmode="lin" valueType="num">
                                      <p:cBhvr>
                                        <p:cTn id="40"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10243">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243">
                                            <p:txEl>
                                              <p:pRg st="4" end="4"/>
                                            </p:txEl>
                                          </p:spTgt>
                                        </p:tgtEl>
                                        <p:attrNameLst>
                                          <p:attrName>style.visibility</p:attrName>
                                        </p:attrNameLst>
                                      </p:cBhvr>
                                      <p:to>
                                        <p:strVal val="visible"/>
                                      </p:to>
                                    </p:set>
                                    <p:animEffect transition="in" filter="fade">
                                      <p:cBhvr>
                                        <p:cTn id="44" dur="1000"/>
                                        <p:tgtEl>
                                          <p:spTgt spid="10243">
                                            <p:txEl>
                                              <p:pRg st="4" end="4"/>
                                            </p:txEl>
                                          </p:spTgt>
                                        </p:tgtEl>
                                      </p:cBhvr>
                                    </p:animEffect>
                                    <p:anim calcmode="lin" valueType="num">
                                      <p:cBhvr>
                                        <p:cTn id="45"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0243">
                                            <p:txEl>
                                              <p:pRg st="4" end="4"/>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243">
                                            <p:txEl>
                                              <p:pRg st="5" end="5"/>
                                            </p:txEl>
                                          </p:spTgt>
                                        </p:tgtEl>
                                        <p:attrNameLst>
                                          <p:attrName>style.visibility</p:attrName>
                                        </p:attrNameLst>
                                      </p:cBhvr>
                                      <p:to>
                                        <p:strVal val="visible"/>
                                      </p:to>
                                    </p:set>
                                    <p:animEffect transition="in" filter="fade">
                                      <p:cBhvr>
                                        <p:cTn id="49" dur="1000"/>
                                        <p:tgtEl>
                                          <p:spTgt spid="10243">
                                            <p:txEl>
                                              <p:pRg st="5" end="5"/>
                                            </p:txEl>
                                          </p:spTgt>
                                        </p:tgtEl>
                                      </p:cBhvr>
                                    </p:animEffect>
                                    <p:anim calcmode="lin" valueType="num">
                                      <p:cBhvr>
                                        <p:cTn id="50" dur="10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0243">
                                            <p:txEl>
                                              <p:pRg st="5" end="5"/>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0243">
                                            <p:txEl>
                                              <p:pRg st="6" end="6"/>
                                            </p:txEl>
                                          </p:spTgt>
                                        </p:tgtEl>
                                        <p:attrNameLst>
                                          <p:attrName>style.visibility</p:attrName>
                                        </p:attrNameLst>
                                      </p:cBhvr>
                                      <p:to>
                                        <p:strVal val="visible"/>
                                      </p:to>
                                    </p:set>
                                    <p:animEffect transition="in" filter="fade">
                                      <p:cBhvr>
                                        <p:cTn id="54" dur="1000"/>
                                        <p:tgtEl>
                                          <p:spTgt spid="10243">
                                            <p:txEl>
                                              <p:pRg st="6" end="6"/>
                                            </p:txEl>
                                          </p:spTgt>
                                        </p:tgtEl>
                                      </p:cBhvr>
                                    </p:animEffect>
                                    <p:anim calcmode="lin" valueType="num">
                                      <p:cBhvr>
                                        <p:cTn id="55" dur="10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024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585" y="128954"/>
            <a:ext cx="8915400" cy="990600"/>
          </a:xfrm>
        </p:spPr>
        <p:txBody>
          <a:bodyPr>
            <a:normAutofit fontScale="90000"/>
          </a:bodyPr>
          <a:lstStyle/>
          <a:p>
            <a:pPr algn="ctr" eaLnBrk="1" hangingPunct="1"/>
            <a:r>
              <a:rPr lang="en-US" b="1" dirty="0" smtClean="0">
                <a:solidFill>
                  <a:srgbClr val="0070C0"/>
                </a:solidFill>
              </a:rPr>
              <a:t>Activity: </a:t>
            </a:r>
            <a:br>
              <a:rPr lang="en-US" b="1" dirty="0" smtClean="0">
                <a:solidFill>
                  <a:srgbClr val="0070C0"/>
                </a:solidFill>
              </a:rPr>
            </a:br>
            <a:r>
              <a:rPr lang="en-US" b="1" dirty="0" smtClean="0">
                <a:solidFill>
                  <a:srgbClr val="0070C0"/>
                </a:solidFill>
              </a:rPr>
              <a:t>Social Darwin or Social Gospel?</a:t>
            </a:r>
          </a:p>
        </p:txBody>
      </p:sp>
      <p:sp>
        <p:nvSpPr>
          <p:cNvPr id="12291" name="Rectangle 3"/>
          <p:cNvSpPr>
            <a:spLocks noGrp="1" noChangeArrowheads="1"/>
          </p:cNvSpPr>
          <p:nvPr>
            <p:ph type="body" idx="1"/>
          </p:nvPr>
        </p:nvSpPr>
        <p:spPr>
          <a:xfrm>
            <a:off x="152400" y="2242038"/>
            <a:ext cx="8763000" cy="4800600"/>
          </a:xfrm>
        </p:spPr>
        <p:txBody>
          <a:bodyPr>
            <a:normAutofit/>
          </a:bodyPr>
          <a:lstStyle/>
          <a:p>
            <a:pPr eaLnBrk="1" hangingPunct="1"/>
            <a:r>
              <a:rPr lang="en-US" dirty="0" smtClean="0">
                <a:solidFill>
                  <a:schemeClr val="tx2">
                    <a:lumMod val="20000"/>
                    <a:lumOff val="80000"/>
                  </a:schemeClr>
                </a:solidFill>
              </a:rPr>
              <a:t>Read each quote</a:t>
            </a:r>
          </a:p>
          <a:p>
            <a:pPr eaLnBrk="1" hangingPunct="1"/>
            <a:r>
              <a:rPr lang="en-US" dirty="0" smtClean="0">
                <a:solidFill>
                  <a:schemeClr val="tx2">
                    <a:lumMod val="20000"/>
                    <a:lumOff val="80000"/>
                  </a:schemeClr>
                </a:solidFill>
              </a:rPr>
              <a:t>Determine which ideology </a:t>
            </a:r>
            <a:r>
              <a:rPr lang="en-US" dirty="0">
                <a:solidFill>
                  <a:schemeClr val="tx2">
                    <a:lumMod val="20000"/>
                    <a:lumOff val="80000"/>
                  </a:schemeClr>
                </a:solidFill>
              </a:rPr>
              <a:t> </a:t>
            </a:r>
            <a:r>
              <a:rPr lang="en-US" dirty="0" smtClean="0">
                <a:solidFill>
                  <a:schemeClr val="tx2">
                    <a:lumMod val="20000"/>
                    <a:lumOff val="80000"/>
                  </a:schemeClr>
                </a:solidFill>
              </a:rPr>
              <a:t>                                each  historical person advocated</a:t>
            </a:r>
          </a:p>
          <a:p>
            <a:pPr eaLnBrk="1" hangingPunct="1"/>
            <a:r>
              <a:rPr lang="en-US" dirty="0" smtClean="0">
                <a:solidFill>
                  <a:schemeClr val="tx2">
                    <a:lumMod val="20000"/>
                    <a:lumOff val="80000"/>
                  </a:schemeClr>
                </a:solidFill>
              </a:rPr>
              <a:t>Each person in your group holds up the correct card either Social Gospel or Social Darwinism.</a:t>
            </a:r>
          </a:p>
          <a:p>
            <a:pPr eaLnBrk="1" hangingPunct="1"/>
            <a:r>
              <a:rPr lang="en-US" dirty="0" smtClean="0">
                <a:solidFill>
                  <a:schemeClr val="tx2">
                    <a:lumMod val="20000"/>
                    <a:lumOff val="80000"/>
                  </a:schemeClr>
                </a:solidFill>
              </a:rPr>
              <a:t>The first group that gets it correct, gets a point</a:t>
            </a:r>
          </a:p>
          <a:p>
            <a:pPr eaLnBrk="1" hangingPunct="1"/>
            <a:r>
              <a:rPr lang="en-US" dirty="0" smtClean="0">
                <a:solidFill>
                  <a:schemeClr val="tx2">
                    <a:lumMod val="20000"/>
                    <a:lumOff val="80000"/>
                  </a:schemeClr>
                </a:solidFill>
              </a:rPr>
              <a:t>After each turn, fill in appropriate boxes </a:t>
            </a:r>
            <a:r>
              <a:rPr lang="en-US" dirty="0">
                <a:solidFill>
                  <a:schemeClr val="tx2">
                    <a:lumMod val="20000"/>
                    <a:lumOff val="80000"/>
                  </a:schemeClr>
                </a:solidFill>
              </a:rPr>
              <a:t>i</a:t>
            </a:r>
            <a:r>
              <a:rPr lang="en-US" dirty="0" smtClean="0">
                <a:solidFill>
                  <a:schemeClr val="tx2">
                    <a:lumMod val="20000"/>
                    <a:lumOff val="80000"/>
                  </a:schemeClr>
                </a:solidFill>
              </a:rPr>
              <a:t>n the graphic organizer</a:t>
            </a:r>
          </a:p>
          <a:p>
            <a:pPr eaLnBrk="1" hangingPunct="1"/>
            <a:endParaRPr lang="en-US" dirty="0" smtClean="0"/>
          </a:p>
        </p:txBody>
      </p:sp>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7352" y="1524000"/>
            <a:ext cx="308508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animEffect transition="in" filter="fade">
                                      <p:cBhvr>
                                        <p:cTn id="9" dur="500"/>
                                        <p:tgtEl>
                                          <p:spTgt spid="1229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4578"/>
                                        </p:tgtEl>
                                        <p:attrNameLst>
                                          <p:attrName>style.visibility</p:attrName>
                                        </p:attrNameLst>
                                      </p:cBhvr>
                                      <p:to>
                                        <p:strVal val="visible"/>
                                      </p:to>
                                    </p:set>
                                    <p:anim calcmode="lin" valueType="num">
                                      <p:cBhvr>
                                        <p:cTn id="14" dur="1000" fill="hold"/>
                                        <p:tgtEl>
                                          <p:spTgt spid="24578"/>
                                        </p:tgtEl>
                                        <p:attrNameLst>
                                          <p:attrName>ppt_w</p:attrName>
                                        </p:attrNameLst>
                                      </p:cBhvr>
                                      <p:tavLst>
                                        <p:tav tm="0">
                                          <p:val>
                                            <p:fltVal val="0"/>
                                          </p:val>
                                        </p:tav>
                                        <p:tav tm="100000">
                                          <p:val>
                                            <p:strVal val="#ppt_w"/>
                                          </p:val>
                                        </p:tav>
                                      </p:tavLst>
                                    </p:anim>
                                    <p:anim calcmode="lin" valueType="num">
                                      <p:cBhvr>
                                        <p:cTn id="15" dur="1000" fill="hold"/>
                                        <p:tgtEl>
                                          <p:spTgt spid="24578"/>
                                        </p:tgtEl>
                                        <p:attrNameLst>
                                          <p:attrName>ppt_h</p:attrName>
                                        </p:attrNameLst>
                                      </p:cBhvr>
                                      <p:tavLst>
                                        <p:tav tm="0">
                                          <p:val>
                                            <p:fltVal val="0"/>
                                          </p:val>
                                        </p:tav>
                                        <p:tav tm="100000">
                                          <p:val>
                                            <p:strVal val="#ppt_h"/>
                                          </p:val>
                                        </p:tav>
                                      </p:tavLst>
                                    </p:anim>
                                    <p:anim calcmode="lin" valueType="num">
                                      <p:cBhvr>
                                        <p:cTn id="16" dur="1000" fill="hold"/>
                                        <p:tgtEl>
                                          <p:spTgt spid="24578"/>
                                        </p:tgtEl>
                                        <p:attrNameLst>
                                          <p:attrName>style.rotation</p:attrName>
                                        </p:attrNameLst>
                                      </p:cBhvr>
                                      <p:tavLst>
                                        <p:tav tm="0">
                                          <p:val>
                                            <p:fltVal val="90"/>
                                          </p:val>
                                        </p:tav>
                                        <p:tav tm="100000">
                                          <p:val>
                                            <p:fltVal val="0"/>
                                          </p:val>
                                        </p:tav>
                                      </p:tavLst>
                                    </p:anim>
                                    <p:animEffect transition="in" filter="fade">
                                      <p:cBhvr>
                                        <p:cTn id="17" dur="1000"/>
                                        <p:tgtEl>
                                          <p:spTgt spid="2457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291">
                                            <p:txEl>
                                              <p:pRg st="0" end="0"/>
                                            </p:txEl>
                                          </p:spTgt>
                                        </p:tgtEl>
                                        <p:attrNameLst>
                                          <p:attrName>style.visibility</p:attrName>
                                        </p:attrNameLst>
                                      </p:cBhvr>
                                      <p:to>
                                        <p:strVal val="visible"/>
                                      </p:to>
                                    </p:set>
                                    <p:anim calcmode="lin" valueType="num">
                                      <p:cBhvr additive="base">
                                        <p:cTn id="22"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291">
                                            <p:txEl>
                                              <p:pRg st="1" end="1"/>
                                            </p:txEl>
                                          </p:spTgt>
                                        </p:tgtEl>
                                        <p:attrNameLst>
                                          <p:attrName>style.visibility</p:attrName>
                                        </p:attrNameLst>
                                      </p:cBhvr>
                                      <p:to>
                                        <p:strVal val="visible"/>
                                      </p:to>
                                    </p:set>
                                    <p:anim calcmode="lin" valueType="num">
                                      <p:cBhvr additive="base">
                                        <p:cTn id="28"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291">
                                            <p:txEl>
                                              <p:pRg st="2" end="2"/>
                                            </p:txEl>
                                          </p:spTgt>
                                        </p:tgtEl>
                                        <p:attrNameLst>
                                          <p:attrName>style.visibility</p:attrName>
                                        </p:attrNameLst>
                                      </p:cBhvr>
                                      <p:to>
                                        <p:strVal val="visible"/>
                                      </p:to>
                                    </p:set>
                                    <p:anim calcmode="lin" valueType="num">
                                      <p:cBhvr additive="base">
                                        <p:cTn id="34"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2291">
                                            <p:txEl>
                                              <p:pRg st="3" end="3"/>
                                            </p:txEl>
                                          </p:spTgt>
                                        </p:tgtEl>
                                        <p:attrNameLst>
                                          <p:attrName>style.visibility</p:attrName>
                                        </p:attrNameLst>
                                      </p:cBhvr>
                                      <p:to>
                                        <p:strVal val="visible"/>
                                      </p:to>
                                    </p:set>
                                    <p:anim calcmode="lin" valueType="num">
                                      <p:cBhvr additive="base">
                                        <p:cTn id="40"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2291">
                                            <p:txEl>
                                              <p:pRg st="4" end="4"/>
                                            </p:txEl>
                                          </p:spTgt>
                                        </p:tgtEl>
                                        <p:attrNameLst>
                                          <p:attrName>style.visibility</p:attrName>
                                        </p:attrNameLst>
                                      </p:cBhvr>
                                      <p:to>
                                        <p:strVal val="visible"/>
                                      </p:to>
                                    </p:set>
                                    <p:anim calcmode="lin" valueType="num">
                                      <p:cBhvr additive="base">
                                        <p:cTn id="46"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10" t="2272" r="1076" b="9659"/>
          <a:stretch/>
        </p:blipFill>
        <p:spPr bwMode="auto">
          <a:xfrm>
            <a:off x="152400" y="1672856"/>
            <a:ext cx="8763000" cy="374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4" name="Rectangle 2"/>
          <p:cNvSpPr>
            <a:spLocks noGrp="1" noChangeArrowheads="1"/>
          </p:cNvSpPr>
          <p:nvPr>
            <p:ph type="title"/>
          </p:nvPr>
        </p:nvSpPr>
        <p:spPr/>
        <p:txBody>
          <a:bodyPr/>
          <a:lstStyle/>
          <a:p>
            <a:pPr algn="ctr" eaLnBrk="1" hangingPunct="1"/>
            <a:r>
              <a:rPr lang="en-US" b="1" dirty="0" smtClean="0">
                <a:ln>
                  <a:solidFill>
                    <a:srgbClr val="6600FF"/>
                  </a:solidFill>
                </a:ln>
                <a:solidFill>
                  <a:schemeClr val="bg1"/>
                </a:solidFill>
                <a:effectLst>
                  <a:outerShdw blurRad="38100" dist="38100" dir="2700000" algn="tl">
                    <a:srgbClr val="000000">
                      <a:alpha val="43137"/>
                    </a:srgbClr>
                  </a:outerShdw>
                </a:effectLst>
              </a:rPr>
              <a:t>William Graham Sumner</a:t>
            </a:r>
          </a:p>
        </p:txBody>
      </p:sp>
      <p:sp>
        <p:nvSpPr>
          <p:cNvPr id="7" name="Rectangle 6"/>
          <p:cNvSpPr/>
          <p:nvPr/>
        </p:nvSpPr>
        <p:spPr>
          <a:xfrm rot="20376140">
            <a:off x="3328423" y="2929234"/>
            <a:ext cx="4983192" cy="923330"/>
          </a:xfrm>
          <a:prstGeom prst="rect">
            <a:avLst/>
          </a:prstGeom>
          <a:noFill/>
        </p:spPr>
        <p:txBody>
          <a:bodyPr wrap="square">
            <a:spAutoFit/>
          </a:bodyPr>
          <a:lstStyle/>
          <a:p>
            <a:pPr algn="ctr">
              <a:defRPr/>
            </a:pPr>
            <a:r>
              <a:rPr lang="en-US" sz="5400" b="1" dirty="0">
                <a:ln w="18415" cmpd="sng">
                  <a:solidFill>
                    <a:srgbClr val="FFFFFF"/>
                  </a:solidFill>
                  <a:prstDash val="solid"/>
                </a:ln>
                <a:solidFill>
                  <a:srgbClr val="7030A0"/>
                </a:solidFill>
                <a:effectLst>
                  <a:outerShdw blurRad="63500" dir="3600000" algn="tl" rotWithShape="0">
                    <a:srgbClr val="000000">
                      <a:alpha val="70000"/>
                    </a:srgbClr>
                  </a:outerShdw>
                </a:effectLst>
              </a:rPr>
              <a:t>Social Darwinist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Effect transition="in" filter="fade">
                                      <p:cBhvr>
                                        <p:cTn id="9" dur="500"/>
                                        <p:tgtEl>
                                          <p:spTgt spid="1331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fltVal val="0"/>
                                          </p:val>
                                        </p:tav>
                                        <p:tav tm="100000">
                                          <p:val>
                                            <p:strVal val="#ppt_w"/>
                                          </p:val>
                                        </p:tav>
                                      </p:tavLst>
                                    </p:anim>
                                    <p:anim calcmode="lin" valueType="num">
                                      <p:cBhvr>
                                        <p:cTn id="15" dur="1000" fill="hold"/>
                                        <p:tgtEl>
                                          <p:spTgt spid="1026"/>
                                        </p:tgtEl>
                                        <p:attrNameLst>
                                          <p:attrName>ppt_h</p:attrName>
                                        </p:attrNameLst>
                                      </p:cBhvr>
                                      <p:tavLst>
                                        <p:tav tm="0">
                                          <p:val>
                                            <p:fltVal val="0"/>
                                          </p:val>
                                        </p:tav>
                                        <p:tav tm="100000">
                                          <p:val>
                                            <p:strVal val="#ppt_h"/>
                                          </p:val>
                                        </p:tav>
                                      </p:tavLst>
                                    </p:anim>
                                    <p:anim calcmode="lin" valueType="num">
                                      <p:cBhvr>
                                        <p:cTn id="16" dur="1000" fill="hold"/>
                                        <p:tgtEl>
                                          <p:spTgt spid="1026"/>
                                        </p:tgtEl>
                                        <p:attrNameLst>
                                          <p:attrName>style.rotation</p:attrName>
                                        </p:attrNameLst>
                                      </p:cBhvr>
                                      <p:tavLst>
                                        <p:tav tm="0">
                                          <p:val>
                                            <p:fltVal val="90"/>
                                          </p:val>
                                        </p:tav>
                                        <p:tav tm="100000">
                                          <p:val>
                                            <p:fltVal val="0"/>
                                          </p:val>
                                        </p:tav>
                                      </p:tavLst>
                                    </p:anim>
                                    <p:animEffect transition="in" filter="fade">
                                      <p:cBhvr>
                                        <p:cTn id="17" dur="1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a:lnSpc>
                <a:spcPct val="90000"/>
              </a:lnSpc>
            </a:pPr>
            <a:r>
              <a:rPr lang="en-US" b="1" dirty="0" smtClean="0">
                <a:solidFill>
                  <a:srgbClr val="6600FF"/>
                </a:solidFill>
                <a:effectLst>
                  <a:outerShdw blurRad="38100" dist="38100" dir="2700000" algn="tl">
                    <a:srgbClr val="000000">
                      <a:alpha val="43137"/>
                    </a:srgbClr>
                  </a:outerShdw>
                </a:effectLst>
              </a:rPr>
              <a:t>William Graham Sumner </a:t>
            </a:r>
            <a:r>
              <a:rPr lang="en-US" sz="2800" dirty="0" smtClean="0">
                <a:solidFill>
                  <a:srgbClr val="6600FF"/>
                </a:solidFill>
              </a:rPr>
              <a:t>(1840-1910</a:t>
            </a:r>
            <a:r>
              <a:rPr lang="en-US" sz="2800" dirty="0">
                <a:solidFill>
                  <a:srgbClr val="6600FF"/>
                </a:solidFill>
              </a:rPr>
              <a:t>) </a:t>
            </a:r>
          </a:p>
        </p:txBody>
      </p:sp>
      <p:sp>
        <p:nvSpPr>
          <p:cNvPr id="9219" name="Rectangle 6"/>
          <p:cNvSpPr>
            <a:spLocks noGrp="1" noChangeArrowheads="1"/>
          </p:cNvSpPr>
          <p:nvPr>
            <p:ph idx="1"/>
          </p:nvPr>
        </p:nvSpPr>
        <p:spPr>
          <a:xfrm>
            <a:off x="9829800" y="1447800"/>
            <a:ext cx="3886200" cy="4648200"/>
          </a:xfrm>
        </p:spPr>
        <p:txBody>
          <a:bodyPr>
            <a:normAutofit/>
          </a:bodyPr>
          <a:lstStyle/>
          <a:p>
            <a:pPr marL="0" indent="0" eaLnBrk="1" hangingPunct="1">
              <a:lnSpc>
                <a:spcPct val="90000"/>
              </a:lnSpc>
              <a:buNone/>
            </a:pPr>
            <a:endParaRPr lang="en-US" sz="2400" dirty="0" smtClean="0">
              <a:solidFill>
                <a:schemeClr val="bg1"/>
              </a:solidFill>
            </a:endParaRPr>
          </a:p>
        </p:txBody>
      </p:sp>
      <p:sp>
        <p:nvSpPr>
          <p:cNvPr id="2" name="TextBox 1"/>
          <p:cNvSpPr txBox="1"/>
          <p:nvPr/>
        </p:nvSpPr>
        <p:spPr>
          <a:xfrm>
            <a:off x="246088" y="1828800"/>
            <a:ext cx="4325912" cy="4524315"/>
          </a:xfrm>
          <a:prstGeom prst="rect">
            <a:avLst/>
          </a:prstGeom>
          <a:noFill/>
        </p:spPr>
        <p:txBody>
          <a:bodyPr wrap="square" rtlCol="0">
            <a:spAutoFit/>
          </a:bodyPr>
          <a:lstStyle/>
          <a:p>
            <a:pPr marL="285750" indent="-285750">
              <a:spcBef>
                <a:spcPts val="1200"/>
              </a:spcBef>
              <a:spcAft>
                <a:spcPts val="1200"/>
              </a:spcAft>
              <a:buFont typeface="Arial" panose="020B0604020202020204" pitchFamily="34" charset="0"/>
              <a:buChar char="•"/>
            </a:pPr>
            <a:r>
              <a:rPr lang="en-US" sz="3200" b="1" dirty="0" smtClean="0">
                <a:solidFill>
                  <a:schemeClr val="bg1"/>
                </a:solidFill>
              </a:rPr>
              <a:t>Who was he?</a:t>
            </a:r>
          </a:p>
          <a:p>
            <a:pPr marL="285750" indent="-285750">
              <a:spcBef>
                <a:spcPts val="1200"/>
              </a:spcBef>
              <a:spcAft>
                <a:spcPts val="1200"/>
              </a:spcAft>
              <a:buFont typeface="Arial" panose="020B0604020202020204" pitchFamily="34" charset="0"/>
              <a:buChar char="•"/>
            </a:pPr>
            <a:r>
              <a:rPr lang="en-US" sz="2800" dirty="0" smtClean="0">
                <a:solidFill>
                  <a:schemeClr val="bg1"/>
                </a:solidFill>
              </a:rPr>
              <a:t>Influential professor at Yale</a:t>
            </a:r>
          </a:p>
          <a:p>
            <a:pPr marL="285750" indent="-285750">
              <a:spcBef>
                <a:spcPts val="1200"/>
              </a:spcBef>
              <a:spcAft>
                <a:spcPts val="1200"/>
              </a:spcAft>
              <a:buFont typeface="Arial" panose="020B0604020202020204" pitchFamily="34" charset="0"/>
              <a:buChar char="•"/>
            </a:pPr>
            <a:r>
              <a:rPr lang="en-US" sz="2800" dirty="0" smtClean="0">
                <a:solidFill>
                  <a:schemeClr val="bg1"/>
                </a:solidFill>
              </a:rPr>
              <a:t>Defended laissez-faire as being justified by laws of evolution</a:t>
            </a:r>
          </a:p>
          <a:p>
            <a:pPr marL="285750" indent="-285750">
              <a:spcBef>
                <a:spcPts val="1200"/>
              </a:spcBef>
              <a:spcAft>
                <a:spcPts val="1200"/>
              </a:spcAft>
              <a:buFont typeface="Arial" panose="020B0604020202020204" pitchFamily="34" charset="0"/>
              <a:buChar char="•"/>
            </a:pPr>
            <a:r>
              <a:rPr lang="en-US" sz="2800" dirty="0" smtClean="0">
                <a:solidFill>
                  <a:schemeClr val="bg1"/>
                </a:solidFill>
              </a:rPr>
              <a:t>Opposed the Spanish-American War</a:t>
            </a:r>
            <a:endParaRPr lang="en-US" sz="2800" dirty="0">
              <a:solidFill>
                <a:schemeClr val="bg1"/>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828800"/>
            <a:ext cx="3442305" cy="4337304"/>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22568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nodePh="1">
                                  <p:stCondLst>
                                    <p:cond delay="0"/>
                                  </p:stCondLst>
                                  <p:endCondLst>
                                    <p:cond evt="begin" delay="0">
                                      <p:tn val="12"/>
                                    </p:cond>
                                  </p:endCondLst>
                                  <p:childTnLst>
                                    <p:set>
                                      <p:cBhvr>
                                        <p:cTn id="13" dur="1" fill="hold">
                                          <p:stCondLst>
                                            <p:cond delay="0"/>
                                          </p:stCondLst>
                                        </p:cTn>
                                        <p:tgtEl>
                                          <p:spTgt spid="9219">
                                            <p:txEl>
                                              <p:pRg st="0" end="0"/>
                                            </p:txEl>
                                          </p:spTgt>
                                        </p:tgtEl>
                                        <p:attrNameLst>
                                          <p:attrName>style.visibility</p:attrName>
                                        </p:attrNameLst>
                                      </p:cBhvr>
                                      <p:to>
                                        <p:strVal val="visible"/>
                                      </p:to>
                                    </p:set>
                                    <p:anim calcmode="lin" valueType="num">
                                      <p:cBhvr additive="base">
                                        <p:cTn id="14"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0242"/>
                                        </p:tgtEl>
                                        <p:attrNameLst>
                                          <p:attrName>style.visibility</p:attrName>
                                        </p:attrNameLst>
                                      </p:cBhvr>
                                      <p:to>
                                        <p:strVal val="visible"/>
                                      </p:to>
                                    </p:set>
                                    <p:anim calcmode="lin" valueType="num">
                                      <p:cBhvr>
                                        <p:cTn id="20" dur="1000" fill="hold"/>
                                        <p:tgtEl>
                                          <p:spTgt spid="10242"/>
                                        </p:tgtEl>
                                        <p:attrNameLst>
                                          <p:attrName>ppt_w</p:attrName>
                                        </p:attrNameLst>
                                      </p:cBhvr>
                                      <p:tavLst>
                                        <p:tav tm="0">
                                          <p:val>
                                            <p:fltVal val="0"/>
                                          </p:val>
                                        </p:tav>
                                        <p:tav tm="100000">
                                          <p:val>
                                            <p:strVal val="#ppt_w"/>
                                          </p:val>
                                        </p:tav>
                                      </p:tavLst>
                                    </p:anim>
                                    <p:anim calcmode="lin" valueType="num">
                                      <p:cBhvr>
                                        <p:cTn id="21" dur="1000" fill="hold"/>
                                        <p:tgtEl>
                                          <p:spTgt spid="10242"/>
                                        </p:tgtEl>
                                        <p:attrNameLst>
                                          <p:attrName>ppt_h</p:attrName>
                                        </p:attrNameLst>
                                      </p:cBhvr>
                                      <p:tavLst>
                                        <p:tav tm="0">
                                          <p:val>
                                            <p:fltVal val="0"/>
                                          </p:val>
                                        </p:tav>
                                        <p:tav tm="100000">
                                          <p:val>
                                            <p:strVal val="#ppt_h"/>
                                          </p:val>
                                        </p:tav>
                                      </p:tavLst>
                                    </p:anim>
                                    <p:anim calcmode="lin" valueType="num">
                                      <p:cBhvr>
                                        <p:cTn id="22" dur="1000" fill="hold"/>
                                        <p:tgtEl>
                                          <p:spTgt spid="10242"/>
                                        </p:tgtEl>
                                        <p:attrNameLst>
                                          <p:attrName>style.rotation</p:attrName>
                                        </p:attrNameLst>
                                      </p:cBhvr>
                                      <p:tavLst>
                                        <p:tav tm="0">
                                          <p:val>
                                            <p:fltVal val="90"/>
                                          </p:val>
                                        </p:tav>
                                        <p:tav tm="100000">
                                          <p:val>
                                            <p:fltVal val="0"/>
                                          </p:val>
                                        </p:tav>
                                      </p:tavLst>
                                    </p:anim>
                                    <p:animEffect transition="in" filter="fade">
                                      <p:cBhvr>
                                        <p:cTn id="23" dur="1000"/>
                                        <p:tgtEl>
                                          <p:spTgt spid="1024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b="1" dirty="0" smtClean="0">
                <a:solidFill>
                  <a:srgbClr val="6600FF"/>
                </a:solidFill>
                <a:effectLst>
                  <a:outerShdw blurRad="38100" dist="38100" dir="2700000" algn="tl">
                    <a:srgbClr val="000000">
                      <a:alpha val="43137"/>
                    </a:srgbClr>
                  </a:outerShdw>
                </a:effectLst>
              </a:rPr>
              <a:t>William Booth and Daughter Evangeline Booth</a:t>
            </a:r>
            <a:endParaRPr lang="en-US" b="1" dirty="0">
              <a:solidFill>
                <a:srgbClr val="6600FF"/>
              </a:solidFill>
              <a:effectLst>
                <a:outerShdw blurRad="38100" dist="38100" dir="2700000" algn="tl">
                  <a:srgbClr val="000000">
                    <a:alpha val="43137"/>
                  </a:srgbClr>
                </a:outerShdw>
              </a:effectLst>
            </a:endParaRPr>
          </a:p>
        </p:txBody>
      </p:sp>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8" t="9538" r="1348" b="13847"/>
          <a:stretch/>
        </p:blipFill>
        <p:spPr bwMode="auto">
          <a:xfrm>
            <a:off x="1266092" y="1524000"/>
            <a:ext cx="7877908" cy="2919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8430" b="22276"/>
          <a:stretch/>
        </p:blipFill>
        <p:spPr bwMode="auto">
          <a:xfrm>
            <a:off x="187081" y="4495801"/>
            <a:ext cx="8699500" cy="2168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06351">
            <a:off x="2522648" y="3076705"/>
            <a:ext cx="5614330" cy="185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313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3554"/>
                                        </p:tgtEl>
                                        <p:attrNameLst>
                                          <p:attrName>style.visibility</p:attrName>
                                        </p:attrNameLst>
                                      </p:cBhvr>
                                      <p:to>
                                        <p:strVal val="visible"/>
                                      </p:to>
                                    </p:set>
                                    <p:anim calcmode="lin" valueType="num">
                                      <p:cBhvr>
                                        <p:cTn id="14" dur="1000" fill="hold"/>
                                        <p:tgtEl>
                                          <p:spTgt spid="23554"/>
                                        </p:tgtEl>
                                        <p:attrNameLst>
                                          <p:attrName>ppt_w</p:attrName>
                                        </p:attrNameLst>
                                      </p:cBhvr>
                                      <p:tavLst>
                                        <p:tav tm="0">
                                          <p:val>
                                            <p:fltVal val="0"/>
                                          </p:val>
                                        </p:tav>
                                        <p:tav tm="100000">
                                          <p:val>
                                            <p:strVal val="#ppt_w"/>
                                          </p:val>
                                        </p:tav>
                                      </p:tavLst>
                                    </p:anim>
                                    <p:anim calcmode="lin" valueType="num">
                                      <p:cBhvr>
                                        <p:cTn id="15" dur="1000" fill="hold"/>
                                        <p:tgtEl>
                                          <p:spTgt spid="23554"/>
                                        </p:tgtEl>
                                        <p:attrNameLst>
                                          <p:attrName>ppt_h</p:attrName>
                                        </p:attrNameLst>
                                      </p:cBhvr>
                                      <p:tavLst>
                                        <p:tav tm="0">
                                          <p:val>
                                            <p:fltVal val="0"/>
                                          </p:val>
                                        </p:tav>
                                        <p:tav tm="100000">
                                          <p:val>
                                            <p:strVal val="#ppt_h"/>
                                          </p:val>
                                        </p:tav>
                                      </p:tavLst>
                                    </p:anim>
                                    <p:anim calcmode="lin" valueType="num">
                                      <p:cBhvr>
                                        <p:cTn id="16" dur="1000" fill="hold"/>
                                        <p:tgtEl>
                                          <p:spTgt spid="23554"/>
                                        </p:tgtEl>
                                        <p:attrNameLst>
                                          <p:attrName>style.rotation</p:attrName>
                                        </p:attrNameLst>
                                      </p:cBhvr>
                                      <p:tavLst>
                                        <p:tav tm="0">
                                          <p:val>
                                            <p:fltVal val="90"/>
                                          </p:val>
                                        </p:tav>
                                        <p:tav tm="100000">
                                          <p:val>
                                            <p:fltVal val="0"/>
                                          </p:val>
                                        </p:tav>
                                      </p:tavLst>
                                    </p:anim>
                                    <p:animEffect transition="in" filter="fade">
                                      <p:cBhvr>
                                        <p:cTn id="17" dur="1000"/>
                                        <p:tgtEl>
                                          <p:spTgt spid="2355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3555"/>
                                        </p:tgtEl>
                                        <p:attrNameLst>
                                          <p:attrName>style.visibility</p:attrName>
                                        </p:attrNameLst>
                                      </p:cBhvr>
                                      <p:to>
                                        <p:strVal val="visible"/>
                                      </p:to>
                                    </p:set>
                                    <p:anim calcmode="lin" valueType="num">
                                      <p:cBhvr>
                                        <p:cTn id="22" dur="1000" fill="hold"/>
                                        <p:tgtEl>
                                          <p:spTgt spid="23555"/>
                                        </p:tgtEl>
                                        <p:attrNameLst>
                                          <p:attrName>ppt_w</p:attrName>
                                        </p:attrNameLst>
                                      </p:cBhvr>
                                      <p:tavLst>
                                        <p:tav tm="0">
                                          <p:val>
                                            <p:fltVal val="0"/>
                                          </p:val>
                                        </p:tav>
                                        <p:tav tm="100000">
                                          <p:val>
                                            <p:strVal val="#ppt_w"/>
                                          </p:val>
                                        </p:tav>
                                      </p:tavLst>
                                    </p:anim>
                                    <p:anim calcmode="lin" valueType="num">
                                      <p:cBhvr>
                                        <p:cTn id="23" dur="1000" fill="hold"/>
                                        <p:tgtEl>
                                          <p:spTgt spid="23555"/>
                                        </p:tgtEl>
                                        <p:attrNameLst>
                                          <p:attrName>ppt_h</p:attrName>
                                        </p:attrNameLst>
                                      </p:cBhvr>
                                      <p:tavLst>
                                        <p:tav tm="0">
                                          <p:val>
                                            <p:fltVal val="0"/>
                                          </p:val>
                                        </p:tav>
                                        <p:tav tm="100000">
                                          <p:val>
                                            <p:strVal val="#ppt_h"/>
                                          </p:val>
                                        </p:tav>
                                      </p:tavLst>
                                    </p:anim>
                                    <p:anim calcmode="lin" valueType="num">
                                      <p:cBhvr>
                                        <p:cTn id="24" dur="1000" fill="hold"/>
                                        <p:tgtEl>
                                          <p:spTgt spid="23555"/>
                                        </p:tgtEl>
                                        <p:attrNameLst>
                                          <p:attrName>style.rotation</p:attrName>
                                        </p:attrNameLst>
                                      </p:cBhvr>
                                      <p:tavLst>
                                        <p:tav tm="0">
                                          <p:val>
                                            <p:fltVal val="90"/>
                                          </p:val>
                                        </p:tav>
                                        <p:tav tm="100000">
                                          <p:val>
                                            <p:fltVal val="0"/>
                                          </p:val>
                                        </p:tav>
                                      </p:tavLst>
                                    </p:anim>
                                    <p:animEffect transition="in" filter="fade">
                                      <p:cBhvr>
                                        <p:cTn id="25" dur="1000"/>
                                        <p:tgtEl>
                                          <p:spTgt spid="2355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5200" cy="890954"/>
          </a:xfrm>
        </p:spPr>
        <p:txBody>
          <a:bodyPr>
            <a:normAutofit/>
          </a:bodyPr>
          <a:lstStyle/>
          <a:p>
            <a:r>
              <a:rPr lang="en-US" b="1" dirty="0" smtClean="0">
                <a:solidFill>
                  <a:srgbClr val="6600FF"/>
                </a:solidFill>
                <a:effectLst>
                  <a:outerShdw blurRad="38100" dist="38100" dir="2700000" algn="tl">
                    <a:srgbClr val="000000">
                      <a:alpha val="43137"/>
                    </a:srgbClr>
                  </a:outerShdw>
                </a:effectLst>
              </a:rPr>
              <a:t>William and Evangeline </a:t>
            </a:r>
            <a:r>
              <a:rPr lang="en-US" b="1" dirty="0">
                <a:solidFill>
                  <a:srgbClr val="6600FF"/>
                </a:solidFill>
                <a:effectLst>
                  <a:outerShdw blurRad="38100" dist="38100" dir="2700000" algn="tl">
                    <a:srgbClr val="000000">
                      <a:alpha val="43137"/>
                    </a:srgbClr>
                  </a:outerShdw>
                </a:effectLst>
              </a:rPr>
              <a:t>Booth</a:t>
            </a:r>
            <a:endParaRPr lang="en-US" dirty="0"/>
          </a:p>
        </p:txBody>
      </p:sp>
      <p:sp>
        <p:nvSpPr>
          <p:cNvPr id="3" name="Content Placeholder 2"/>
          <p:cNvSpPr>
            <a:spLocks noGrp="1"/>
          </p:cNvSpPr>
          <p:nvPr>
            <p:ph idx="1"/>
          </p:nvPr>
        </p:nvSpPr>
        <p:spPr>
          <a:xfrm>
            <a:off x="2621280" y="914400"/>
            <a:ext cx="6294120" cy="6324600"/>
          </a:xfrm>
        </p:spPr>
        <p:txBody>
          <a:bodyPr>
            <a:normAutofit fontScale="62500" lnSpcReduction="20000"/>
          </a:bodyPr>
          <a:lstStyle/>
          <a:p>
            <a:r>
              <a:rPr lang="en-US" sz="4500" b="1" dirty="0" smtClean="0">
                <a:solidFill>
                  <a:schemeClr val="bg1"/>
                </a:solidFill>
              </a:rPr>
              <a:t>Who was he?</a:t>
            </a:r>
          </a:p>
          <a:p>
            <a:r>
              <a:rPr lang="en-US" sz="4500" dirty="0" smtClean="0">
                <a:solidFill>
                  <a:schemeClr val="bg1"/>
                </a:solidFill>
              </a:rPr>
              <a:t>Methodist preacher</a:t>
            </a:r>
          </a:p>
          <a:p>
            <a:r>
              <a:rPr lang="en-US" sz="4500" dirty="0" smtClean="0">
                <a:solidFill>
                  <a:schemeClr val="bg1"/>
                </a:solidFill>
              </a:rPr>
              <a:t>Founded the Salvation Army</a:t>
            </a:r>
          </a:p>
          <a:p>
            <a:r>
              <a:rPr lang="en-US" sz="4500" dirty="0" smtClean="0">
                <a:solidFill>
                  <a:schemeClr val="bg1"/>
                </a:solidFill>
              </a:rPr>
              <a:t>Mission was to work with the most needy: the </a:t>
            </a:r>
            <a:r>
              <a:rPr lang="en-US" sz="4500" dirty="0">
                <a:solidFill>
                  <a:schemeClr val="bg1"/>
                </a:solidFill>
              </a:rPr>
              <a:t>poorest </a:t>
            </a:r>
            <a:r>
              <a:rPr lang="en-US" sz="4500" dirty="0" smtClean="0">
                <a:solidFill>
                  <a:schemeClr val="bg1"/>
                </a:solidFill>
              </a:rPr>
              <a:t>including </a:t>
            </a:r>
            <a:r>
              <a:rPr lang="en-US" sz="4500" dirty="0">
                <a:solidFill>
                  <a:schemeClr val="bg1"/>
                </a:solidFill>
              </a:rPr>
              <a:t>alcoholics, criminals and prostitutes</a:t>
            </a:r>
            <a:endParaRPr lang="en-US" sz="4500" dirty="0" smtClean="0">
              <a:solidFill>
                <a:schemeClr val="bg1"/>
              </a:solidFill>
            </a:endParaRPr>
          </a:p>
          <a:p>
            <a:endParaRPr lang="en-US" sz="4500" dirty="0">
              <a:solidFill>
                <a:schemeClr val="bg1"/>
              </a:solidFill>
            </a:endParaRPr>
          </a:p>
          <a:p>
            <a:r>
              <a:rPr lang="en-US" sz="4500" b="1" dirty="0" smtClean="0">
                <a:solidFill>
                  <a:schemeClr val="bg1"/>
                </a:solidFill>
              </a:rPr>
              <a:t>Who was she?</a:t>
            </a:r>
          </a:p>
          <a:p>
            <a:r>
              <a:rPr lang="en-US" sz="4500" dirty="0" smtClean="0">
                <a:solidFill>
                  <a:schemeClr val="bg1"/>
                </a:solidFill>
              </a:rPr>
              <a:t>1</a:t>
            </a:r>
            <a:r>
              <a:rPr lang="en-US" sz="4500" baseline="30000" dirty="0" smtClean="0">
                <a:solidFill>
                  <a:schemeClr val="bg1"/>
                </a:solidFill>
              </a:rPr>
              <a:t>st</a:t>
            </a:r>
            <a:r>
              <a:rPr lang="en-US" sz="4500" dirty="0" smtClean="0">
                <a:solidFill>
                  <a:schemeClr val="bg1"/>
                </a:solidFill>
              </a:rPr>
              <a:t> female General of The Salvation Army</a:t>
            </a:r>
          </a:p>
          <a:p>
            <a:r>
              <a:rPr lang="en-US" sz="4500" dirty="0" smtClean="0">
                <a:solidFill>
                  <a:schemeClr val="bg1"/>
                </a:solidFill>
              </a:rPr>
              <a:t>Raised 12,000 for relief work after the 1906 San Francisco earthquake</a:t>
            </a:r>
          </a:p>
          <a:p>
            <a:r>
              <a:rPr lang="en-US" sz="4500" dirty="0" smtClean="0">
                <a:solidFill>
                  <a:schemeClr val="bg1"/>
                </a:solidFill>
              </a:rPr>
              <a:t>Took 250 Salvationists to France during the WWI to provide help to the troops and care after the war</a:t>
            </a:r>
          </a:p>
          <a:p>
            <a:endParaRPr lang="en-US" dirty="0">
              <a:solidFill>
                <a:schemeClr val="bg1"/>
              </a:solidFill>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0"/>
            <a:ext cx="2240280" cy="280035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46" y="838200"/>
            <a:ext cx="1905000" cy="285750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902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2532"/>
                                        </p:tgtEl>
                                        <p:attrNameLst>
                                          <p:attrName>style.visibility</p:attrName>
                                        </p:attrNameLst>
                                      </p:cBhvr>
                                      <p:to>
                                        <p:strVal val="visible"/>
                                      </p:to>
                                    </p:set>
                                    <p:anim calcmode="lin" valueType="num">
                                      <p:cBhvr>
                                        <p:cTn id="14" dur="1000" fill="hold"/>
                                        <p:tgtEl>
                                          <p:spTgt spid="22532"/>
                                        </p:tgtEl>
                                        <p:attrNameLst>
                                          <p:attrName>ppt_w</p:attrName>
                                        </p:attrNameLst>
                                      </p:cBhvr>
                                      <p:tavLst>
                                        <p:tav tm="0">
                                          <p:val>
                                            <p:fltVal val="0"/>
                                          </p:val>
                                        </p:tav>
                                        <p:tav tm="100000">
                                          <p:val>
                                            <p:strVal val="#ppt_w"/>
                                          </p:val>
                                        </p:tav>
                                      </p:tavLst>
                                    </p:anim>
                                    <p:anim calcmode="lin" valueType="num">
                                      <p:cBhvr>
                                        <p:cTn id="15" dur="1000" fill="hold"/>
                                        <p:tgtEl>
                                          <p:spTgt spid="22532"/>
                                        </p:tgtEl>
                                        <p:attrNameLst>
                                          <p:attrName>ppt_h</p:attrName>
                                        </p:attrNameLst>
                                      </p:cBhvr>
                                      <p:tavLst>
                                        <p:tav tm="0">
                                          <p:val>
                                            <p:fltVal val="0"/>
                                          </p:val>
                                        </p:tav>
                                        <p:tav tm="100000">
                                          <p:val>
                                            <p:strVal val="#ppt_h"/>
                                          </p:val>
                                        </p:tav>
                                      </p:tavLst>
                                    </p:anim>
                                    <p:anim calcmode="lin" valueType="num">
                                      <p:cBhvr>
                                        <p:cTn id="16" dur="1000" fill="hold"/>
                                        <p:tgtEl>
                                          <p:spTgt spid="22532"/>
                                        </p:tgtEl>
                                        <p:attrNameLst>
                                          <p:attrName>style.rotation</p:attrName>
                                        </p:attrNameLst>
                                      </p:cBhvr>
                                      <p:tavLst>
                                        <p:tav tm="0">
                                          <p:val>
                                            <p:fltVal val="90"/>
                                          </p:val>
                                        </p:tav>
                                        <p:tav tm="100000">
                                          <p:val>
                                            <p:fltVal val="0"/>
                                          </p:val>
                                        </p:tav>
                                      </p:tavLst>
                                    </p:anim>
                                    <p:animEffect transition="in" filter="fade">
                                      <p:cBhvr>
                                        <p:cTn id="17" dur="1000"/>
                                        <p:tgtEl>
                                          <p:spTgt spid="2253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2530"/>
                                        </p:tgtEl>
                                        <p:attrNameLst>
                                          <p:attrName>style.visibility</p:attrName>
                                        </p:attrNameLst>
                                      </p:cBhvr>
                                      <p:to>
                                        <p:strVal val="visible"/>
                                      </p:to>
                                    </p:set>
                                    <p:anim calcmode="lin" valueType="num">
                                      <p:cBhvr>
                                        <p:cTn id="22" dur="1000" fill="hold"/>
                                        <p:tgtEl>
                                          <p:spTgt spid="22530"/>
                                        </p:tgtEl>
                                        <p:attrNameLst>
                                          <p:attrName>ppt_w</p:attrName>
                                        </p:attrNameLst>
                                      </p:cBhvr>
                                      <p:tavLst>
                                        <p:tav tm="0">
                                          <p:val>
                                            <p:fltVal val="0"/>
                                          </p:val>
                                        </p:tav>
                                        <p:tav tm="100000">
                                          <p:val>
                                            <p:strVal val="#ppt_w"/>
                                          </p:val>
                                        </p:tav>
                                      </p:tavLst>
                                    </p:anim>
                                    <p:anim calcmode="lin" valueType="num">
                                      <p:cBhvr>
                                        <p:cTn id="23" dur="1000" fill="hold"/>
                                        <p:tgtEl>
                                          <p:spTgt spid="22530"/>
                                        </p:tgtEl>
                                        <p:attrNameLst>
                                          <p:attrName>ppt_h</p:attrName>
                                        </p:attrNameLst>
                                      </p:cBhvr>
                                      <p:tavLst>
                                        <p:tav tm="0">
                                          <p:val>
                                            <p:fltVal val="0"/>
                                          </p:val>
                                        </p:tav>
                                        <p:tav tm="100000">
                                          <p:val>
                                            <p:strVal val="#ppt_h"/>
                                          </p:val>
                                        </p:tav>
                                      </p:tavLst>
                                    </p:anim>
                                    <p:anim calcmode="lin" valueType="num">
                                      <p:cBhvr>
                                        <p:cTn id="24" dur="1000" fill="hold"/>
                                        <p:tgtEl>
                                          <p:spTgt spid="22530"/>
                                        </p:tgtEl>
                                        <p:attrNameLst>
                                          <p:attrName>style.rotation</p:attrName>
                                        </p:attrNameLst>
                                      </p:cBhvr>
                                      <p:tavLst>
                                        <p:tav tm="0">
                                          <p:val>
                                            <p:fltVal val="90"/>
                                          </p:val>
                                        </p:tav>
                                        <p:tav tm="100000">
                                          <p:val>
                                            <p:fltVal val="0"/>
                                          </p:val>
                                        </p:tav>
                                      </p:tavLst>
                                    </p:anim>
                                    <p:animEffect transition="in" filter="fade">
                                      <p:cBhvr>
                                        <p:cTn id="25" dur="1000"/>
                                        <p:tgtEl>
                                          <p:spTgt spid="2253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additive="base">
                                        <p:cTn id="3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 calcmode="lin" valueType="num">
                                      <p:cBhvr additive="base">
                                        <p:cTn id="3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 calcmode="lin" valueType="num">
                                      <p:cBhvr additive="base">
                                        <p:cTn id="4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additive="base">
                                        <p:cTn id="4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additive="base">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 calcmode="lin" valueType="num">
                                      <p:cBhvr additive="base">
                                        <p:cTn id="6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anim calcmode="lin" valueType="num">
                                      <p:cBhvr additive="base">
                                        <p:cTn id="6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xEl>
                                              <p:pRg st="8" end="8"/>
                                            </p:txEl>
                                          </p:spTgt>
                                        </p:tgtEl>
                                        <p:attrNameLst>
                                          <p:attrName>style.visibility</p:attrName>
                                        </p:attrNameLst>
                                      </p:cBhvr>
                                      <p:to>
                                        <p:strVal val="visible"/>
                                      </p:to>
                                    </p:set>
                                    <p:anim calcmode="lin" valueType="num">
                                      <p:cBhvr additive="base">
                                        <p:cTn id="7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86" t="2418" r="1277" b="10276"/>
          <a:stretch/>
        </p:blipFill>
        <p:spPr bwMode="auto">
          <a:xfrm>
            <a:off x="-40733" y="1616148"/>
            <a:ext cx="9140769" cy="3870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Rectangle 2"/>
          <p:cNvSpPr>
            <a:spLocks noGrp="1" noChangeArrowheads="1"/>
          </p:cNvSpPr>
          <p:nvPr>
            <p:ph type="title"/>
          </p:nvPr>
        </p:nvSpPr>
        <p:spPr>
          <a:xfrm>
            <a:off x="457200" y="0"/>
            <a:ext cx="8229600" cy="1143000"/>
          </a:xfrm>
        </p:spPr>
        <p:txBody>
          <a:bodyPr>
            <a:normAutofit/>
          </a:bodyPr>
          <a:lstStyle/>
          <a:p>
            <a:pPr algn="ctr" eaLnBrk="1" hangingPunct="1"/>
            <a:r>
              <a:rPr lang="en-US" sz="5400" b="1" dirty="0" smtClean="0">
                <a:solidFill>
                  <a:srgbClr val="7030A0"/>
                </a:solidFill>
                <a:effectLst>
                  <a:outerShdw blurRad="38100" dist="38100" dir="2700000" algn="tl">
                    <a:srgbClr val="000000">
                      <a:alpha val="43137"/>
                    </a:srgbClr>
                  </a:outerShdw>
                </a:effectLst>
              </a:rPr>
              <a:t>Billy Sunday</a:t>
            </a:r>
          </a:p>
        </p:txBody>
      </p:sp>
      <p:sp>
        <p:nvSpPr>
          <p:cNvPr id="14339" name="Rectangle 27"/>
          <p:cNvSpPr>
            <a:spLocks noGrp="1" noChangeArrowheads="1"/>
          </p:cNvSpPr>
          <p:nvPr>
            <p:ph type="body" sz="half" idx="1"/>
          </p:nvPr>
        </p:nvSpPr>
        <p:spPr>
          <a:xfrm>
            <a:off x="6629400" y="7467600"/>
            <a:ext cx="708025" cy="3079750"/>
          </a:xfrm>
        </p:spPr>
        <p:txBody>
          <a:bodyPr/>
          <a:lstStyle/>
          <a:p>
            <a:pPr marL="0" indent="0" eaLnBrk="1" hangingPunct="1"/>
            <a:endParaRPr lang="en-US" sz="2400" dirty="0" smtClean="0"/>
          </a:p>
        </p:txBody>
      </p:sp>
      <p:sp>
        <p:nvSpPr>
          <p:cNvPr id="14340" name="AutoShape 5" descr="sunimg73"/>
          <p:cNvSpPr>
            <a:spLocks noChangeAspect="1" noChangeArrowheads="1"/>
          </p:cNvSpPr>
          <p:nvPr/>
        </p:nvSpPr>
        <p:spPr bwMode="auto">
          <a:xfrm>
            <a:off x="155575" y="46038"/>
            <a:ext cx="3971925" cy="5143500"/>
          </a:xfrm>
          <a:prstGeom prst="rect">
            <a:avLst/>
          </a:prstGeom>
          <a:noFill/>
          <a:ln w="9525">
            <a:noFill/>
            <a:miter lim="800000"/>
            <a:headEnd/>
            <a:tailEnd/>
          </a:ln>
        </p:spPr>
        <p:txBody>
          <a:bodyPr/>
          <a:lstStyle/>
          <a:p>
            <a:endParaRPr lang="en-US"/>
          </a:p>
        </p:txBody>
      </p:sp>
      <p:sp>
        <p:nvSpPr>
          <p:cNvPr id="14341" name="AutoShape 7" descr="sunimg73"/>
          <p:cNvSpPr>
            <a:spLocks noChangeAspect="1" noChangeArrowheads="1"/>
          </p:cNvSpPr>
          <p:nvPr/>
        </p:nvSpPr>
        <p:spPr bwMode="auto">
          <a:xfrm>
            <a:off x="155575" y="46038"/>
            <a:ext cx="3971925" cy="5143500"/>
          </a:xfrm>
          <a:prstGeom prst="rect">
            <a:avLst/>
          </a:prstGeom>
          <a:noFill/>
          <a:ln w="9525">
            <a:noFill/>
            <a:miter lim="800000"/>
            <a:headEnd/>
            <a:tailEnd/>
          </a:ln>
        </p:spPr>
        <p:txBody>
          <a:bodyPr/>
          <a:lstStyle/>
          <a:p>
            <a:endParaRPr lang="en-US"/>
          </a:p>
        </p:txBody>
      </p:sp>
      <p:sp>
        <p:nvSpPr>
          <p:cNvPr id="14342" name="AutoShape 9" descr="sunimg73"/>
          <p:cNvSpPr>
            <a:spLocks noChangeAspect="1" noChangeArrowheads="1"/>
          </p:cNvSpPr>
          <p:nvPr/>
        </p:nvSpPr>
        <p:spPr bwMode="auto">
          <a:xfrm>
            <a:off x="155575" y="46038"/>
            <a:ext cx="3971925" cy="5143500"/>
          </a:xfrm>
          <a:prstGeom prst="rect">
            <a:avLst/>
          </a:prstGeom>
          <a:noFill/>
          <a:ln w="9525">
            <a:noFill/>
            <a:miter lim="800000"/>
            <a:headEnd/>
            <a:tailEnd/>
          </a:ln>
        </p:spPr>
        <p:txBody>
          <a:bodyPr/>
          <a:lstStyle/>
          <a:p>
            <a:endParaRPr lang="en-US"/>
          </a:p>
        </p:txBody>
      </p:sp>
      <p:sp>
        <p:nvSpPr>
          <p:cNvPr id="14343" name="AutoShape 11" descr="sunimg73"/>
          <p:cNvSpPr>
            <a:spLocks noChangeAspect="1" noChangeArrowheads="1"/>
          </p:cNvSpPr>
          <p:nvPr/>
        </p:nvSpPr>
        <p:spPr bwMode="auto">
          <a:xfrm>
            <a:off x="2057400" y="762000"/>
            <a:ext cx="3971925" cy="5143500"/>
          </a:xfrm>
          <a:prstGeom prst="rect">
            <a:avLst/>
          </a:prstGeom>
          <a:noFill/>
          <a:ln w="9525">
            <a:noFill/>
            <a:miter lim="800000"/>
            <a:headEnd/>
            <a:tailEnd/>
          </a:ln>
        </p:spPr>
        <p:txBody>
          <a:bodyPr/>
          <a:lstStyle/>
          <a:p>
            <a:endParaRPr lang="en-US"/>
          </a:p>
        </p:txBody>
      </p:sp>
      <p:sp>
        <p:nvSpPr>
          <p:cNvPr id="14344" name="AutoShape 13" descr="sunimg73">
            <a:hlinkClick r:id="rId4"/>
          </p:cNvPr>
          <p:cNvSpPr>
            <a:spLocks noChangeAspect="1" noChangeArrowheads="1"/>
          </p:cNvSpPr>
          <p:nvPr/>
        </p:nvSpPr>
        <p:spPr bwMode="auto">
          <a:xfrm>
            <a:off x="155575" y="46038"/>
            <a:ext cx="628650" cy="819150"/>
          </a:xfrm>
          <a:prstGeom prst="rect">
            <a:avLst/>
          </a:prstGeom>
          <a:noFill/>
          <a:ln w="9525">
            <a:noFill/>
            <a:miter lim="800000"/>
            <a:headEnd/>
            <a:tailEnd/>
          </a:ln>
        </p:spPr>
        <p:txBody>
          <a:bodyPr/>
          <a:lstStyle/>
          <a:p>
            <a:endParaRPr lang="en-US"/>
          </a:p>
        </p:txBody>
      </p:sp>
      <p:sp>
        <p:nvSpPr>
          <p:cNvPr id="14345" name="AutoShape 15" descr="Portrait photo of Sunday, 1916.  From Photo File:  SUNDAY, WILLIAM ASHLEY"/>
          <p:cNvSpPr>
            <a:spLocks noChangeAspect="1" noChangeArrowheads="1"/>
          </p:cNvSpPr>
          <p:nvPr/>
        </p:nvSpPr>
        <p:spPr bwMode="auto">
          <a:xfrm>
            <a:off x="155575" y="46038"/>
            <a:ext cx="4638675" cy="6000750"/>
          </a:xfrm>
          <a:prstGeom prst="rect">
            <a:avLst/>
          </a:prstGeom>
          <a:noFill/>
          <a:ln w="9525">
            <a:noFill/>
            <a:miter lim="800000"/>
            <a:headEnd/>
            <a:tailEnd/>
          </a:ln>
        </p:spPr>
        <p:txBody>
          <a:bodyPr/>
          <a:lstStyle/>
          <a:p>
            <a:endParaRPr lang="en-US"/>
          </a:p>
        </p:txBody>
      </p:sp>
      <p:sp>
        <p:nvSpPr>
          <p:cNvPr id="14346" name="AutoShape 17" descr="sunimg73">
            <a:hlinkClick r:id="rId5"/>
          </p:cNvPr>
          <p:cNvSpPr>
            <a:spLocks noChangeAspect="1" noChangeArrowheads="1"/>
          </p:cNvSpPr>
          <p:nvPr/>
        </p:nvSpPr>
        <p:spPr bwMode="auto">
          <a:xfrm>
            <a:off x="155575" y="46038"/>
            <a:ext cx="1009650" cy="1304925"/>
          </a:xfrm>
          <a:prstGeom prst="rect">
            <a:avLst/>
          </a:prstGeom>
          <a:noFill/>
          <a:ln w="9525">
            <a:noFill/>
            <a:miter lim="800000"/>
            <a:headEnd/>
            <a:tailEnd/>
          </a:ln>
        </p:spPr>
        <p:txBody>
          <a:bodyPr/>
          <a:lstStyle/>
          <a:p>
            <a:endParaRPr lang="en-US"/>
          </a:p>
        </p:txBody>
      </p:sp>
      <p:sp>
        <p:nvSpPr>
          <p:cNvPr id="14347" name="AutoShape 19" descr="sunimg73">
            <a:hlinkClick r:id="rId5"/>
          </p:cNvPr>
          <p:cNvSpPr>
            <a:spLocks noChangeAspect="1" noChangeArrowheads="1"/>
          </p:cNvSpPr>
          <p:nvPr/>
        </p:nvSpPr>
        <p:spPr bwMode="auto">
          <a:xfrm>
            <a:off x="4067175" y="2776538"/>
            <a:ext cx="1009650" cy="1304925"/>
          </a:xfrm>
          <a:prstGeom prst="rect">
            <a:avLst/>
          </a:prstGeom>
          <a:noFill/>
          <a:ln w="9525">
            <a:noFill/>
            <a:miter lim="800000"/>
            <a:headEnd/>
            <a:tailEnd/>
          </a:ln>
        </p:spPr>
        <p:txBody>
          <a:bodyPr/>
          <a:lstStyle/>
          <a:p>
            <a:endParaRPr lang="en-US"/>
          </a:p>
        </p:txBody>
      </p:sp>
      <p:sp>
        <p:nvSpPr>
          <p:cNvPr id="14348" name="AutoShape 21" descr="sunimg73">
            <a:hlinkClick r:id="rId5"/>
          </p:cNvPr>
          <p:cNvSpPr>
            <a:spLocks noChangeAspect="1" noChangeArrowheads="1"/>
          </p:cNvSpPr>
          <p:nvPr/>
        </p:nvSpPr>
        <p:spPr bwMode="auto">
          <a:xfrm>
            <a:off x="4067175" y="2776538"/>
            <a:ext cx="1009650" cy="1304925"/>
          </a:xfrm>
          <a:prstGeom prst="rect">
            <a:avLst/>
          </a:prstGeom>
          <a:noFill/>
          <a:ln w="9525">
            <a:noFill/>
            <a:miter lim="800000"/>
            <a:headEnd/>
            <a:tailEnd/>
          </a:ln>
        </p:spPr>
        <p:txBody>
          <a:bodyPr/>
          <a:lstStyle/>
          <a:p>
            <a:endParaRPr lang="en-US"/>
          </a:p>
        </p:txBody>
      </p:sp>
      <p:sp>
        <p:nvSpPr>
          <p:cNvPr id="14349" name="AutoShape 23" descr="1107">
            <a:hlinkClick r:id="rId6"/>
          </p:cNvPr>
          <p:cNvSpPr>
            <a:spLocks noChangeAspect="1" noChangeArrowheads="1"/>
          </p:cNvSpPr>
          <p:nvPr/>
        </p:nvSpPr>
        <p:spPr bwMode="auto">
          <a:xfrm>
            <a:off x="4162425" y="2824163"/>
            <a:ext cx="819150" cy="1209675"/>
          </a:xfrm>
          <a:prstGeom prst="rect">
            <a:avLst/>
          </a:prstGeom>
          <a:noFill/>
          <a:ln w="9525">
            <a:noFill/>
            <a:miter lim="800000"/>
            <a:headEnd/>
            <a:tailEnd/>
          </a:ln>
        </p:spPr>
        <p:txBody>
          <a:bodyPr/>
          <a:lstStyle/>
          <a:p>
            <a:endParaRPr lang="en-US"/>
          </a:p>
        </p:txBody>
      </p:sp>
      <p:sp>
        <p:nvSpPr>
          <p:cNvPr id="18" name="Rectangle 17"/>
          <p:cNvSpPr/>
          <p:nvPr/>
        </p:nvSpPr>
        <p:spPr>
          <a:xfrm rot="20376140">
            <a:off x="3464805" y="2967334"/>
            <a:ext cx="3990195" cy="923330"/>
          </a:xfrm>
          <a:prstGeom prst="rect">
            <a:avLst/>
          </a:prstGeom>
          <a:noFill/>
        </p:spPr>
        <p:txBody>
          <a:bodyPr wrap="none">
            <a:spAutoFit/>
          </a:bodyPr>
          <a:lstStyle/>
          <a:p>
            <a:pPr algn="ctr">
              <a:defRPr/>
            </a:pPr>
            <a:r>
              <a:rPr lang="en-US" sz="5400" b="1" dirty="0">
                <a:ln w="18415" cmpd="sng">
                  <a:solidFill>
                    <a:srgbClr val="FFFFFF"/>
                  </a:solidFill>
                  <a:prstDash val="solid"/>
                </a:ln>
                <a:solidFill>
                  <a:srgbClr val="7030A0"/>
                </a:solidFill>
                <a:effectLst>
                  <a:outerShdw blurRad="63500" dir="3600000" algn="tl" rotWithShape="0">
                    <a:srgbClr val="000000">
                      <a:alpha val="70000"/>
                    </a:srgbClr>
                  </a:outerShdw>
                </a:effectLst>
              </a:rPr>
              <a:t>Social Gospel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nodePh="1">
                                  <p:stCondLst>
                                    <p:cond delay="0"/>
                                  </p:stCondLst>
                                  <p:endCondLst>
                                    <p:cond evt="begin" delay="0">
                                      <p:tn val="5"/>
                                    </p:cond>
                                  </p:end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anim calcmode="lin" valueType="num">
                                      <p:cBhvr>
                                        <p:cTn id="8"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433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338"/>
                                        </p:tgtEl>
                                        <p:attrNameLst>
                                          <p:attrName>style.visibility</p:attrName>
                                        </p:attrNameLst>
                                      </p:cBhvr>
                                      <p:to>
                                        <p:strVal val="visible"/>
                                      </p:to>
                                    </p:set>
                                    <p:anim calcmode="lin" valueType="num">
                                      <p:cBhvr>
                                        <p:cTn id="14" dur="500" fill="hold"/>
                                        <p:tgtEl>
                                          <p:spTgt spid="14338"/>
                                        </p:tgtEl>
                                        <p:attrNameLst>
                                          <p:attrName>ppt_w</p:attrName>
                                        </p:attrNameLst>
                                      </p:cBhvr>
                                      <p:tavLst>
                                        <p:tav tm="0">
                                          <p:val>
                                            <p:fltVal val="0"/>
                                          </p:val>
                                        </p:tav>
                                        <p:tav tm="100000">
                                          <p:val>
                                            <p:strVal val="#ppt_w"/>
                                          </p:val>
                                        </p:tav>
                                      </p:tavLst>
                                    </p:anim>
                                    <p:anim calcmode="lin" valueType="num">
                                      <p:cBhvr>
                                        <p:cTn id="15" dur="500" fill="hold"/>
                                        <p:tgtEl>
                                          <p:spTgt spid="14338"/>
                                        </p:tgtEl>
                                        <p:attrNameLst>
                                          <p:attrName>ppt_h</p:attrName>
                                        </p:attrNameLst>
                                      </p:cBhvr>
                                      <p:tavLst>
                                        <p:tav tm="0">
                                          <p:val>
                                            <p:fltVal val="0"/>
                                          </p:val>
                                        </p:tav>
                                        <p:tav tm="100000">
                                          <p:val>
                                            <p:strVal val="#ppt_h"/>
                                          </p:val>
                                        </p:tav>
                                      </p:tavLst>
                                    </p:anim>
                                    <p:animEffect transition="in" filter="fade">
                                      <p:cBhvr>
                                        <p:cTn id="16" dur="500"/>
                                        <p:tgtEl>
                                          <p:spTgt spid="1433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1000" fill="hold"/>
                                        <p:tgtEl>
                                          <p:spTgt spid="18"/>
                                        </p:tgtEl>
                                        <p:attrNameLst>
                                          <p:attrName>ppt_w</p:attrName>
                                        </p:attrNameLst>
                                      </p:cBhvr>
                                      <p:tavLst>
                                        <p:tav tm="0">
                                          <p:val>
                                            <p:fltVal val="0"/>
                                          </p:val>
                                        </p:tav>
                                        <p:tav tm="100000">
                                          <p:val>
                                            <p:strVal val="#ppt_w"/>
                                          </p:val>
                                        </p:tav>
                                      </p:tavLst>
                                    </p:anim>
                                    <p:anim calcmode="lin" valueType="num">
                                      <p:cBhvr>
                                        <p:cTn id="30" dur="1000" fill="hold"/>
                                        <p:tgtEl>
                                          <p:spTgt spid="18"/>
                                        </p:tgtEl>
                                        <p:attrNameLst>
                                          <p:attrName>ppt_h</p:attrName>
                                        </p:attrNameLst>
                                      </p:cBhvr>
                                      <p:tavLst>
                                        <p:tav tm="0">
                                          <p:val>
                                            <p:fltVal val="0"/>
                                          </p:val>
                                        </p:tav>
                                        <p:tav tm="100000">
                                          <p:val>
                                            <p:strVal val="#ppt_h"/>
                                          </p:val>
                                        </p:tav>
                                      </p:tavLst>
                                    </p:anim>
                                    <p:anim calcmode="lin" valueType="num">
                                      <p:cBhvr>
                                        <p:cTn id="31" dur="1000" fill="hold"/>
                                        <p:tgtEl>
                                          <p:spTgt spid="18"/>
                                        </p:tgtEl>
                                        <p:attrNameLst>
                                          <p:attrName>style.rotation</p:attrName>
                                        </p:attrNameLst>
                                      </p:cBhvr>
                                      <p:tavLst>
                                        <p:tav tm="0">
                                          <p:val>
                                            <p:fltVal val="90"/>
                                          </p:val>
                                        </p:tav>
                                        <p:tav tm="100000">
                                          <p:val>
                                            <p:fltVal val="0"/>
                                          </p:val>
                                        </p:tav>
                                      </p:tavLst>
                                    </p:anim>
                                    <p:animEffect transition="in" filter="fade">
                                      <p:cBhvr>
                                        <p:cTn id="3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17022</TotalTime>
  <Words>1486</Words>
  <Application>Microsoft Office PowerPoint</Application>
  <PresentationFormat>On-screen Show (4:3)</PresentationFormat>
  <Paragraphs>135</Paragraphs>
  <Slides>16</Slides>
  <Notes>9</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Social Darwinism vs. Social Gospel</vt:lpstr>
      <vt:lpstr>Social Darwinism </vt:lpstr>
      <vt:lpstr>Social Gospel</vt:lpstr>
      <vt:lpstr>Activity:  Social Darwin or Social Gospel?</vt:lpstr>
      <vt:lpstr>William Graham Sumner</vt:lpstr>
      <vt:lpstr>William Graham Sumner (1840-1910) </vt:lpstr>
      <vt:lpstr>William Booth and Daughter Evangeline Booth</vt:lpstr>
      <vt:lpstr>William and Evangeline Booth</vt:lpstr>
      <vt:lpstr>Billy Sunday</vt:lpstr>
      <vt:lpstr>1Billy Sunday  1935 </vt:lpstr>
      <vt:lpstr>Andrew Carnegie</vt:lpstr>
      <vt:lpstr>Andrew Carnegie</vt:lpstr>
      <vt:lpstr>John D. Rockefeller</vt:lpstr>
      <vt:lpstr>John D. Rockefeller</vt:lpstr>
      <vt:lpstr>Jane Addams</vt:lpstr>
      <vt:lpstr>Jane Addams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Darwinism vs. Social Gospel</dc:title>
  <dc:creator>New User</dc:creator>
  <cp:lastModifiedBy>Polly Jones</cp:lastModifiedBy>
  <cp:revision>41</cp:revision>
  <dcterms:created xsi:type="dcterms:W3CDTF">2014-06-28T20:18:05Z</dcterms:created>
  <dcterms:modified xsi:type="dcterms:W3CDTF">2014-10-06T17:32:11Z</dcterms:modified>
</cp:coreProperties>
</file>