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handoutMasterIdLst>
    <p:handoutMasterId r:id="rId14"/>
  </p:handoutMasterIdLst>
  <p:sldIdLst>
    <p:sldId id="258" r:id="rId3"/>
    <p:sldId id="260" r:id="rId4"/>
    <p:sldId id="281" r:id="rId5"/>
    <p:sldId id="263" r:id="rId6"/>
    <p:sldId id="273" r:id="rId7"/>
    <p:sldId id="270" r:id="rId8"/>
    <p:sldId id="278" r:id="rId9"/>
    <p:sldId id="264" r:id="rId10"/>
    <p:sldId id="266" r:id="rId11"/>
    <p:sldId id="284" r:id="rId12"/>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72323" autoAdjust="0"/>
  </p:normalViewPr>
  <p:slideViewPr>
    <p:cSldViewPr snapToGrid="0">
      <p:cViewPr varScale="1">
        <p:scale>
          <a:sx n="46" d="100"/>
          <a:sy n="46" d="100"/>
        </p:scale>
        <p:origin x="-8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ADFFEFA-CA06-4F77-B969-A282CCF37DCE}" type="datetimeFigureOut">
              <a:rPr lang="en-US" smtClean="0"/>
              <a:t>9/4/2014</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7D5A9F0D-F232-4DB4-B699-E8116AF10C08}" type="slidenum">
              <a:rPr lang="en-US" smtClean="0"/>
              <a:t>‹#›</a:t>
            </a:fld>
            <a:endParaRPr lang="en-US"/>
          </a:p>
        </p:txBody>
      </p:sp>
    </p:spTree>
    <p:extLst>
      <p:ext uri="{BB962C8B-B14F-4D97-AF65-F5344CB8AC3E}">
        <p14:creationId xmlns:p14="http://schemas.microsoft.com/office/powerpoint/2010/main" val="12985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BE5DF5E8-BA16-4A35-B14F-D25BED0952B3}" type="datetimeFigureOut">
              <a:rPr lang="en-US" smtClean="0"/>
              <a:t>9/4/2014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11B190A-DE76-4923-AD2D-42DDECC07020}" type="slidenum">
              <a:rPr lang="en-US" smtClean="0"/>
              <a:t>‹#›</a:t>
            </a:fld>
            <a:endParaRPr lang="en-US"/>
          </a:p>
        </p:txBody>
      </p:sp>
    </p:spTree>
    <p:extLst>
      <p:ext uri="{BB962C8B-B14F-4D97-AF65-F5344CB8AC3E}">
        <p14:creationId xmlns:p14="http://schemas.microsoft.com/office/powerpoint/2010/main" val="383340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F4012-8E35-4B1D-8314-535B0FF7F904}"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3112-F37F-4ECA-B67D-C4F79BD45ABD}"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lnSpc>
                <a:spcPct val="80000"/>
              </a:lnSpc>
            </a:pPr>
            <a:r>
              <a:rPr lang="en-US" sz="900" b="1" dirty="0"/>
              <a:t>State constitutions written before end of Revolutionary War. </a:t>
            </a:r>
          </a:p>
          <a:p>
            <a:pPr>
              <a:lnSpc>
                <a:spcPct val="80000"/>
              </a:lnSpc>
            </a:pPr>
            <a:r>
              <a:rPr lang="en-US" sz="900" dirty="0"/>
              <a:t>  i. Before the war ended, the colonists knew that they wanted a republic or a representative style government. </a:t>
            </a:r>
          </a:p>
          <a:p>
            <a:pPr>
              <a:lnSpc>
                <a:spcPct val="80000"/>
              </a:lnSpc>
            </a:pPr>
            <a:r>
              <a:rPr lang="en-US" sz="900" dirty="0"/>
              <a:t>  ii.  Virginia wrote their state constitution in 1776. </a:t>
            </a:r>
          </a:p>
          <a:p>
            <a:pPr>
              <a:lnSpc>
                <a:spcPct val="80000"/>
              </a:lnSpc>
            </a:pPr>
            <a:r>
              <a:rPr lang="en-US" sz="900" dirty="0"/>
              <a:t>  iii. Massachusetts was drafted in 1780. </a:t>
            </a:r>
          </a:p>
          <a:p>
            <a:pPr>
              <a:lnSpc>
                <a:spcPct val="80000"/>
              </a:lnSpc>
            </a:pPr>
            <a:r>
              <a:rPr lang="en-US" sz="900" dirty="0"/>
              <a:t>  iv. Both of these constitutions were models for the other states to follow. </a:t>
            </a:r>
          </a:p>
          <a:p>
            <a:pPr>
              <a:lnSpc>
                <a:spcPct val="80000"/>
              </a:lnSpc>
            </a:pPr>
            <a:endParaRPr lang="en-US" sz="900" dirty="0"/>
          </a:p>
          <a:p>
            <a:pPr>
              <a:lnSpc>
                <a:spcPct val="80000"/>
              </a:lnSpc>
            </a:pPr>
            <a:r>
              <a:rPr lang="en-US" sz="900" b="1" dirty="0"/>
              <a:t>These Constitutions called for separations of powers.</a:t>
            </a:r>
          </a:p>
          <a:p>
            <a:pPr>
              <a:lnSpc>
                <a:spcPct val="80000"/>
              </a:lnSpc>
            </a:pPr>
            <a:r>
              <a:rPr lang="en-US" sz="900" dirty="0"/>
              <a:t>  i. Colonists were afraid of power and the last thing they wanted was to replace a tyrant King with a tyrant government. </a:t>
            </a:r>
          </a:p>
          <a:p>
            <a:pPr>
              <a:lnSpc>
                <a:spcPct val="80000"/>
              </a:lnSpc>
            </a:pPr>
            <a:r>
              <a:rPr lang="en-US" sz="900" dirty="0"/>
              <a:t>  ii. A separation of powers was needed to keep the government in check. </a:t>
            </a:r>
          </a:p>
          <a:p>
            <a:pPr>
              <a:lnSpc>
                <a:spcPct val="80000"/>
              </a:lnSpc>
            </a:pPr>
            <a:endParaRPr lang="en-US" sz="900" b="1" dirty="0"/>
          </a:p>
          <a:p>
            <a:pPr>
              <a:lnSpc>
                <a:spcPct val="80000"/>
              </a:lnSpc>
            </a:pPr>
            <a:r>
              <a:rPr lang="en-US" sz="900" b="1" dirty="0"/>
              <a:t>Executive, legislative, and judicial branches set up. </a:t>
            </a:r>
          </a:p>
          <a:p>
            <a:pPr>
              <a:lnSpc>
                <a:spcPct val="80000"/>
              </a:lnSpc>
            </a:pPr>
            <a:r>
              <a:rPr lang="en-US" sz="900" dirty="0"/>
              <a:t>  i. The executive branch of state governments – the Governor’s Office would execute the law. </a:t>
            </a:r>
          </a:p>
          <a:p>
            <a:pPr>
              <a:lnSpc>
                <a:spcPct val="80000"/>
              </a:lnSpc>
            </a:pPr>
            <a:r>
              <a:rPr lang="en-US" sz="900" dirty="0"/>
              <a:t>  ii. The legislative branch would write and pass the laws. </a:t>
            </a:r>
          </a:p>
          <a:p>
            <a:pPr>
              <a:lnSpc>
                <a:spcPct val="80000"/>
              </a:lnSpc>
            </a:pPr>
            <a:r>
              <a:rPr lang="en-US" sz="900" dirty="0"/>
              <a:t>  iii. The judicial branch would interpret the law to the state constitution. </a:t>
            </a:r>
          </a:p>
          <a:p>
            <a:pPr>
              <a:lnSpc>
                <a:spcPct val="80000"/>
              </a:lnSpc>
            </a:pPr>
            <a:endParaRPr lang="en-US" sz="900" dirty="0"/>
          </a:p>
          <a:p>
            <a:pPr>
              <a:lnSpc>
                <a:spcPct val="80000"/>
              </a:lnSpc>
            </a:pPr>
            <a:r>
              <a:rPr lang="en-US" sz="900" b="1" dirty="0"/>
              <a:t>Bicameral legislatures were set up. </a:t>
            </a:r>
          </a:p>
          <a:p>
            <a:pPr>
              <a:lnSpc>
                <a:spcPct val="80000"/>
              </a:lnSpc>
            </a:pPr>
            <a:r>
              <a:rPr lang="en-US" sz="900" dirty="0"/>
              <a:t>  i. Most states had 2 legislative houses. </a:t>
            </a:r>
          </a:p>
          <a:p>
            <a:pPr>
              <a:lnSpc>
                <a:spcPct val="80000"/>
              </a:lnSpc>
            </a:pPr>
            <a:r>
              <a:rPr lang="en-US" sz="900" dirty="0"/>
              <a:t>  ii. Senate was to represent people of property. </a:t>
            </a:r>
          </a:p>
          <a:p>
            <a:pPr>
              <a:lnSpc>
                <a:spcPct val="80000"/>
              </a:lnSpc>
            </a:pPr>
            <a:r>
              <a:rPr lang="en-US" sz="900" dirty="0"/>
              <a:t>  iii. Assembly was to represent the common man. </a:t>
            </a:r>
          </a:p>
          <a:p>
            <a:pPr>
              <a:lnSpc>
                <a:spcPct val="80000"/>
              </a:lnSpc>
            </a:pPr>
            <a:r>
              <a:rPr lang="en-US" sz="900" dirty="0"/>
              <a:t>  iv. These constitutions also included a list of rights guaranteeing essential freedoms to their citizens. </a:t>
            </a:r>
            <a:endParaRPr lang="en-US"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a:t>
            </a:r>
            <a:endParaRPr lang="en-US" dirty="0"/>
          </a:p>
        </p:txBody>
      </p:sp>
      <p:sp>
        <p:nvSpPr>
          <p:cNvPr id="4" name="Slide Number Placeholder 3"/>
          <p:cNvSpPr>
            <a:spLocks noGrp="1"/>
          </p:cNvSpPr>
          <p:nvPr>
            <p:ph type="sldNum" sz="quarter" idx="10"/>
          </p:nvPr>
        </p:nvSpPr>
        <p:spPr/>
        <p:txBody>
          <a:bodyPr/>
          <a:lstStyle/>
          <a:p>
            <a:fld id="{911B190A-DE76-4923-AD2D-42DDECC07020}" type="slidenum">
              <a:rPr lang="en-US" smtClean="0"/>
              <a:t>3</a:t>
            </a:fld>
            <a:endParaRPr lang="en-US"/>
          </a:p>
        </p:txBody>
      </p:sp>
    </p:spTree>
    <p:extLst>
      <p:ext uri="{BB962C8B-B14F-4D97-AF65-F5344CB8AC3E}">
        <p14:creationId xmlns:p14="http://schemas.microsoft.com/office/powerpoint/2010/main" val="277512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BE145-42F8-4CC6-9734-89E4A0E51FAF}" type="slidenum">
              <a:rPr lang="en-US"/>
              <a:pPr/>
              <a:t>4</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pPr>
              <a:lnSpc>
                <a:spcPct val="80000"/>
              </a:lnSpc>
            </a:pPr>
            <a:r>
              <a:rPr lang="en-US" sz="900" b="1" dirty="0" smtClean="0"/>
              <a:t>Trade </a:t>
            </a:r>
            <a:r>
              <a:rPr lang="en-US" sz="900" b="1" dirty="0"/>
              <a:t>problems due to a lack of uniform trade policies. </a:t>
            </a:r>
          </a:p>
          <a:p>
            <a:pPr>
              <a:lnSpc>
                <a:spcPct val="80000"/>
              </a:lnSpc>
            </a:pPr>
            <a:r>
              <a:rPr lang="en-US" sz="900" dirty="0"/>
              <a:t> i.  Did not have uniform trade policies between states and Congress had no authority to intervene.</a:t>
            </a:r>
          </a:p>
          <a:p>
            <a:pPr>
              <a:lnSpc>
                <a:spcPct val="80000"/>
              </a:lnSpc>
            </a:pPr>
            <a:endParaRPr lang="en-US" sz="900" b="1" dirty="0"/>
          </a:p>
          <a:p>
            <a:pPr>
              <a:lnSpc>
                <a:spcPct val="80000"/>
              </a:lnSpc>
            </a:pPr>
            <a:r>
              <a:rPr lang="en-US" sz="900" b="1" dirty="0"/>
              <a:t>An economic slowdown (recession) grips the country. </a:t>
            </a:r>
          </a:p>
          <a:p>
            <a:pPr>
              <a:lnSpc>
                <a:spcPct val="80000"/>
              </a:lnSpc>
            </a:pPr>
            <a:r>
              <a:rPr lang="en-US" sz="900" dirty="0"/>
              <a:t> i. without tax, Congress could not raise enough money to pay its war debts or its expensed.  </a:t>
            </a:r>
          </a:p>
          <a:p>
            <a:pPr>
              <a:lnSpc>
                <a:spcPct val="80000"/>
              </a:lnSpc>
            </a:pPr>
            <a:r>
              <a:rPr lang="en-US" sz="900" dirty="0"/>
              <a:t>   states issued their own currency</a:t>
            </a:r>
          </a:p>
          <a:p>
            <a:pPr>
              <a:lnSpc>
                <a:spcPct val="80000"/>
              </a:lnSpc>
            </a:pPr>
            <a:endParaRPr lang="en-US" sz="900" b="1" dirty="0"/>
          </a:p>
          <a:p>
            <a:pPr>
              <a:lnSpc>
                <a:spcPct val="80000"/>
              </a:lnSpc>
            </a:pPr>
            <a:r>
              <a:rPr lang="en-US" sz="900" b="1" dirty="0"/>
              <a:t>Shay’s Rebellion – Jan. 1787</a:t>
            </a:r>
          </a:p>
          <a:p>
            <a:pPr>
              <a:lnSpc>
                <a:spcPct val="80000"/>
              </a:lnSpc>
            </a:pPr>
            <a:r>
              <a:rPr lang="en-US" sz="900" dirty="0"/>
              <a:t> i. </a:t>
            </a:r>
            <a:r>
              <a:rPr lang="en-US" sz="900" b="1" dirty="0"/>
              <a:t>Shays' rebellion</a:t>
            </a:r>
            <a:r>
              <a:rPr lang="en-US" sz="900" dirty="0"/>
              <a:t> was an armed uprising in Western Massachusetts from 1786 to 1787. The rebels, led by Daniel Shays and were mostly small farmers angered by crushing debt and taxes. Failure to repay such debts often resulted in imprisonment in debtor's prisons or the claiming of property by the state. The rebellion started on August 29, 1786. A Massachusetts militia that had been raised as a private army defeated the main Shay site force on February 3, 1787. There was a lack of an institutional response to the uprising, which energized calls to reevaluate the Articles of Confederation and gave strong impetus to the Constitutional Convention which began in May 1787 </a:t>
            </a:r>
          </a:p>
          <a:p>
            <a:pPr>
              <a:lnSpc>
                <a:spcPct val="80000"/>
              </a:lnSpc>
            </a:pPr>
            <a:endParaRPr lang="en-US"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B2DBC8-7AE5-413E-B21D-274104D4706A}" type="slidenum">
              <a:rPr lang="en-US" altLang="en-US"/>
              <a:pPr eaLnBrk="1" hangingPunct="1"/>
              <a:t>7</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lnSpc>
                <a:spcPct val="80000"/>
              </a:lnSpc>
            </a:pPr>
            <a:endParaRPr lang="en-US" altLang="en-US" sz="900" dirty="0" smtClean="0">
              <a:latin typeface="Arial" charset="0"/>
            </a:endParaRPr>
          </a:p>
          <a:p>
            <a:pPr eaLnBrk="1" hangingPunct="1">
              <a:lnSpc>
                <a:spcPct val="80000"/>
              </a:lnSpc>
            </a:pPr>
            <a:r>
              <a:rPr lang="en-US" altLang="en-US" sz="900" dirty="0" smtClean="0">
                <a:latin typeface="Arial" charset="0"/>
              </a:rPr>
              <a:t>Great Compromise: Senate and House of Representatives. Also known as Connecticut Compromise. </a:t>
            </a:r>
          </a:p>
          <a:p>
            <a:pPr eaLnBrk="1" hangingPunct="1">
              <a:lnSpc>
                <a:spcPct val="80000"/>
              </a:lnSpc>
            </a:pPr>
            <a:r>
              <a:rPr lang="en-US" altLang="en-US" sz="900" dirty="0" smtClean="0">
                <a:latin typeface="Arial" charset="0"/>
              </a:rPr>
              <a:t>  </a:t>
            </a:r>
            <a:r>
              <a:rPr lang="en-US" altLang="en-US" sz="900" dirty="0" err="1" smtClean="0">
                <a:latin typeface="Arial" charset="0"/>
              </a:rPr>
              <a:t>i</a:t>
            </a:r>
            <a:r>
              <a:rPr lang="en-US" altLang="en-US" sz="900" dirty="0" smtClean="0">
                <a:latin typeface="Arial" charset="0"/>
              </a:rPr>
              <a:t>. Large state versus small state argument. </a:t>
            </a:r>
          </a:p>
          <a:p>
            <a:pPr eaLnBrk="1" hangingPunct="1">
              <a:lnSpc>
                <a:spcPct val="80000"/>
              </a:lnSpc>
            </a:pPr>
            <a:r>
              <a:rPr lang="en-US" altLang="en-US" sz="900" dirty="0" smtClean="0">
                <a:latin typeface="Arial" charset="0"/>
              </a:rPr>
              <a:t>  ii. House of Representatives will be based on population. </a:t>
            </a:r>
          </a:p>
          <a:p>
            <a:pPr eaLnBrk="1" hangingPunct="1">
              <a:lnSpc>
                <a:spcPct val="80000"/>
              </a:lnSpc>
            </a:pPr>
            <a:r>
              <a:rPr lang="en-US" altLang="en-US" sz="900" dirty="0" smtClean="0">
                <a:latin typeface="Arial" charset="0"/>
              </a:rPr>
              <a:t>  iii. Senate will contain equal number of senators from each state (chosen by state legislatures). </a:t>
            </a:r>
          </a:p>
          <a:p>
            <a:pPr eaLnBrk="1" hangingPunct="1">
              <a:lnSpc>
                <a:spcPct val="80000"/>
              </a:lnSpc>
            </a:pPr>
            <a:r>
              <a:rPr lang="en-US" altLang="en-US" sz="900" dirty="0" smtClean="0">
                <a:latin typeface="Arial" charset="0"/>
              </a:rPr>
              <a:t>  iv. Founding fathers scared of popular vote of senators by the people (keep in with educated men). </a:t>
            </a:r>
          </a:p>
          <a:p>
            <a:pPr eaLnBrk="1" hangingPunct="1">
              <a:lnSpc>
                <a:spcPct val="80000"/>
              </a:lnSpc>
            </a:pPr>
            <a:endParaRPr lang="en-US" altLang="en-US" sz="900" dirty="0" smtClean="0">
              <a:latin typeface="Arial" charset="0"/>
            </a:endParaRPr>
          </a:p>
          <a:p>
            <a:pPr eaLnBrk="1" hangingPunct="1">
              <a:lnSpc>
                <a:spcPct val="80000"/>
              </a:lnSpc>
            </a:pPr>
            <a:r>
              <a:rPr lang="en-US" altLang="en-US" sz="900" dirty="0" smtClean="0">
                <a:latin typeface="Arial" charset="0"/>
              </a:rPr>
              <a:t>Three-Fifths Compromise: 5 slaves = 3 free persons.</a:t>
            </a:r>
          </a:p>
          <a:p>
            <a:pPr eaLnBrk="1" hangingPunct="1">
              <a:lnSpc>
                <a:spcPct val="80000"/>
              </a:lnSpc>
            </a:pPr>
            <a:r>
              <a:rPr lang="en-US" altLang="en-US" sz="900" dirty="0" smtClean="0">
                <a:latin typeface="Arial" charset="0"/>
              </a:rPr>
              <a:t>  </a:t>
            </a:r>
            <a:r>
              <a:rPr lang="en-US" altLang="en-US" sz="900" dirty="0" err="1" smtClean="0">
                <a:latin typeface="Arial" charset="0"/>
              </a:rPr>
              <a:t>i</a:t>
            </a:r>
            <a:r>
              <a:rPr lang="en-US" altLang="en-US" sz="900" dirty="0" smtClean="0">
                <a:latin typeface="Arial" charset="0"/>
              </a:rPr>
              <a:t>. What about slaves? Do you count them? Southern colonies said yes, northern said no. </a:t>
            </a:r>
          </a:p>
          <a:p>
            <a:pPr eaLnBrk="1" hangingPunct="1">
              <a:lnSpc>
                <a:spcPct val="80000"/>
              </a:lnSpc>
            </a:pPr>
            <a:r>
              <a:rPr lang="en-US" altLang="en-US" sz="900" dirty="0" smtClean="0">
                <a:latin typeface="Arial" charset="0"/>
              </a:rPr>
              <a:t>  ii. It was determined that for the purposes of determining number of representatives in the House of Representatives that 5 slaves would equal 3 free persons. </a:t>
            </a:r>
          </a:p>
          <a:p>
            <a:pPr eaLnBrk="1" hangingPunct="1">
              <a:lnSpc>
                <a:spcPct val="80000"/>
              </a:lnSpc>
            </a:pPr>
            <a:endParaRPr lang="en-US" altLang="en-US" sz="900"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31B27-409B-4BCF-8140-164C3869F83B}" type="slidenum">
              <a:rPr lang="en-US"/>
              <a:pPr/>
              <a:t>8</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a:lnSpc>
                <a:spcPct val="80000"/>
              </a:lnSpc>
            </a:pPr>
            <a:r>
              <a:rPr lang="en-US" sz="900" b="1"/>
              <a:t>New Constitution crafted based on the idea of Popular sovereignty</a:t>
            </a:r>
          </a:p>
          <a:p>
            <a:pPr>
              <a:lnSpc>
                <a:spcPct val="80000"/>
              </a:lnSpc>
            </a:pPr>
            <a:r>
              <a:rPr lang="en-US" sz="900"/>
              <a:t> i. </a:t>
            </a:r>
          </a:p>
          <a:p>
            <a:pPr>
              <a:lnSpc>
                <a:spcPct val="80000"/>
              </a:lnSpc>
            </a:pPr>
            <a:endParaRPr lang="en-US" sz="900" b="1"/>
          </a:p>
          <a:p>
            <a:pPr>
              <a:lnSpc>
                <a:spcPct val="80000"/>
              </a:lnSpc>
            </a:pPr>
            <a:r>
              <a:rPr lang="en-US" sz="900" b="1"/>
              <a:t>The idea of rule by the people. </a:t>
            </a:r>
          </a:p>
          <a:p>
            <a:pPr>
              <a:lnSpc>
                <a:spcPct val="80000"/>
              </a:lnSpc>
            </a:pPr>
            <a:r>
              <a:rPr lang="en-US" sz="900"/>
              <a:t> i. </a:t>
            </a:r>
          </a:p>
          <a:p>
            <a:pPr>
              <a:lnSpc>
                <a:spcPct val="80000"/>
              </a:lnSpc>
            </a:pPr>
            <a:endParaRPr lang="en-US" sz="900" b="1"/>
          </a:p>
          <a:p>
            <a:pPr>
              <a:lnSpc>
                <a:spcPct val="80000"/>
              </a:lnSpc>
            </a:pPr>
            <a:r>
              <a:rPr lang="en-US" sz="900" b="1"/>
              <a:t>Constitution created a system of Federalism. </a:t>
            </a:r>
          </a:p>
          <a:p>
            <a:pPr>
              <a:lnSpc>
                <a:spcPct val="80000"/>
              </a:lnSpc>
            </a:pPr>
            <a:r>
              <a:rPr lang="en-US" sz="900"/>
              <a:t> i. </a:t>
            </a:r>
            <a:r>
              <a:rPr lang="en-US"/>
              <a:t>Federalism is the system in which the power to govern is shared between the national &amp; state </a:t>
            </a:r>
            <a:endParaRPr lang="en-US" sz="900"/>
          </a:p>
          <a:p>
            <a:pPr>
              <a:lnSpc>
                <a:spcPct val="80000"/>
              </a:lnSpc>
            </a:pPr>
            <a:endParaRPr lang="en-US" sz="900" b="1"/>
          </a:p>
          <a:p>
            <a:pPr>
              <a:lnSpc>
                <a:spcPct val="80000"/>
              </a:lnSpc>
            </a:pPr>
            <a:r>
              <a:rPr lang="en-US" sz="900" b="1"/>
              <a:t>Power is divided by the federal (national) and state governments. </a:t>
            </a:r>
          </a:p>
          <a:p>
            <a:pPr>
              <a:lnSpc>
                <a:spcPct val="80000"/>
              </a:lnSpc>
            </a:pPr>
            <a:r>
              <a:rPr lang="en-US" sz="900"/>
              <a:t> i. </a:t>
            </a:r>
          </a:p>
          <a:p>
            <a:pPr>
              <a:lnSpc>
                <a:spcPct val="80000"/>
              </a:lnSpc>
            </a:pPr>
            <a:endParaRPr lang="en-US" sz="9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E82632-F6CB-412D-B401-F67922EE7EC5}" type="slidenum">
              <a:rPr lang="en-US"/>
              <a:pPr/>
              <a:t>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a:lnSpc>
                <a:spcPct val="80000"/>
              </a:lnSpc>
            </a:pPr>
            <a:r>
              <a:rPr lang="en-US" sz="900" b="1"/>
              <a:t>Changes made to the Constitution through Amendments. </a:t>
            </a:r>
          </a:p>
          <a:p>
            <a:pPr>
              <a:lnSpc>
                <a:spcPct val="80000"/>
              </a:lnSpc>
            </a:pPr>
            <a:r>
              <a:rPr lang="en-US" sz="900"/>
              <a:t>  i.  </a:t>
            </a:r>
          </a:p>
          <a:p>
            <a:pPr>
              <a:lnSpc>
                <a:spcPct val="80000"/>
              </a:lnSpc>
            </a:pPr>
            <a:endParaRPr lang="en-US" sz="900"/>
          </a:p>
          <a:p>
            <a:pPr>
              <a:lnSpc>
                <a:spcPct val="80000"/>
              </a:lnSpc>
            </a:pPr>
            <a:r>
              <a:rPr lang="en-US" sz="900" b="1"/>
              <a:t>To prevent frivolous changes, the process is difficult. </a:t>
            </a:r>
          </a:p>
          <a:p>
            <a:pPr>
              <a:lnSpc>
                <a:spcPct val="80000"/>
              </a:lnSpc>
            </a:pPr>
            <a:r>
              <a:rPr lang="en-US" sz="900"/>
              <a:t> i.  </a:t>
            </a:r>
          </a:p>
          <a:p>
            <a:pPr>
              <a:lnSpc>
                <a:spcPct val="80000"/>
              </a:lnSpc>
            </a:pPr>
            <a:endParaRPr lang="en-US" sz="900" b="1"/>
          </a:p>
          <a:p>
            <a:pPr>
              <a:lnSpc>
                <a:spcPct val="80000"/>
              </a:lnSpc>
            </a:pPr>
            <a:r>
              <a:rPr lang="en-US" sz="900" b="1"/>
              <a:t>2/3 vote in both houses to </a:t>
            </a:r>
            <a:r>
              <a:rPr lang="en-US" sz="900" b="1" u="sng"/>
              <a:t>propose</a:t>
            </a:r>
            <a:r>
              <a:rPr lang="en-US" sz="900" b="1"/>
              <a:t> amendment. </a:t>
            </a:r>
          </a:p>
          <a:p>
            <a:pPr>
              <a:lnSpc>
                <a:spcPct val="80000"/>
              </a:lnSpc>
            </a:pPr>
            <a:r>
              <a:rPr lang="en-US" sz="900"/>
              <a:t> i.  </a:t>
            </a:r>
          </a:p>
          <a:p>
            <a:pPr>
              <a:lnSpc>
                <a:spcPct val="80000"/>
              </a:lnSpc>
            </a:pPr>
            <a:endParaRPr lang="en-US" sz="900" b="1"/>
          </a:p>
          <a:p>
            <a:pPr>
              <a:lnSpc>
                <a:spcPct val="80000"/>
              </a:lnSpc>
            </a:pPr>
            <a:r>
              <a:rPr lang="en-US" sz="900" b="1"/>
              <a:t>3/4 of state legislatures to </a:t>
            </a:r>
            <a:r>
              <a:rPr lang="en-US" sz="900" b="1" u="sng"/>
              <a:t>ratify</a:t>
            </a:r>
            <a:r>
              <a:rPr lang="en-US" sz="900" b="1"/>
              <a:t>. </a:t>
            </a:r>
          </a:p>
          <a:p>
            <a:pPr>
              <a:lnSpc>
                <a:spcPct val="80000"/>
              </a:lnSpc>
            </a:pPr>
            <a:r>
              <a:rPr lang="en-US" sz="900"/>
              <a:t> i.  </a:t>
            </a:r>
          </a:p>
          <a:p>
            <a:pPr>
              <a:lnSpc>
                <a:spcPct val="80000"/>
              </a:lnSpc>
            </a:pPr>
            <a:endParaRPr lang="en-US" sz="900"/>
          </a:p>
          <a:p>
            <a:pPr>
              <a:lnSpc>
                <a:spcPct val="80000"/>
              </a:lnSpc>
            </a:pPr>
            <a:endParaRPr lang="en-US"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approved Constitution is signed by thirty-eight delegates from twelve states (all but Rhode Island). Three delegates present declined to sign the document–Edmund Randolph, George Mason, and Elbridge Gerry. Additionally, John Dickinson, who was ill and not present, had George Read sign his name by proxy. George Washington, as president of the convention, signed first. The other delegates then signed, grouped by state in strict congressional voting order. Washington, however, had signed beginning at the middle of the page, and when the delegates ran out of space beneath his signature, they began a second column of signatures to the left. Jackson, the convention secretary, also signed as a witness.</a:t>
            </a:r>
            <a:endParaRPr lang="en-US" dirty="0"/>
          </a:p>
        </p:txBody>
      </p:sp>
      <p:sp>
        <p:nvSpPr>
          <p:cNvPr id="4" name="Slide Number Placeholder 3"/>
          <p:cNvSpPr>
            <a:spLocks noGrp="1"/>
          </p:cNvSpPr>
          <p:nvPr>
            <p:ph type="sldNum" sz="quarter" idx="10"/>
          </p:nvPr>
        </p:nvSpPr>
        <p:spPr/>
        <p:txBody>
          <a:bodyPr/>
          <a:lstStyle/>
          <a:p>
            <a:fld id="{911B190A-DE76-4923-AD2D-42DDECC07020}" type="slidenum">
              <a:rPr lang="en-US" smtClean="0"/>
              <a:t>10</a:t>
            </a:fld>
            <a:endParaRPr lang="en-US"/>
          </a:p>
        </p:txBody>
      </p:sp>
    </p:spTree>
    <p:extLst>
      <p:ext uri="{BB962C8B-B14F-4D97-AF65-F5344CB8AC3E}">
        <p14:creationId xmlns:p14="http://schemas.microsoft.com/office/powerpoint/2010/main" val="89812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1508" name="Rectangle 4"/>
          <p:cNvSpPr>
            <a:spLocks noGrp="1" noChangeArrowheads="1"/>
          </p:cNvSpPr>
          <p:nvPr>
            <p:ph type="dt" sz="half" idx="2"/>
          </p:nvPr>
        </p:nvSpPr>
        <p:spPr/>
        <p:txBody>
          <a:bodyPr/>
          <a:lstStyle>
            <a:lvl1pPr>
              <a:defRPr/>
            </a:lvl1pPr>
          </a:lstStyle>
          <a:p>
            <a:endParaRPr lang="en-US"/>
          </a:p>
        </p:txBody>
      </p:sp>
      <p:sp>
        <p:nvSpPr>
          <p:cNvPr id="21509" name="Rectangle 5"/>
          <p:cNvSpPr>
            <a:spLocks noGrp="1" noChangeArrowheads="1"/>
          </p:cNvSpPr>
          <p:nvPr>
            <p:ph type="ftr" sz="quarter" idx="3"/>
          </p:nvPr>
        </p:nvSpPr>
        <p:spPr/>
        <p:txBody>
          <a:bodyPr/>
          <a:lstStyle>
            <a:lvl1pPr>
              <a:defRPr/>
            </a:lvl1pPr>
          </a:lstStyle>
          <a:p>
            <a:endParaRPr lang="en-US"/>
          </a:p>
        </p:txBody>
      </p:sp>
      <p:sp>
        <p:nvSpPr>
          <p:cNvPr id="21510" name="Rectangle 6"/>
          <p:cNvSpPr>
            <a:spLocks noGrp="1" noChangeArrowheads="1"/>
          </p:cNvSpPr>
          <p:nvPr>
            <p:ph type="sldNum" sz="quarter" idx="4"/>
          </p:nvPr>
        </p:nvSpPr>
        <p:spPr/>
        <p:txBody>
          <a:bodyPr/>
          <a:lstStyle>
            <a:lvl1pPr>
              <a:defRPr/>
            </a:lvl1pPr>
          </a:lstStyle>
          <a:p>
            <a:fld id="{B2E46468-BA45-40F0-A8A5-BA365A98505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C1B09B-8829-4636-A432-3913CB2EE0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274638"/>
            <a:ext cx="17811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60563" y="274638"/>
            <a:ext cx="51927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B1943A-15ED-40FF-8A9F-E3ABFAC12FF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E6488F3-51CF-4D2B-95FC-0DAD7703890C}" type="slidenum">
              <a:rPr lang="en-US"/>
              <a:pPr/>
              <a:t>‹#›</a:t>
            </a:fld>
            <a:endParaRPr lang="en-US"/>
          </a:p>
        </p:txBody>
      </p:sp>
    </p:spTree>
    <p:extLst>
      <p:ext uri="{BB962C8B-B14F-4D97-AF65-F5344CB8AC3E}">
        <p14:creationId xmlns:p14="http://schemas.microsoft.com/office/powerpoint/2010/main" val="3588832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0C9E8DC-53A8-42FE-A87C-3B2BBEA6C546}" type="slidenum">
              <a:rPr lang="en-US"/>
              <a:pPr/>
              <a:t>‹#›</a:t>
            </a:fld>
            <a:endParaRPr lang="en-US"/>
          </a:p>
        </p:txBody>
      </p:sp>
    </p:spTree>
    <p:extLst>
      <p:ext uri="{BB962C8B-B14F-4D97-AF65-F5344CB8AC3E}">
        <p14:creationId xmlns:p14="http://schemas.microsoft.com/office/powerpoint/2010/main" val="3938777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1EFF307-705B-491C-AD22-338509E85165}" type="slidenum">
              <a:rPr lang="en-US"/>
              <a:pPr/>
              <a:t>‹#›</a:t>
            </a:fld>
            <a:endParaRPr lang="en-US"/>
          </a:p>
        </p:txBody>
      </p:sp>
    </p:spTree>
    <p:extLst>
      <p:ext uri="{BB962C8B-B14F-4D97-AF65-F5344CB8AC3E}">
        <p14:creationId xmlns:p14="http://schemas.microsoft.com/office/powerpoint/2010/main" val="332770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173E34-FA55-48D7-8005-6019D43701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F49164-C9BE-4506-83AE-2D5C3DCBC2B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60563" y="1600200"/>
            <a:ext cx="3486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99113" y="1600200"/>
            <a:ext cx="3487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636D6E-D786-42B7-AD81-65D9BFDBE8D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130365-C3FF-4B72-9AB2-39BD3039E44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2DC82BF-E421-45EA-92EE-401B525C23A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BC9CB8-FEBB-4680-A6DE-60699085D1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FB0D99-6B90-46B3-AB82-85F50CE051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63B351-F969-4893-9E29-8F37C9A4D37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60563" y="274638"/>
            <a:ext cx="71262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0563" y="1600200"/>
            <a:ext cx="71262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54FA9D-B320-418E-8D35-4DCD0B0456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0475"/>
            <a:ext cx="9144000" cy="2304045"/>
          </a:xfrm>
        </p:spPr>
        <p:txBody>
          <a:bodyPr/>
          <a:lstStyle/>
          <a:p>
            <a:r>
              <a:rPr lang="en-US" b="1" dirty="0" smtClean="0">
                <a:effectLst>
                  <a:outerShdw blurRad="38100" dist="38100" dir="2700000" algn="tl">
                    <a:srgbClr val="000000">
                      <a:alpha val="43137"/>
                    </a:srgbClr>
                  </a:outerShdw>
                </a:effectLst>
              </a:rPr>
              <a:t>A Weak Government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gives way to the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Constitution</a:t>
            </a:r>
            <a:endParaRPr lang="en-US"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371600" y="5161546"/>
            <a:ext cx="6400800" cy="1515979"/>
          </a:xfrm>
        </p:spPr>
        <p:txBody>
          <a:bodyPr/>
          <a:lstStyle/>
          <a:p>
            <a:pPr>
              <a:spcBef>
                <a:spcPts val="0"/>
              </a:spcBef>
            </a:pPr>
            <a:r>
              <a:rPr lang="en-US" dirty="0" smtClean="0">
                <a:effectLst>
                  <a:outerShdw blurRad="38100" dist="38100" dir="2700000" algn="tl">
                    <a:srgbClr val="000000">
                      <a:alpha val="43137"/>
                    </a:srgbClr>
                  </a:outerShdw>
                </a:effectLst>
              </a:rPr>
              <a:t>Events and Ideas #3</a:t>
            </a:r>
          </a:p>
          <a:p>
            <a:pPr>
              <a:spcBef>
                <a:spcPts val="0"/>
              </a:spcBef>
            </a:pPr>
            <a:r>
              <a:rPr lang="en-US" dirty="0" smtClean="0">
                <a:effectLst>
                  <a:outerShdw blurRad="38100" dist="38100" dir="2700000" algn="tl">
                    <a:srgbClr val="000000">
                      <a:alpha val="43137"/>
                    </a:srgbClr>
                  </a:outerShdw>
                </a:effectLst>
              </a:rPr>
              <a:t>U.S</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History</a:t>
            </a:r>
          </a:p>
          <a:p>
            <a:pPr>
              <a:spcBef>
                <a:spcPts val="0"/>
              </a:spcBef>
            </a:pPr>
            <a:r>
              <a:rPr lang="en-US" dirty="0" smtClean="0">
                <a:effectLst>
                  <a:outerShdw blurRad="38100" dist="38100" dir="2700000" algn="tl">
                    <a:srgbClr val="000000">
                      <a:alpha val="43137"/>
                    </a:srgbClr>
                  </a:outerShdw>
                </a:effectLst>
              </a:rPr>
              <a:t>Unit 1 </a:t>
            </a:r>
            <a:endParaRPr lang="en-US" dirty="0">
              <a:effectLst>
                <a:outerShdw blurRad="38100" dist="38100" dir="2700000" algn="tl">
                  <a:srgbClr val="000000">
                    <a:alpha val="43137"/>
                  </a:srgbClr>
                </a:outerShdw>
              </a:effectLst>
            </a:endParaRPr>
          </a:p>
          <a:p>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821" y="2484520"/>
            <a:ext cx="393382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00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7684" y="0"/>
            <a:ext cx="7582902" cy="1143000"/>
          </a:xfrm>
        </p:spPr>
        <p:txBody>
          <a:bodyPr/>
          <a:lstStyle/>
          <a:p>
            <a:r>
              <a:rPr lang="en-US" b="1" dirty="0" smtClean="0">
                <a:effectLst>
                  <a:outerShdw blurRad="38100" dist="38100" dir="2700000" algn="tl">
                    <a:srgbClr val="000000">
                      <a:alpha val="43137"/>
                    </a:srgbClr>
                  </a:outerShdw>
                </a:effectLst>
              </a:rPr>
              <a:t>Signing of the Constitution</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68443" y="4247146"/>
            <a:ext cx="8879304" cy="2610853"/>
          </a:xfrm>
        </p:spPr>
        <p:txBody>
          <a:bodyPr/>
          <a:lstStyle/>
          <a:p>
            <a:pPr>
              <a:spcBef>
                <a:spcPts val="1200"/>
              </a:spcBef>
              <a:spcAft>
                <a:spcPts val="1200"/>
              </a:spcAft>
            </a:pPr>
            <a:r>
              <a:rPr lang="en-US" sz="2800" dirty="0" smtClean="0"/>
              <a:t>September 17, 1787 the approved Constitution is signed by 38 delegates from 12 states (all but Rhode Island)</a:t>
            </a:r>
          </a:p>
          <a:p>
            <a:pPr>
              <a:spcBef>
                <a:spcPts val="1200"/>
              </a:spcBef>
              <a:spcAft>
                <a:spcPts val="1200"/>
              </a:spcAft>
            </a:pPr>
            <a:r>
              <a:rPr lang="en-US" sz="2800" dirty="0" smtClean="0"/>
              <a:t>George Washington as president of the convention signed first.</a:t>
            </a:r>
            <a:endParaRPr lang="en-US"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600" y="963780"/>
            <a:ext cx="3034898" cy="293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799" y="1238752"/>
            <a:ext cx="47053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96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144000" cy="914400"/>
          </a:xfrm>
        </p:spPr>
        <p:txBody>
          <a:bodyPr>
            <a:normAutofit/>
          </a:bodyPr>
          <a:lstStyle/>
          <a:p>
            <a:pPr algn="ctr"/>
            <a:r>
              <a:rPr lang="en-US" sz="4400" b="1" dirty="0">
                <a:effectLst>
                  <a:outerShdw blurRad="38100" dist="38100" dir="2700000" algn="tl">
                    <a:srgbClr val="000000">
                      <a:alpha val="43137"/>
                    </a:srgbClr>
                  </a:outerShdw>
                </a:effectLst>
              </a:rPr>
              <a:t>New State Constitutions</a:t>
            </a:r>
          </a:p>
        </p:txBody>
      </p:sp>
      <p:sp>
        <p:nvSpPr>
          <p:cNvPr id="23555" name="Rectangle 3"/>
          <p:cNvSpPr>
            <a:spLocks noGrp="1" noChangeArrowheads="1"/>
          </p:cNvSpPr>
          <p:nvPr>
            <p:ph type="body" sz="half" idx="1"/>
          </p:nvPr>
        </p:nvSpPr>
        <p:spPr>
          <a:xfrm>
            <a:off x="180473" y="1540042"/>
            <a:ext cx="5486401" cy="5317958"/>
          </a:xfrm>
        </p:spPr>
        <p:txBody>
          <a:bodyPr>
            <a:noAutofit/>
          </a:bodyPr>
          <a:lstStyle/>
          <a:p>
            <a:pPr>
              <a:spcBef>
                <a:spcPts val="1200"/>
              </a:spcBef>
              <a:spcAft>
                <a:spcPts val="1200"/>
              </a:spcAft>
            </a:pPr>
            <a:r>
              <a:rPr lang="en-US" sz="2800" b="1" dirty="0"/>
              <a:t>State constitutions </a:t>
            </a:r>
            <a:r>
              <a:rPr lang="en-US" sz="2800" b="1" dirty="0" smtClean="0"/>
              <a:t>were written </a:t>
            </a:r>
            <a:r>
              <a:rPr lang="en-US" sz="2800" b="1" dirty="0"/>
              <a:t>before end of Revolutionary War. </a:t>
            </a:r>
          </a:p>
          <a:p>
            <a:pPr>
              <a:spcBef>
                <a:spcPts val="1200"/>
              </a:spcBef>
              <a:spcAft>
                <a:spcPts val="1200"/>
              </a:spcAft>
            </a:pPr>
            <a:r>
              <a:rPr lang="en-US" sz="2800" b="1" dirty="0" smtClean="0"/>
              <a:t>State </a:t>
            </a:r>
            <a:r>
              <a:rPr lang="en-US" sz="2800" b="1" dirty="0"/>
              <a:t>Constitutions called for separations of powers</a:t>
            </a:r>
            <a:r>
              <a:rPr lang="en-US" sz="2800" b="1" dirty="0" smtClean="0"/>
              <a:t>.</a:t>
            </a:r>
            <a:endParaRPr lang="en-US" sz="2800" b="1" dirty="0"/>
          </a:p>
          <a:p>
            <a:pPr>
              <a:spcBef>
                <a:spcPts val="1200"/>
              </a:spcBef>
              <a:spcAft>
                <a:spcPts val="1200"/>
              </a:spcAft>
            </a:pPr>
            <a:r>
              <a:rPr lang="en-US" sz="2800" b="1" dirty="0"/>
              <a:t>Executive, legislative, and judicial branches set up. </a:t>
            </a:r>
          </a:p>
          <a:p>
            <a:pPr>
              <a:spcBef>
                <a:spcPts val="1200"/>
              </a:spcBef>
              <a:spcAft>
                <a:spcPts val="1200"/>
              </a:spcAft>
            </a:pPr>
            <a:r>
              <a:rPr lang="en-US" sz="2800" b="1" dirty="0"/>
              <a:t>Bicameral legislatures were set up. </a:t>
            </a:r>
          </a:p>
        </p:txBody>
      </p:sp>
      <p:sp>
        <p:nvSpPr>
          <p:cNvPr id="23573" name="Text Box 21"/>
          <p:cNvSpPr txBox="1">
            <a:spLocks noChangeArrowheads="1"/>
          </p:cNvSpPr>
          <p:nvPr/>
        </p:nvSpPr>
        <p:spPr bwMode="auto">
          <a:xfrm>
            <a:off x="5161548" y="5844957"/>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i="1" dirty="0" smtClean="0"/>
              <a:t>Draft of the first Virginia </a:t>
            </a:r>
            <a:r>
              <a:rPr lang="en-US" b="1" i="1" dirty="0"/>
              <a:t>State Constitution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696" y="1540041"/>
            <a:ext cx="2579408" cy="405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2"/>
          </p:nvPr>
        </p:nvSpPr>
        <p:spPr>
          <a:xfrm>
            <a:off x="9617242" y="1540041"/>
            <a:ext cx="4038600" cy="4525963"/>
          </a:xfrm>
        </p:spPr>
        <p:txBody>
          <a:bodyPr/>
          <a:lstStyle/>
          <a:p>
            <a:endParaRPr lang="en-US" dirty="0"/>
          </a:p>
        </p:txBody>
      </p:sp>
    </p:spTree>
    <p:extLst>
      <p:ext uri="{BB962C8B-B14F-4D97-AF65-F5344CB8AC3E}">
        <p14:creationId xmlns:p14="http://schemas.microsoft.com/office/powerpoint/2010/main" val="36446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235" t="12483" r="6871" b="36414"/>
          <a:stretch/>
        </p:blipFill>
        <p:spPr bwMode="auto">
          <a:xfrm>
            <a:off x="145473" y="4052454"/>
            <a:ext cx="8832272" cy="280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998465" y="0"/>
            <a:ext cx="7126287" cy="935182"/>
          </a:xfrm>
        </p:spPr>
        <p:txBody>
          <a:bodyPr/>
          <a:lstStyle/>
          <a:p>
            <a:pPr algn="ctr"/>
            <a:r>
              <a:rPr lang="en-US" sz="3200" b="1" dirty="0">
                <a:effectLst>
                  <a:outerShdw blurRad="38100" dist="38100" dir="2700000" algn="tl">
                    <a:srgbClr val="000000">
                      <a:alpha val="43137"/>
                    </a:srgbClr>
                  </a:outerShdw>
                </a:effectLst>
              </a:rPr>
              <a:t>Articles of Confederation - 1781</a:t>
            </a:r>
            <a:endParaRPr lang="en-US" sz="3200" b="1" dirty="0">
              <a:latin typeface="Comic Sans MS" panose="030F0702030302020204" pitchFamily="66" charset="0"/>
            </a:endParaRPr>
          </a:p>
        </p:txBody>
      </p:sp>
      <p:sp>
        <p:nvSpPr>
          <p:cNvPr id="2" name="Content Placeholder 1"/>
          <p:cNvSpPr>
            <a:spLocks noGrp="1"/>
          </p:cNvSpPr>
          <p:nvPr>
            <p:ph idx="1"/>
          </p:nvPr>
        </p:nvSpPr>
        <p:spPr>
          <a:xfrm>
            <a:off x="0" y="852055"/>
            <a:ext cx="9144000" cy="3013363"/>
          </a:xfrm>
        </p:spPr>
        <p:txBody>
          <a:bodyPr/>
          <a:lstStyle/>
          <a:p>
            <a:pPr>
              <a:spcBef>
                <a:spcPts val="1200"/>
              </a:spcBef>
              <a:spcAft>
                <a:spcPts val="1200"/>
              </a:spcAft>
              <a:defRPr/>
            </a:pPr>
            <a:r>
              <a:rPr lang="en-US" sz="2400" b="1" dirty="0"/>
              <a:t>After the </a:t>
            </a:r>
            <a:r>
              <a:rPr lang="en-US" sz="2400" b="1" dirty="0" smtClean="0"/>
              <a:t>Revolution, </a:t>
            </a:r>
            <a:r>
              <a:rPr lang="en-US" sz="2400" b="1" dirty="0"/>
              <a:t>American leaders worked to plan a central government</a:t>
            </a:r>
          </a:p>
          <a:p>
            <a:pPr>
              <a:spcBef>
                <a:spcPts val="1200"/>
              </a:spcBef>
              <a:spcAft>
                <a:spcPts val="1200"/>
              </a:spcAft>
              <a:defRPr/>
            </a:pPr>
            <a:r>
              <a:rPr lang="en-US" sz="2400" b="1" dirty="0" smtClean="0"/>
              <a:t>It </a:t>
            </a:r>
            <a:r>
              <a:rPr lang="en-US" sz="2400" b="1" dirty="0"/>
              <a:t>was a loose association of </a:t>
            </a:r>
            <a:r>
              <a:rPr lang="en-US" sz="2400" b="1" dirty="0" smtClean="0"/>
              <a:t>states </a:t>
            </a:r>
            <a:r>
              <a:rPr lang="en-US" sz="2400" b="1" dirty="0"/>
              <a:t>under a Constitutional Congress</a:t>
            </a:r>
          </a:p>
          <a:p>
            <a:pPr>
              <a:spcBef>
                <a:spcPts val="1200"/>
              </a:spcBef>
              <a:spcAft>
                <a:spcPts val="1200"/>
              </a:spcAft>
              <a:defRPr/>
            </a:pPr>
            <a:r>
              <a:rPr lang="en-US" sz="2400" b="1" dirty="0"/>
              <a:t>After fighting to free themselves from tyranny they were concerned over giving a central government too much power</a:t>
            </a:r>
          </a:p>
        </p:txBody>
      </p:sp>
    </p:spTree>
    <p:extLst>
      <p:ext uri="{BB962C8B-B14F-4D97-AF65-F5344CB8AC3E}">
        <p14:creationId xmlns:p14="http://schemas.microsoft.com/office/powerpoint/2010/main" val="34558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454727" y="37218"/>
            <a:ext cx="5361710" cy="1742776"/>
          </a:xfrm>
        </p:spPr>
        <p:txBody>
          <a:bodyPr/>
          <a:lstStyle/>
          <a:p>
            <a:pPr algn="ctr"/>
            <a:r>
              <a:rPr lang="en-US" sz="3200" b="1" dirty="0" smtClean="0">
                <a:effectLst>
                  <a:outerShdw blurRad="38100" dist="38100" dir="2700000" algn="tl">
                    <a:srgbClr val="000000">
                      <a:alpha val="43137"/>
                    </a:srgbClr>
                  </a:outerShdw>
                </a:effectLst>
              </a:rPr>
              <a:t>Weak </a:t>
            </a:r>
            <a:r>
              <a:rPr lang="en-US" sz="3200" b="1" dirty="0">
                <a:effectLst>
                  <a:outerShdw blurRad="38100" dist="38100" dir="2700000" algn="tl">
                    <a:srgbClr val="000000">
                      <a:alpha val="43137"/>
                    </a:srgbClr>
                  </a:outerShdw>
                </a:effectLst>
              </a:rPr>
              <a:t>National </a:t>
            </a:r>
            <a:r>
              <a:rPr lang="en-US" sz="3200" b="1" dirty="0" smtClean="0">
                <a:effectLst>
                  <a:outerShdw blurRad="38100" dist="38100" dir="2700000" algn="tl">
                    <a:srgbClr val="000000">
                      <a:alpha val="43137"/>
                    </a:srgbClr>
                  </a:outerShdw>
                </a:effectLst>
              </a:rPr>
              <a:t>Government Leads to Constitutional Convention</a:t>
            </a:r>
            <a:endParaRPr lang="en-US" sz="3200" b="1" dirty="0">
              <a:effectLst>
                <a:outerShdw blurRad="38100" dist="38100" dir="2700000" algn="tl">
                  <a:srgbClr val="000000">
                    <a:alpha val="43137"/>
                  </a:srgbClr>
                </a:outerShdw>
              </a:effectLst>
            </a:endParaRPr>
          </a:p>
        </p:txBody>
      </p:sp>
      <p:sp>
        <p:nvSpPr>
          <p:cNvPr id="119811" name="Rectangle 3"/>
          <p:cNvSpPr>
            <a:spLocks noGrp="1" noChangeArrowheads="1"/>
          </p:cNvSpPr>
          <p:nvPr>
            <p:ph type="body" sz="half" idx="1"/>
          </p:nvPr>
        </p:nvSpPr>
        <p:spPr>
          <a:xfrm>
            <a:off x="0" y="2158412"/>
            <a:ext cx="4541922" cy="4525963"/>
          </a:xfrm>
        </p:spPr>
        <p:txBody>
          <a:bodyPr>
            <a:noAutofit/>
          </a:bodyPr>
          <a:lstStyle/>
          <a:p>
            <a:pPr>
              <a:lnSpc>
                <a:spcPct val="90000"/>
              </a:lnSpc>
              <a:spcBef>
                <a:spcPts val="1200"/>
              </a:spcBef>
              <a:spcAft>
                <a:spcPts val="1200"/>
              </a:spcAft>
            </a:pPr>
            <a:r>
              <a:rPr lang="en-US" sz="2400" b="1" dirty="0" smtClean="0"/>
              <a:t>An </a:t>
            </a:r>
            <a:r>
              <a:rPr lang="en-US" sz="2400" b="1" dirty="0"/>
              <a:t>economic slowdown (recession) grips the country. </a:t>
            </a:r>
          </a:p>
          <a:p>
            <a:pPr>
              <a:lnSpc>
                <a:spcPct val="90000"/>
              </a:lnSpc>
              <a:spcBef>
                <a:spcPts val="1200"/>
              </a:spcBef>
              <a:spcAft>
                <a:spcPts val="1200"/>
              </a:spcAft>
            </a:pPr>
            <a:r>
              <a:rPr lang="en-US" sz="2400" b="1" dirty="0" smtClean="0"/>
              <a:t>Shay’s Rebellion over debts and taxes, Aug. 1786 – Feb. 1787</a:t>
            </a:r>
          </a:p>
          <a:p>
            <a:pPr>
              <a:lnSpc>
                <a:spcPct val="90000"/>
              </a:lnSpc>
              <a:spcBef>
                <a:spcPts val="1200"/>
              </a:spcBef>
              <a:spcAft>
                <a:spcPts val="1200"/>
              </a:spcAft>
            </a:pPr>
            <a:r>
              <a:rPr lang="en-US" sz="2400" b="1" dirty="0" smtClean="0"/>
              <a:t>Lack of national response to the uprising brings calls to </a:t>
            </a:r>
            <a:r>
              <a:rPr lang="en-US" sz="2400" b="1" dirty="0" smtClean="0"/>
              <a:t>re-evaluate </a:t>
            </a:r>
            <a:r>
              <a:rPr lang="en-US" sz="2400" b="1" dirty="0" smtClean="0"/>
              <a:t>the Articles of Confederation</a:t>
            </a:r>
          </a:p>
          <a:p>
            <a:pPr>
              <a:lnSpc>
                <a:spcPct val="90000"/>
              </a:lnSpc>
              <a:spcBef>
                <a:spcPts val="1200"/>
              </a:spcBef>
              <a:spcAft>
                <a:spcPts val="1200"/>
              </a:spcAft>
            </a:pPr>
            <a:endParaRPr lang="en-US" sz="2800" dirty="0"/>
          </a:p>
        </p:txBody>
      </p:sp>
      <p:sp>
        <p:nvSpPr>
          <p:cNvPr id="119812" name="Text Box 4"/>
          <p:cNvSpPr txBox="1">
            <a:spLocks noChangeArrowheads="1"/>
          </p:cNvSpPr>
          <p:nvPr/>
        </p:nvSpPr>
        <p:spPr bwMode="auto">
          <a:xfrm>
            <a:off x="0" y="1756980"/>
            <a:ext cx="17456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i="1" dirty="0" smtClean="0"/>
              <a:t>Daniel Shay</a:t>
            </a:r>
            <a:endParaRPr lang="en-US" b="1" i="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4436"/>
            <a:ext cx="1454726" cy="166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6684939" y="6566"/>
            <a:ext cx="2459061" cy="175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42165" y="2126312"/>
            <a:ext cx="4052454" cy="4401205"/>
          </a:xfrm>
          <a:prstGeom prst="rect">
            <a:avLst/>
          </a:prstGeom>
          <a:noFill/>
        </p:spPr>
        <p:txBody>
          <a:bodyPr wrap="square" rtlCol="0">
            <a:spAutoFit/>
          </a:bodyPr>
          <a:lstStyle/>
          <a:p>
            <a:pPr marL="342900" lvl="0" indent="-342900">
              <a:spcBef>
                <a:spcPts val="1200"/>
              </a:spcBef>
              <a:spcAft>
                <a:spcPts val="1200"/>
              </a:spcAft>
              <a:buFontTx/>
              <a:buChar char="•"/>
            </a:pPr>
            <a:r>
              <a:rPr lang="en-US" sz="2400" b="1" kern="0" dirty="0">
                <a:solidFill>
                  <a:srgbClr val="000000"/>
                </a:solidFill>
                <a:latin typeface="Arial"/>
                <a:cs typeface="Arial"/>
              </a:rPr>
              <a:t>Convention begins May 1787 in Philadelphia</a:t>
            </a:r>
          </a:p>
          <a:p>
            <a:pPr marL="342900" lvl="0" indent="-342900">
              <a:spcBef>
                <a:spcPts val="1200"/>
              </a:spcBef>
              <a:spcAft>
                <a:spcPts val="1200"/>
              </a:spcAft>
              <a:buFontTx/>
              <a:buChar char="•"/>
            </a:pPr>
            <a:r>
              <a:rPr lang="en-US" sz="2400" b="1" kern="0" dirty="0">
                <a:solidFill>
                  <a:srgbClr val="000000"/>
                </a:solidFill>
                <a:latin typeface="Arial"/>
                <a:cs typeface="Arial"/>
              </a:rPr>
              <a:t>Many came with the idea to fix the problems with the Articles of Confederation</a:t>
            </a:r>
          </a:p>
          <a:p>
            <a:pPr marL="342900" lvl="0" indent="-342900">
              <a:spcBef>
                <a:spcPts val="1200"/>
              </a:spcBef>
              <a:spcAft>
                <a:spcPts val="1200"/>
              </a:spcAft>
              <a:buFontTx/>
              <a:buChar char="•"/>
            </a:pPr>
            <a:r>
              <a:rPr lang="en-US" sz="2400" b="1" kern="0" dirty="0">
                <a:solidFill>
                  <a:srgbClr val="000000"/>
                </a:solidFill>
                <a:latin typeface="Arial"/>
                <a:cs typeface="Arial"/>
              </a:rPr>
              <a:t>James Madison and Alexander Hamilton wanted to create a new Government</a:t>
            </a:r>
          </a:p>
        </p:txBody>
      </p:sp>
    </p:spTree>
    <p:extLst>
      <p:ext uri="{BB962C8B-B14F-4D97-AF65-F5344CB8AC3E}">
        <p14:creationId xmlns:p14="http://schemas.microsoft.com/office/powerpoint/2010/main" val="19963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randombar(horizontal)">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randombar(horizontal)">
                                      <p:cBhvr>
                                        <p:cTn id="12" dur="500"/>
                                        <p:tgtEl>
                                          <p:spTgt spid="11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randombar(horizontal)">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259"/>
            <a:ext cx="8229600" cy="1143000"/>
          </a:xfrm>
        </p:spPr>
        <p:txBody>
          <a:bodyPr/>
          <a:lstStyle/>
          <a:p>
            <a:pPr algn="ctr"/>
            <a:r>
              <a:rPr lang="en-US" b="1" dirty="0" smtClean="0">
                <a:effectLst>
                  <a:outerShdw blurRad="38100" dist="38100" dir="2700000" algn="tl">
                    <a:srgbClr val="000000">
                      <a:alpha val="43137"/>
                    </a:srgbClr>
                  </a:outerShdw>
                </a:effectLst>
              </a:rPr>
              <a:t>Made up of 55 Delegates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878305" y="1114008"/>
            <a:ext cx="4040188" cy="639762"/>
          </a:xfrm>
        </p:spPr>
        <p:txBody>
          <a:bodyPr/>
          <a:lstStyle/>
          <a:p>
            <a:r>
              <a:rPr lang="en-US" u="sng" dirty="0" smtClean="0"/>
              <a:t>Notable facts:</a:t>
            </a:r>
            <a:endParaRPr lang="en-US" u="sng" dirty="0"/>
          </a:p>
        </p:txBody>
      </p:sp>
      <p:sp>
        <p:nvSpPr>
          <p:cNvPr id="3" name="Content Placeholder 2"/>
          <p:cNvSpPr>
            <a:spLocks noGrp="1"/>
          </p:cNvSpPr>
          <p:nvPr>
            <p:ph sz="half" idx="2"/>
          </p:nvPr>
        </p:nvSpPr>
        <p:spPr>
          <a:xfrm>
            <a:off x="460739" y="1850023"/>
            <a:ext cx="4349470" cy="5007977"/>
          </a:xfrm>
        </p:spPr>
        <p:txBody>
          <a:bodyPr/>
          <a:lstStyle/>
          <a:p>
            <a:r>
              <a:rPr lang="en-US" sz="2800" dirty="0" smtClean="0"/>
              <a:t>Almost all served in the Continental forces</a:t>
            </a:r>
          </a:p>
          <a:p>
            <a:r>
              <a:rPr lang="en-US" sz="2800" dirty="0" smtClean="0"/>
              <a:t>75% were members of the Confederation Congress</a:t>
            </a:r>
          </a:p>
          <a:p>
            <a:r>
              <a:rPr lang="en-US" sz="2800" dirty="0" smtClean="0"/>
              <a:t>25 owned slaves</a:t>
            </a:r>
          </a:p>
          <a:p>
            <a:r>
              <a:rPr lang="en-US" sz="2800" dirty="0" smtClean="0"/>
              <a:t>16 depended on slave labor to run plantations or businesses</a:t>
            </a:r>
          </a:p>
          <a:p>
            <a:r>
              <a:rPr lang="en-US" sz="2800" dirty="0" smtClean="0"/>
              <a:t>All but two were wealthy</a:t>
            </a:r>
          </a:p>
          <a:p>
            <a:pPr marL="0" indent="0">
              <a:buNone/>
            </a:pPr>
            <a:endParaRPr lang="en-US" sz="2800" b="1" dirty="0"/>
          </a:p>
        </p:txBody>
      </p:sp>
      <p:sp>
        <p:nvSpPr>
          <p:cNvPr id="5" name="Text Placeholder 4"/>
          <p:cNvSpPr>
            <a:spLocks noGrp="1"/>
          </p:cNvSpPr>
          <p:nvPr>
            <p:ph type="body" sz="quarter" idx="3"/>
          </p:nvPr>
        </p:nvSpPr>
        <p:spPr>
          <a:xfrm>
            <a:off x="5102225" y="1150103"/>
            <a:ext cx="4041775" cy="639762"/>
          </a:xfrm>
        </p:spPr>
        <p:txBody>
          <a:bodyPr/>
          <a:lstStyle/>
          <a:p>
            <a:r>
              <a:rPr lang="en-US" u="sng" dirty="0" smtClean="0"/>
              <a:t>Professions of Delegates:</a:t>
            </a:r>
            <a:endParaRPr lang="en-US" u="sng" dirty="0"/>
          </a:p>
        </p:txBody>
      </p:sp>
      <p:sp>
        <p:nvSpPr>
          <p:cNvPr id="6" name="Content Placeholder 5"/>
          <p:cNvSpPr>
            <a:spLocks noGrp="1"/>
          </p:cNvSpPr>
          <p:nvPr>
            <p:ph sz="quarter" idx="4"/>
          </p:nvPr>
        </p:nvSpPr>
        <p:spPr>
          <a:xfrm>
            <a:off x="5173579" y="1888958"/>
            <a:ext cx="3874168" cy="4415589"/>
          </a:xfrm>
        </p:spPr>
        <p:txBody>
          <a:bodyPr/>
          <a:lstStyle/>
          <a:p>
            <a:r>
              <a:rPr lang="en-US" sz="2800" dirty="0" smtClean="0"/>
              <a:t>½ were lawyers</a:t>
            </a:r>
          </a:p>
          <a:p>
            <a:r>
              <a:rPr lang="en-US" sz="2800" dirty="0" smtClean="0"/>
              <a:t>Merchants</a:t>
            </a:r>
          </a:p>
          <a:p>
            <a:r>
              <a:rPr lang="en-US" sz="2800" dirty="0" smtClean="0"/>
              <a:t>Manufacturers</a:t>
            </a:r>
          </a:p>
          <a:p>
            <a:r>
              <a:rPr lang="en-US" sz="2800" dirty="0" smtClean="0"/>
              <a:t>Shippers</a:t>
            </a:r>
          </a:p>
          <a:p>
            <a:r>
              <a:rPr lang="en-US" sz="2800" dirty="0"/>
              <a:t>L</a:t>
            </a:r>
            <a:r>
              <a:rPr lang="en-US" sz="2800" dirty="0" smtClean="0"/>
              <a:t>and speculators</a:t>
            </a:r>
          </a:p>
          <a:p>
            <a:r>
              <a:rPr lang="en-US" sz="2800" dirty="0" smtClean="0"/>
              <a:t>Bankers</a:t>
            </a:r>
          </a:p>
          <a:p>
            <a:r>
              <a:rPr lang="en-US" sz="2800" dirty="0" smtClean="0"/>
              <a:t>Physicians</a:t>
            </a:r>
          </a:p>
          <a:p>
            <a:r>
              <a:rPr lang="en-US" sz="2800" dirty="0" smtClean="0"/>
              <a:t>Ministers</a:t>
            </a:r>
          </a:p>
          <a:p>
            <a:r>
              <a:rPr lang="en-US" sz="2800" dirty="0"/>
              <a:t>F</a:t>
            </a:r>
            <a:r>
              <a:rPr lang="en-US" sz="2800" dirty="0" smtClean="0"/>
              <a:t>armers</a:t>
            </a:r>
            <a:endParaRPr lang="en-US" sz="2800" dirty="0"/>
          </a:p>
        </p:txBody>
      </p:sp>
    </p:spTree>
    <p:extLst>
      <p:ext uri="{BB962C8B-B14F-4D97-AF65-F5344CB8AC3E}">
        <p14:creationId xmlns:p14="http://schemas.microsoft.com/office/powerpoint/2010/main" val="354433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1000"/>
                                        <p:tgtEl>
                                          <p:spTgt spid="6">
                                            <p:txEl>
                                              <p:pRg st="1" end="1"/>
                                            </p:txEl>
                                          </p:spTgt>
                                        </p:tgtEl>
                                      </p:cBhvr>
                                    </p:animEffect>
                                    <p:anim calcmode="lin" valueType="num">
                                      <p:cBhvr>
                                        <p:cTn id="4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1000"/>
                                        <p:tgtEl>
                                          <p:spTgt spid="6">
                                            <p:txEl>
                                              <p:pRg st="2" end="2"/>
                                            </p:txEl>
                                          </p:spTgt>
                                        </p:tgtEl>
                                      </p:cBhvr>
                                    </p:animEffect>
                                    <p:anim calcmode="lin" valueType="num">
                                      <p:cBhvr>
                                        <p:cTn id="5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fade">
                                      <p:cBhvr>
                                        <p:cTn id="58" dur="1000"/>
                                        <p:tgtEl>
                                          <p:spTgt spid="6">
                                            <p:txEl>
                                              <p:pRg st="3" end="3"/>
                                            </p:txEl>
                                          </p:spTgt>
                                        </p:tgtEl>
                                      </p:cBhvr>
                                    </p:animEffect>
                                    <p:anim calcmode="lin" valueType="num">
                                      <p:cBhvr>
                                        <p:cTn id="5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fade">
                                      <p:cBhvr>
                                        <p:cTn id="65" dur="1000"/>
                                        <p:tgtEl>
                                          <p:spTgt spid="6">
                                            <p:txEl>
                                              <p:pRg st="4" end="4"/>
                                            </p:txEl>
                                          </p:spTgt>
                                        </p:tgtEl>
                                      </p:cBhvr>
                                    </p:animEffect>
                                    <p:anim calcmode="lin" valueType="num">
                                      <p:cBhvr>
                                        <p:cTn id="6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fade">
                                      <p:cBhvr>
                                        <p:cTn id="72" dur="1000"/>
                                        <p:tgtEl>
                                          <p:spTgt spid="6">
                                            <p:txEl>
                                              <p:pRg st="5" end="5"/>
                                            </p:txEl>
                                          </p:spTgt>
                                        </p:tgtEl>
                                      </p:cBhvr>
                                    </p:animEffect>
                                    <p:anim calcmode="lin" valueType="num">
                                      <p:cBhvr>
                                        <p:cTn id="7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Effect transition="in" filter="fade">
                                      <p:cBhvr>
                                        <p:cTn id="79" dur="1000"/>
                                        <p:tgtEl>
                                          <p:spTgt spid="6">
                                            <p:txEl>
                                              <p:pRg st="6" end="6"/>
                                            </p:txEl>
                                          </p:spTgt>
                                        </p:tgtEl>
                                      </p:cBhvr>
                                    </p:animEffect>
                                    <p:anim calcmode="lin" valueType="num">
                                      <p:cBhvr>
                                        <p:cTn id="8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
                                            <p:txEl>
                                              <p:pRg st="7" end="7"/>
                                            </p:txEl>
                                          </p:spTgt>
                                        </p:tgtEl>
                                        <p:attrNameLst>
                                          <p:attrName>style.visibility</p:attrName>
                                        </p:attrNameLst>
                                      </p:cBhvr>
                                      <p:to>
                                        <p:strVal val="visible"/>
                                      </p:to>
                                    </p:set>
                                    <p:animEffect transition="in" filter="fade">
                                      <p:cBhvr>
                                        <p:cTn id="86" dur="1000"/>
                                        <p:tgtEl>
                                          <p:spTgt spid="6">
                                            <p:txEl>
                                              <p:pRg st="7" end="7"/>
                                            </p:txEl>
                                          </p:spTgt>
                                        </p:tgtEl>
                                      </p:cBhvr>
                                    </p:animEffect>
                                    <p:anim calcmode="lin" valueType="num">
                                      <p:cBhvr>
                                        <p:cTn id="8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
                                            <p:txEl>
                                              <p:pRg st="8" end="8"/>
                                            </p:txEl>
                                          </p:spTgt>
                                        </p:tgtEl>
                                        <p:attrNameLst>
                                          <p:attrName>style.visibility</p:attrName>
                                        </p:attrNameLst>
                                      </p:cBhvr>
                                      <p:to>
                                        <p:strVal val="visible"/>
                                      </p:to>
                                    </p:set>
                                    <p:animEffect transition="in" filter="fade">
                                      <p:cBhvr>
                                        <p:cTn id="93" dur="1000"/>
                                        <p:tgtEl>
                                          <p:spTgt spid="6">
                                            <p:txEl>
                                              <p:pRg st="8" end="8"/>
                                            </p:txEl>
                                          </p:spTgt>
                                        </p:tgtEl>
                                      </p:cBhvr>
                                    </p:animEffect>
                                    <p:anim calcmode="lin" valueType="num">
                                      <p:cBhvr>
                                        <p:cTn id="9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1891" y="374073"/>
            <a:ext cx="5088075" cy="935182"/>
          </a:xfrm>
        </p:spPr>
        <p:txBody>
          <a:bodyPr/>
          <a:lstStyle/>
          <a:p>
            <a:r>
              <a:rPr lang="en-US" sz="4400" u="sng" dirty="0" smtClean="0">
                <a:effectLst>
                  <a:outerShdw blurRad="38100" dist="38100" dir="2700000" algn="tl">
                    <a:srgbClr val="000000">
                      <a:alpha val="43137"/>
                    </a:srgbClr>
                  </a:outerShdw>
                </a:effectLst>
              </a:rPr>
              <a:t>Issues Debated</a:t>
            </a:r>
            <a:endParaRPr lang="en-US" sz="4400" dirty="0"/>
          </a:p>
        </p:txBody>
      </p:sp>
      <p:sp>
        <p:nvSpPr>
          <p:cNvPr id="3" name="Content Placeholder 2"/>
          <p:cNvSpPr>
            <a:spLocks noGrp="1"/>
          </p:cNvSpPr>
          <p:nvPr>
            <p:ph sz="half" idx="2"/>
          </p:nvPr>
        </p:nvSpPr>
        <p:spPr>
          <a:xfrm>
            <a:off x="-1" y="2244435"/>
            <a:ext cx="6795656" cy="4426527"/>
          </a:xfrm>
        </p:spPr>
        <p:txBody>
          <a:bodyPr/>
          <a:lstStyle/>
          <a:p>
            <a:pPr>
              <a:spcBef>
                <a:spcPts val="1200"/>
              </a:spcBef>
              <a:spcAft>
                <a:spcPts val="1200"/>
              </a:spcAft>
            </a:pPr>
            <a:r>
              <a:rPr lang="en-US" b="1" dirty="0" smtClean="0"/>
              <a:t>How to make the Legislative branch fair to both small and large states</a:t>
            </a:r>
          </a:p>
          <a:p>
            <a:pPr>
              <a:spcBef>
                <a:spcPts val="1200"/>
              </a:spcBef>
              <a:spcAft>
                <a:spcPts val="1200"/>
              </a:spcAft>
            </a:pPr>
            <a:r>
              <a:rPr lang="en-US" b="1" dirty="0" smtClean="0"/>
              <a:t>How to elect a president &amp; term served</a:t>
            </a:r>
          </a:p>
          <a:p>
            <a:r>
              <a:rPr lang="en-US" b="1" dirty="0"/>
              <a:t>Abolish or allow the importation of </a:t>
            </a:r>
            <a:r>
              <a:rPr lang="en-US" b="1" dirty="0" smtClean="0"/>
              <a:t>slaves</a:t>
            </a:r>
          </a:p>
          <a:p>
            <a:pPr marL="0" indent="0">
              <a:buNone/>
            </a:pPr>
            <a:endParaRPr lang="en-US" b="1" dirty="0"/>
          </a:p>
          <a:p>
            <a:r>
              <a:rPr lang="en-US" b="1" dirty="0"/>
              <a:t>Would slaves be counted in the population that determined the number of delegates from each state?</a:t>
            </a:r>
          </a:p>
          <a:p>
            <a:endParaRPr lang="en-US" sz="3200" dirty="0" smtClean="0"/>
          </a:p>
          <a:p>
            <a:endParaRPr lang="en-US" sz="3200" dirty="0" smtClean="0"/>
          </a:p>
          <a:p>
            <a:endParaRPr lang="en-US" dirty="0"/>
          </a:p>
        </p:txBody>
      </p:sp>
      <p:sp>
        <p:nvSpPr>
          <p:cNvPr id="5" name="Text Placeholder 4"/>
          <p:cNvSpPr>
            <a:spLocks noGrp="1"/>
          </p:cNvSpPr>
          <p:nvPr>
            <p:ph type="body" sz="quarter" idx="3"/>
          </p:nvPr>
        </p:nvSpPr>
        <p:spPr>
          <a:xfrm>
            <a:off x="6650182" y="665018"/>
            <a:ext cx="2493818" cy="831273"/>
          </a:xfrm>
        </p:spPr>
        <p:txBody>
          <a:bodyPr/>
          <a:lstStyle/>
          <a:p>
            <a:r>
              <a:rPr lang="en-US" sz="3200" u="sng" dirty="0" err="1" smtClean="0">
                <a:effectLst>
                  <a:outerShdw blurRad="38100" dist="38100" dir="2700000" algn="tl">
                    <a:srgbClr val="000000">
                      <a:alpha val="43137"/>
                    </a:srgbClr>
                  </a:outerShdw>
                </a:effectLst>
              </a:rPr>
              <a:t>Solutins</a:t>
            </a:r>
            <a:endParaRPr lang="en-US" sz="3200" dirty="0"/>
          </a:p>
        </p:txBody>
      </p:sp>
      <p:sp>
        <p:nvSpPr>
          <p:cNvPr id="6" name="Content Placeholder 5"/>
          <p:cNvSpPr>
            <a:spLocks noGrp="1"/>
          </p:cNvSpPr>
          <p:nvPr>
            <p:ph sz="quarter" idx="4"/>
          </p:nvPr>
        </p:nvSpPr>
        <p:spPr>
          <a:xfrm>
            <a:off x="4840509" y="2348345"/>
            <a:ext cx="4041775" cy="4239490"/>
          </a:xfrm>
        </p:spPr>
        <p:txBody>
          <a:bodyPr/>
          <a:lstStyle/>
          <a:p>
            <a:endParaRPr lang="en-US"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033" b="10251"/>
          <a:stretch/>
        </p:blipFill>
        <p:spPr bwMode="auto">
          <a:xfrm>
            <a:off x="5067293" y="249381"/>
            <a:ext cx="3813661" cy="199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31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b="1" u="sng" dirty="0" smtClean="0"/>
              <a:t>Plans/Compromises</a:t>
            </a:r>
          </a:p>
        </p:txBody>
      </p:sp>
      <p:sp>
        <p:nvSpPr>
          <p:cNvPr id="5" name="Content Placeholder 4"/>
          <p:cNvSpPr>
            <a:spLocks noGrp="1"/>
          </p:cNvSpPr>
          <p:nvPr>
            <p:ph sz="half" idx="1"/>
          </p:nvPr>
        </p:nvSpPr>
        <p:spPr>
          <a:xfrm>
            <a:off x="166255" y="1454728"/>
            <a:ext cx="4329545" cy="4671436"/>
          </a:xfrm>
        </p:spPr>
        <p:txBody>
          <a:bodyPr/>
          <a:lstStyle/>
          <a:p>
            <a:r>
              <a:rPr lang="en-US" sz="2400" b="1" u="sng" dirty="0"/>
              <a:t>Virginia Plan </a:t>
            </a:r>
            <a:r>
              <a:rPr lang="en-US" sz="2400" dirty="0"/>
              <a:t>(Favored large states)</a:t>
            </a:r>
          </a:p>
          <a:p>
            <a:pPr lvl="1"/>
            <a:r>
              <a:rPr lang="en-US" altLang="en-US" sz="2200" dirty="0"/>
              <a:t>House of Representatives will be based on population.</a:t>
            </a:r>
          </a:p>
          <a:p>
            <a:r>
              <a:rPr lang="en-US" sz="2400" b="1" u="sng" dirty="0"/>
              <a:t>New Jersey </a:t>
            </a:r>
            <a:r>
              <a:rPr lang="en-US" sz="2400" b="1" u="sng" dirty="0" smtClean="0"/>
              <a:t>Plan </a:t>
            </a:r>
            <a:r>
              <a:rPr lang="en-US" sz="2400" dirty="0" smtClean="0"/>
              <a:t>(Favored </a:t>
            </a:r>
            <a:r>
              <a:rPr lang="en-US" sz="2400" dirty="0"/>
              <a:t>small states)</a:t>
            </a:r>
          </a:p>
          <a:p>
            <a:pPr lvl="1"/>
            <a:r>
              <a:rPr lang="en-US" altLang="en-US" sz="2200" dirty="0"/>
              <a:t>Senate will contain equal number of senators from each state</a:t>
            </a:r>
          </a:p>
          <a:p>
            <a:r>
              <a:rPr lang="en-US" sz="2400" b="1" u="sng" dirty="0"/>
              <a:t>Hamilton’s Plan</a:t>
            </a:r>
          </a:p>
          <a:p>
            <a:pPr lvl="1"/>
            <a:r>
              <a:rPr lang="en-US" sz="2200" dirty="0"/>
              <a:t>Favored British type government</a:t>
            </a:r>
          </a:p>
          <a:p>
            <a:endParaRPr lang="en-US" dirty="0"/>
          </a:p>
        </p:txBody>
      </p:sp>
      <p:sp>
        <p:nvSpPr>
          <p:cNvPr id="13315" name="Rectangle 3"/>
          <p:cNvSpPr>
            <a:spLocks noGrp="1" noChangeArrowheads="1"/>
          </p:cNvSpPr>
          <p:nvPr>
            <p:ph type="body" sz="half" idx="2"/>
          </p:nvPr>
        </p:nvSpPr>
        <p:spPr>
          <a:xfrm>
            <a:off x="4447309" y="1600200"/>
            <a:ext cx="4509655" cy="4525963"/>
          </a:xfrm>
        </p:spPr>
        <p:txBody>
          <a:bodyPr/>
          <a:lstStyle/>
          <a:p>
            <a:r>
              <a:rPr lang="en-US" altLang="en-US" sz="2400" b="1" u="sng" dirty="0" smtClean="0"/>
              <a:t>Three-Fifths </a:t>
            </a:r>
            <a:r>
              <a:rPr lang="en-US" altLang="en-US" sz="2400" b="1" dirty="0" smtClean="0"/>
              <a:t>Compromise: </a:t>
            </a:r>
            <a:r>
              <a:rPr lang="en-US" altLang="en-US" sz="2400" dirty="0" smtClean="0"/>
              <a:t>5 slaves = 3 free persons.</a:t>
            </a:r>
          </a:p>
          <a:p>
            <a:r>
              <a:rPr lang="en-US" altLang="en-US" sz="2400" dirty="0" smtClean="0"/>
              <a:t>Congress could not ban the slave trade for 20 years or impose a tax on imported slaves</a:t>
            </a:r>
          </a:p>
          <a:p>
            <a:r>
              <a:rPr lang="en-US" sz="2400" b="1" u="sng" dirty="0" smtClean="0"/>
              <a:t>Connecticut </a:t>
            </a:r>
            <a:r>
              <a:rPr lang="en-US" sz="2400" b="1" u="sng" dirty="0"/>
              <a:t>Compromise/the Great Compromise</a:t>
            </a:r>
          </a:p>
          <a:p>
            <a:pPr lvl="1"/>
            <a:r>
              <a:rPr lang="en-US" sz="2400" dirty="0"/>
              <a:t>Combined elements of Virginia and New Jersey Plans</a:t>
            </a:r>
            <a:endParaRPr lang="en-US" sz="2400" b="1" dirty="0"/>
          </a:p>
          <a:p>
            <a:endParaRPr lang="en-US" alt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964" y="0"/>
            <a:ext cx="2473036" cy="149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4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0" end="0"/>
                                            </p:txEl>
                                          </p:spTgt>
                                        </p:tgtEl>
                                        <p:attrNameLst>
                                          <p:attrName>style.visibility</p:attrName>
                                        </p:attrNameLst>
                                      </p:cBhvr>
                                      <p:to>
                                        <p:strVal val="visible"/>
                                      </p:to>
                                    </p:set>
                                    <p:anim calcmode="lin" valueType="num">
                                      <p:cBhvr additive="base">
                                        <p:cTn id="25"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1" end="1"/>
                                            </p:txEl>
                                          </p:spTgt>
                                        </p:tgtEl>
                                        <p:attrNameLst>
                                          <p:attrName>style.visibility</p:attrName>
                                        </p:attrNameLst>
                                      </p:cBhvr>
                                      <p:to>
                                        <p:strVal val="visible"/>
                                      </p:to>
                                    </p:set>
                                    <p:anim calcmode="lin" valueType="num">
                                      <p:cBhvr additive="base">
                                        <p:cTn id="31"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2" end="2"/>
                                            </p:txEl>
                                          </p:spTgt>
                                        </p:tgtEl>
                                        <p:attrNameLst>
                                          <p:attrName>style.visibility</p:attrName>
                                        </p:attrNameLst>
                                      </p:cBhvr>
                                      <p:to>
                                        <p:strVal val="visible"/>
                                      </p:to>
                                    </p:set>
                                    <p:anim calcmode="lin" valueType="num">
                                      <p:cBhvr additive="base">
                                        <p:cTn id="37"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315">
                                            <p:txEl>
                                              <p:pRg st="3" end="3"/>
                                            </p:txEl>
                                          </p:spTgt>
                                        </p:tgtEl>
                                        <p:attrNameLst>
                                          <p:attrName>style.visibility</p:attrName>
                                        </p:attrNameLst>
                                      </p:cBhvr>
                                      <p:to>
                                        <p:strVal val="visible"/>
                                      </p:to>
                                    </p:set>
                                    <p:anim calcmode="lin" valueType="num">
                                      <p:cBhvr additive="base">
                                        <p:cTn id="41"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3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017" b="76985"/>
          <a:stretch/>
        </p:blipFill>
        <p:spPr bwMode="auto">
          <a:xfrm>
            <a:off x="188410" y="187037"/>
            <a:ext cx="3136681" cy="114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858" name="Rectangle 2"/>
          <p:cNvSpPr>
            <a:spLocks noGrp="1" noChangeArrowheads="1"/>
          </p:cNvSpPr>
          <p:nvPr>
            <p:ph type="title"/>
          </p:nvPr>
        </p:nvSpPr>
        <p:spPr>
          <a:xfrm>
            <a:off x="2951018" y="187037"/>
            <a:ext cx="6192982" cy="1123406"/>
          </a:xfrm>
        </p:spPr>
        <p:txBody>
          <a:bodyPr>
            <a:normAutofit/>
          </a:bodyPr>
          <a:lstStyle/>
          <a:p>
            <a:pPr algn="ctr"/>
            <a:r>
              <a:rPr lang="en-US" sz="4000" b="1" dirty="0" smtClean="0">
                <a:effectLst>
                  <a:outerShdw blurRad="38100" dist="38100" dir="2700000" algn="tl">
                    <a:srgbClr val="000000">
                      <a:alpha val="43137"/>
                    </a:srgbClr>
                  </a:outerShdw>
                </a:effectLst>
              </a:rPr>
              <a:t>The New Constitution</a:t>
            </a:r>
            <a:endParaRPr lang="en-US" sz="4000" b="1" dirty="0">
              <a:effectLst>
                <a:outerShdw blurRad="38100" dist="38100" dir="2700000" algn="tl">
                  <a:srgbClr val="000000">
                    <a:alpha val="43137"/>
                  </a:srgbClr>
                </a:outerShdw>
              </a:effectLst>
            </a:endParaRPr>
          </a:p>
        </p:txBody>
      </p:sp>
      <p:sp>
        <p:nvSpPr>
          <p:cNvPr id="121859" name="Rectangle 3"/>
          <p:cNvSpPr>
            <a:spLocks noGrp="1" noChangeArrowheads="1"/>
          </p:cNvSpPr>
          <p:nvPr>
            <p:ph type="body" sz="half" idx="1"/>
          </p:nvPr>
        </p:nvSpPr>
        <p:spPr>
          <a:xfrm>
            <a:off x="0" y="1475508"/>
            <a:ext cx="9188719" cy="5382491"/>
          </a:xfrm>
        </p:spPr>
        <p:txBody>
          <a:bodyPr>
            <a:noAutofit/>
          </a:bodyPr>
          <a:lstStyle/>
          <a:p>
            <a:r>
              <a:rPr lang="en-US" sz="2400" b="1" dirty="0"/>
              <a:t>B</a:t>
            </a:r>
            <a:r>
              <a:rPr lang="en-US" sz="2400" b="1" dirty="0" smtClean="0"/>
              <a:t>ased </a:t>
            </a:r>
            <a:r>
              <a:rPr lang="en-US" sz="2400" b="1" dirty="0"/>
              <a:t>on the idea of </a:t>
            </a:r>
            <a:r>
              <a:rPr lang="en-US" sz="2400" b="1" u="sng" dirty="0" smtClean="0"/>
              <a:t>popular sovereignty </a:t>
            </a:r>
            <a:r>
              <a:rPr lang="en-US" sz="2400" b="1" dirty="0" smtClean="0"/>
              <a:t>(rule </a:t>
            </a:r>
            <a:r>
              <a:rPr lang="en-US" sz="2400" b="1" dirty="0"/>
              <a:t>by the </a:t>
            </a:r>
            <a:r>
              <a:rPr lang="en-US" sz="2400" b="1" dirty="0" smtClean="0"/>
              <a:t>people).</a:t>
            </a:r>
            <a:endParaRPr lang="en-US" sz="2400" b="1" dirty="0"/>
          </a:p>
          <a:p>
            <a:r>
              <a:rPr lang="en-US" sz="2400" b="1" dirty="0" smtClean="0"/>
              <a:t>Created </a:t>
            </a:r>
            <a:r>
              <a:rPr lang="en-US" sz="2400" b="1" dirty="0"/>
              <a:t>a </a:t>
            </a:r>
            <a:r>
              <a:rPr lang="en-US" sz="2400" b="1" dirty="0" smtClean="0"/>
              <a:t>system of </a:t>
            </a:r>
            <a:r>
              <a:rPr lang="en-US" sz="2400" b="1" u="sng" dirty="0" smtClean="0"/>
              <a:t>Federalism</a:t>
            </a:r>
            <a:r>
              <a:rPr lang="en-US" sz="2400" b="1" dirty="0" smtClean="0"/>
              <a:t> (power divided between  </a:t>
            </a:r>
            <a:r>
              <a:rPr lang="en-US" sz="2400" b="1" dirty="0"/>
              <a:t>federal (national) and state </a:t>
            </a:r>
            <a:r>
              <a:rPr lang="en-US" sz="2400" b="1" dirty="0" smtClean="0"/>
              <a:t>governments).</a:t>
            </a:r>
          </a:p>
          <a:p>
            <a:pPr marL="342900" lvl="1" indent="-342900">
              <a:spcBef>
                <a:spcPts val="600"/>
              </a:spcBef>
              <a:spcAft>
                <a:spcPts val="600"/>
              </a:spcAft>
              <a:buFontTx/>
              <a:buChar char="•"/>
            </a:pPr>
            <a:r>
              <a:rPr lang="en-US" altLang="en-US" sz="2400" b="1" u="sng" dirty="0"/>
              <a:t>Separation of Powers </a:t>
            </a:r>
            <a:r>
              <a:rPr lang="en-US" altLang="en-US" sz="2400" b="1" dirty="0"/>
              <a:t>with three branches of government:</a:t>
            </a:r>
          </a:p>
          <a:p>
            <a:pPr marL="742950" lvl="2" indent="-342900">
              <a:spcBef>
                <a:spcPts val="600"/>
              </a:spcBef>
              <a:spcAft>
                <a:spcPts val="600"/>
              </a:spcAft>
              <a:buFontTx/>
              <a:buChar char="-"/>
            </a:pPr>
            <a:r>
              <a:rPr lang="en-US" altLang="en-US" b="1" dirty="0" smtClean="0"/>
              <a:t>Legislative</a:t>
            </a:r>
            <a:r>
              <a:rPr lang="en-US" altLang="en-US" b="1" dirty="0"/>
              <a:t>, Judicial, </a:t>
            </a:r>
            <a:r>
              <a:rPr lang="en-US" altLang="en-US" b="1" dirty="0" smtClean="0"/>
              <a:t>Executive</a:t>
            </a:r>
            <a:endParaRPr lang="en-US" altLang="en-US" b="1" dirty="0"/>
          </a:p>
          <a:p>
            <a:pPr marL="342900" lvl="1" indent="-342900">
              <a:spcBef>
                <a:spcPts val="600"/>
              </a:spcBef>
              <a:spcAft>
                <a:spcPts val="600"/>
              </a:spcAft>
              <a:buFontTx/>
              <a:buChar char="•"/>
            </a:pPr>
            <a:r>
              <a:rPr lang="en-US" altLang="en-US" sz="2400" b="1" u="sng" dirty="0"/>
              <a:t>Checks and Balances</a:t>
            </a:r>
            <a:r>
              <a:rPr lang="en-US" altLang="en-US" sz="2400" b="1" dirty="0"/>
              <a:t>: each branch limits another branch.</a:t>
            </a:r>
          </a:p>
          <a:p>
            <a:pPr>
              <a:spcBef>
                <a:spcPts val="1200"/>
              </a:spcBef>
              <a:spcAft>
                <a:spcPts val="1200"/>
              </a:spcAft>
            </a:pPr>
            <a:r>
              <a:rPr lang="en-US" sz="2400" b="1" dirty="0"/>
              <a:t>Powers not expressly given to the Constitution are reserved for the states or the people</a:t>
            </a:r>
          </a:p>
          <a:p>
            <a:pPr>
              <a:spcBef>
                <a:spcPts val="1200"/>
              </a:spcBef>
              <a:spcAft>
                <a:spcPts val="1200"/>
              </a:spcAft>
            </a:pPr>
            <a:r>
              <a:rPr lang="en-US" sz="2400" b="1" dirty="0"/>
              <a:t>Congress would have the right to amend the Constitution</a:t>
            </a:r>
          </a:p>
          <a:p>
            <a:endParaRPr lang="en-US" sz="2800" dirty="0"/>
          </a:p>
        </p:txBody>
      </p:sp>
      <p:sp>
        <p:nvSpPr>
          <p:cNvPr id="2" name="Content Placeholder 1"/>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35644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randombar(horizontal)">
                                      <p:cBhvr>
                                        <p:cTn id="7" dur="5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randombar(horizontal)">
                                      <p:cBhvr>
                                        <p:cTn id="12" dur="500"/>
                                        <p:tgtEl>
                                          <p:spTgt spid="121859">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animEffect transition="in" filter="randombar(horizontal)">
                                      <p:cBhvr>
                                        <p:cTn id="15" dur="500"/>
                                        <p:tgtEl>
                                          <p:spTgt spid="121859">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859">
                                            <p:txEl>
                                              <p:pRg st="3" end="3"/>
                                            </p:txEl>
                                          </p:spTgt>
                                        </p:tgtEl>
                                        <p:attrNameLst>
                                          <p:attrName>style.visibility</p:attrName>
                                        </p:attrNameLst>
                                      </p:cBhvr>
                                      <p:to>
                                        <p:strVal val="visible"/>
                                      </p:to>
                                    </p:set>
                                    <p:animEffect transition="in" filter="randombar(horizontal)">
                                      <p:cBhvr>
                                        <p:cTn id="18" dur="500"/>
                                        <p:tgtEl>
                                          <p:spTgt spid="121859">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1859">
                                            <p:txEl>
                                              <p:pRg st="4" end="4"/>
                                            </p:txEl>
                                          </p:spTgt>
                                        </p:tgtEl>
                                        <p:attrNameLst>
                                          <p:attrName>style.visibility</p:attrName>
                                        </p:attrNameLst>
                                      </p:cBhvr>
                                      <p:to>
                                        <p:strVal val="visible"/>
                                      </p:to>
                                    </p:set>
                                    <p:animEffect transition="in" filter="randombar(horizontal)">
                                      <p:cBhvr>
                                        <p:cTn id="21" dur="500"/>
                                        <p:tgtEl>
                                          <p:spTgt spid="12185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1859">
                                            <p:txEl>
                                              <p:pRg st="5" end="5"/>
                                            </p:txEl>
                                          </p:spTgt>
                                        </p:tgtEl>
                                        <p:attrNameLst>
                                          <p:attrName>style.visibility</p:attrName>
                                        </p:attrNameLst>
                                      </p:cBhvr>
                                      <p:to>
                                        <p:strVal val="visible"/>
                                      </p:to>
                                    </p:set>
                                    <p:animEffect transition="in" filter="randombar(horizontal)">
                                      <p:cBhvr>
                                        <p:cTn id="26" dur="500"/>
                                        <p:tgtEl>
                                          <p:spTgt spid="12185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1859">
                                            <p:txEl>
                                              <p:pRg st="6" end="6"/>
                                            </p:txEl>
                                          </p:spTgt>
                                        </p:tgtEl>
                                        <p:attrNameLst>
                                          <p:attrName>style.visibility</p:attrName>
                                        </p:attrNameLst>
                                      </p:cBhvr>
                                      <p:to>
                                        <p:strVal val="visible"/>
                                      </p:to>
                                    </p:set>
                                    <p:animEffect transition="in" filter="randombar(horizontal)">
                                      <p:cBhvr>
                                        <p:cTn id="31" dur="500"/>
                                        <p:tgtEl>
                                          <p:spTgt spid="1218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76200"/>
            <a:ext cx="8229600" cy="1143000"/>
          </a:xfrm>
        </p:spPr>
        <p:txBody>
          <a:bodyPr/>
          <a:lstStyle/>
          <a:p>
            <a:pPr algn="ctr"/>
            <a:r>
              <a:rPr lang="en-US" b="1" u="sng" dirty="0">
                <a:effectLst>
                  <a:outerShdw blurRad="38100" dist="38100" dir="2700000" algn="tl">
                    <a:srgbClr val="000000">
                      <a:alpha val="43137"/>
                    </a:srgbClr>
                  </a:outerShdw>
                </a:effectLst>
              </a:rPr>
              <a:t>Amending the Constitution</a:t>
            </a:r>
          </a:p>
        </p:txBody>
      </p:sp>
      <p:sp>
        <p:nvSpPr>
          <p:cNvPr id="125955" name="Rectangle 3"/>
          <p:cNvSpPr>
            <a:spLocks noGrp="1" noChangeArrowheads="1"/>
          </p:cNvSpPr>
          <p:nvPr>
            <p:ph type="body" sz="half" idx="1"/>
          </p:nvPr>
        </p:nvSpPr>
        <p:spPr>
          <a:xfrm>
            <a:off x="0" y="1600200"/>
            <a:ext cx="5943600" cy="5077326"/>
          </a:xfrm>
        </p:spPr>
        <p:txBody>
          <a:bodyPr>
            <a:normAutofit/>
          </a:bodyPr>
          <a:lstStyle/>
          <a:p>
            <a:pPr>
              <a:spcBef>
                <a:spcPts val="1200"/>
              </a:spcBef>
              <a:spcAft>
                <a:spcPts val="1200"/>
              </a:spcAft>
            </a:pPr>
            <a:r>
              <a:rPr lang="en-US" sz="2800" dirty="0"/>
              <a:t>Changes </a:t>
            </a:r>
            <a:r>
              <a:rPr lang="en-US" sz="2800" dirty="0" smtClean="0"/>
              <a:t>could be made </a:t>
            </a:r>
            <a:r>
              <a:rPr lang="en-US" sz="2800" dirty="0"/>
              <a:t>to the Constitution </a:t>
            </a:r>
            <a:r>
              <a:rPr lang="en-US" sz="2800" dirty="0" smtClean="0"/>
              <a:t>through Amendments </a:t>
            </a:r>
            <a:endParaRPr lang="en-US" sz="2800" dirty="0"/>
          </a:p>
          <a:p>
            <a:pPr>
              <a:spcBef>
                <a:spcPts val="1200"/>
              </a:spcBef>
              <a:spcAft>
                <a:spcPts val="1200"/>
              </a:spcAft>
            </a:pPr>
            <a:r>
              <a:rPr lang="en-US" sz="2800" dirty="0"/>
              <a:t>To prevent frivolous changes, the process is difficult. </a:t>
            </a:r>
            <a:endParaRPr lang="en-US" sz="2800" dirty="0" smtClean="0"/>
          </a:p>
          <a:p>
            <a:pPr>
              <a:spcBef>
                <a:spcPts val="1200"/>
              </a:spcBef>
              <a:spcAft>
                <a:spcPts val="1200"/>
              </a:spcAft>
            </a:pPr>
            <a:r>
              <a:rPr lang="en-US" sz="2800" dirty="0" smtClean="0"/>
              <a:t>2/3 </a:t>
            </a:r>
            <a:r>
              <a:rPr lang="en-US" sz="2800" dirty="0"/>
              <a:t>vote in both houses to propose amendment. </a:t>
            </a:r>
          </a:p>
          <a:p>
            <a:pPr>
              <a:spcBef>
                <a:spcPts val="1200"/>
              </a:spcBef>
              <a:spcAft>
                <a:spcPts val="1200"/>
              </a:spcAft>
            </a:pPr>
            <a:r>
              <a:rPr lang="en-US" sz="2800" dirty="0"/>
              <a:t>3/4 of state legislatures to </a:t>
            </a:r>
            <a:r>
              <a:rPr lang="en-US" sz="2800" dirty="0" smtClean="0"/>
              <a:t>would be needed to ratify</a:t>
            </a:r>
            <a:r>
              <a:rPr lang="en-US" sz="2800" dirty="0"/>
              <a:t>. </a:t>
            </a:r>
          </a:p>
        </p:txBody>
      </p:sp>
      <p:pic>
        <p:nvPicPr>
          <p:cNvPr id="125958" name="Picture 6" descr="U"/>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67045" y="1407696"/>
            <a:ext cx="2980793" cy="37177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6" name="Text Box 4"/>
          <p:cNvSpPr txBox="1">
            <a:spLocks noChangeArrowheads="1"/>
          </p:cNvSpPr>
          <p:nvPr/>
        </p:nvSpPr>
        <p:spPr bwMode="auto">
          <a:xfrm>
            <a:off x="5715000" y="54102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i="1" dirty="0"/>
              <a:t>U.S. Constitution</a:t>
            </a:r>
          </a:p>
        </p:txBody>
      </p:sp>
    </p:spTree>
    <p:extLst>
      <p:ext uri="{BB962C8B-B14F-4D97-AF65-F5344CB8AC3E}">
        <p14:creationId xmlns:p14="http://schemas.microsoft.com/office/powerpoint/2010/main" val="355627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fade">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fade">
                                      <p:cBhvr>
                                        <p:cTn id="17" dur="500"/>
                                        <p:tgtEl>
                                          <p:spTgt spid="12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fade">
                                      <p:cBhvr>
                                        <p:cTn id="22" dur="500"/>
                                        <p:tgtEl>
                                          <p:spTgt spid="125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theme/theme1.xml><?xml version="1.0" encoding="utf-8"?>
<a:theme xmlns:a="http://schemas.openxmlformats.org/drawingml/2006/main" name="US Flag">
  <a:themeElements>
    <a:clrScheme name="Office Theme 1">
      <a:dk1>
        <a:srgbClr val="000000"/>
      </a:dk1>
      <a:lt1>
        <a:srgbClr val="FFFFFF"/>
      </a:lt1>
      <a:dk2>
        <a:srgbClr val="000000"/>
      </a:dk2>
      <a:lt2>
        <a:srgbClr val="828282"/>
      </a:lt2>
      <a:accent1>
        <a:srgbClr val="B5D7FF"/>
      </a:accent1>
      <a:accent2>
        <a:srgbClr val="318AFF"/>
      </a:accent2>
      <a:accent3>
        <a:srgbClr val="FFFFFF"/>
      </a:accent3>
      <a:accent4>
        <a:srgbClr val="000000"/>
      </a:accent4>
      <a:accent5>
        <a:srgbClr val="D7E8FF"/>
      </a:accent5>
      <a:accent6>
        <a:srgbClr val="2B7DE7"/>
      </a:accent6>
      <a:hlink>
        <a:srgbClr val="0055CE"/>
      </a:hlink>
      <a:folHlink>
        <a:srgbClr val="29496B"/>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28282"/>
        </a:lt2>
        <a:accent1>
          <a:srgbClr val="B5D7FF"/>
        </a:accent1>
        <a:accent2>
          <a:srgbClr val="318AFF"/>
        </a:accent2>
        <a:accent3>
          <a:srgbClr val="FFFFFF"/>
        </a:accent3>
        <a:accent4>
          <a:srgbClr val="000000"/>
        </a:accent4>
        <a:accent5>
          <a:srgbClr val="D7E8FF"/>
        </a:accent5>
        <a:accent6>
          <a:srgbClr val="2B7DE7"/>
        </a:accent6>
        <a:hlink>
          <a:srgbClr val="0055CE"/>
        </a:hlink>
        <a:folHlink>
          <a:srgbClr val="29496B"/>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28282"/>
        </a:lt2>
        <a:accent1>
          <a:srgbClr val="9CC6FF"/>
        </a:accent1>
        <a:accent2>
          <a:srgbClr val="9CE5FF"/>
        </a:accent2>
        <a:accent3>
          <a:srgbClr val="FFFFFF"/>
        </a:accent3>
        <a:accent4>
          <a:srgbClr val="000000"/>
        </a:accent4>
        <a:accent5>
          <a:srgbClr val="CBDFFF"/>
        </a:accent5>
        <a:accent6>
          <a:srgbClr val="8DCFE7"/>
        </a:accent6>
        <a:hlink>
          <a:srgbClr val="4436FF"/>
        </a:hlink>
        <a:folHlink>
          <a:srgbClr val="A16FC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28282"/>
        </a:lt2>
        <a:accent1>
          <a:srgbClr val="FFBA52"/>
        </a:accent1>
        <a:accent2>
          <a:srgbClr val="FFE27A"/>
        </a:accent2>
        <a:accent3>
          <a:srgbClr val="FFFFFF"/>
        </a:accent3>
        <a:accent4>
          <a:srgbClr val="000000"/>
        </a:accent4>
        <a:accent5>
          <a:srgbClr val="FFD9B3"/>
        </a:accent5>
        <a:accent6>
          <a:srgbClr val="E7CD6E"/>
        </a:accent6>
        <a:hlink>
          <a:srgbClr val="388CFF"/>
        </a:hlink>
        <a:folHlink>
          <a:srgbClr val="FB8E5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28282"/>
        </a:lt2>
        <a:accent1>
          <a:srgbClr val="FFB035"/>
        </a:accent1>
        <a:accent2>
          <a:srgbClr val="D2F540"/>
        </a:accent2>
        <a:accent3>
          <a:srgbClr val="FFFFFF"/>
        </a:accent3>
        <a:accent4>
          <a:srgbClr val="000000"/>
        </a:accent4>
        <a:accent5>
          <a:srgbClr val="FFD4AE"/>
        </a:accent5>
        <a:accent6>
          <a:srgbClr val="BEDE39"/>
        </a:accent6>
        <a:hlink>
          <a:srgbClr val="568DE0"/>
        </a:hlink>
        <a:folHlink>
          <a:srgbClr val="D67AB5"/>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28282"/>
        </a:lt2>
        <a:accent1>
          <a:srgbClr val="B5D7FF"/>
        </a:accent1>
        <a:accent2>
          <a:srgbClr val="318AFF"/>
        </a:accent2>
        <a:accent3>
          <a:srgbClr val="FFFFFF"/>
        </a:accent3>
        <a:accent4>
          <a:srgbClr val="000000"/>
        </a:accent4>
        <a:accent5>
          <a:srgbClr val="D7E8FF"/>
        </a:accent5>
        <a:accent6>
          <a:srgbClr val="2B7DE7"/>
        </a:accent6>
        <a:hlink>
          <a:srgbClr val="0047B0"/>
        </a:hlink>
        <a:folHlink>
          <a:srgbClr val="29496B"/>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28282"/>
        </a:lt2>
        <a:accent1>
          <a:srgbClr val="9CC6FF"/>
        </a:accent1>
        <a:accent2>
          <a:srgbClr val="9CE5FF"/>
        </a:accent2>
        <a:accent3>
          <a:srgbClr val="FFFFFF"/>
        </a:accent3>
        <a:accent4>
          <a:srgbClr val="000000"/>
        </a:accent4>
        <a:accent5>
          <a:srgbClr val="CBDFFF"/>
        </a:accent5>
        <a:accent6>
          <a:srgbClr val="8DCFE7"/>
        </a:accent6>
        <a:hlink>
          <a:srgbClr val="2615FF"/>
        </a:hlink>
        <a:folHlink>
          <a:srgbClr val="A16FC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28282"/>
        </a:lt2>
        <a:accent1>
          <a:srgbClr val="FFBA52"/>
        </a:accent1>
        <a:accent2>
          <a:srgbClr val="FFE27A"/>
        </a:accent2>
        <a:accent3>
          <a:srgbClr val="FFFFFF"/>
        </a:accent3>
        <a:accent4>
          <a:srgbClr val="000000"/>
        </a:accent4>
        <a:accent5>
          <a:srgbClr val="FFD9B3"/>
        </a:accent5>
        <a:accent6>
          <a:srgbClr val="E7CD6E"/>
        </a:accent6>
        <a:hlink>
          <a:srgbClr val="005DDA"/>
        </a:hlink>
        <a:folHlink>
          <a:srgbClr val="FB8E5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28282"/>
        </a:lt2>
        <a:accent1>
          <a:srgbClr val="FFB035"/>
        </a:accent1>
        <a:accent2>
          <a:srgbClr val="D2F540"/>
        </a:accent2>
        <a:accent3>
          <a:srgbClr val="FFFFFF"/>
        </a:accent3>
        <a:accent4>
          <a:srgbClr val="000000"/>
        </a:accent4>
        <a:accent5>
          <a:srgbClr val="FFD4AE"/>
        </a:accent5>
        <a:accent6>
          <a:srgbClr val="BEDE39"/>
        </a:accent6>
        <a:hlink>
          <a:srgbClr val="2466C6"/>
        </a:hlink>
        <a:folHlink>
          <a:srgbClr val="D67A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A1F2C6-6D08-4593-BF3A-5BEF599A03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 Flag</Template>
  <TotalTime>17012</TotalTime>
  <Words>1344</Words>
  <Application>Microsoft Office PowerPoint</Application>
  <PresentationFormat>On-screen Show (4:3)</PresentationFormat>
  <Paragraphs>146</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US Flag</vt:lpstr>
      <vt:lpstr>A Weak Government  gives way to the Constitution</vt:lpstr>
      <vt:lpstr>New State Constitutions</vt:lpstr>
      <vt:lpstr>Articles of Confederation - 1781</vt:lpstr>
      <vt:lpstr>Weak National Government Leads to Constitutional Convention</vt:lpstr>
      <vt:lpstr>Made up of 55 Delegates</vt:lpstr>
      <vt:lpstr>PowerPoint Presentation</vt:lpstr>
      <vt:lpstr>Plans/Compromises</vt:lpstr>
      <vt:lpstr>The New Constitution</vt:lpstr>
      <vt:lpstr>Amending the Constitution</vt:lpstr>
      <vt:lpstr>Signing of the Constitution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jedevault</dc:creator>
  <cp:lastModifiedBy>Polly Jones</cp:lastModifiedBy>
  <cp:revision>61</cp:revision>
  <cp:lastPrinted>2011-06-26T21:01:03Z</cp:lastPrinted>
  <dcterms:created xsi:type="dcterms:W3CDTF">2011-06-15T19:52:38Z</dcterms:created>
  <dcterms:modified xsi:type="dcterms:W3CDTF">2014-09-04T20:23:21Z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TC300027299990</vt:lpwstr>
  </property>
</Properties>
</file>