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6" r:id="rId4"/>
    <p:sldId id="257" r:id="rId5"/>
    <p:sldId id="258" r:id="rId6"/>
    <p:sldId id="27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5F3B27"/>
    <a:srgbClr val="CE8A60"/>
    <a:srgbClr val="67402B"/>
    <a:srgbClr val="442A1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80423" autoAdjust="0"/>
  </p:normalViewPr>
  <p:slideViewPr>
    <p:cSldViewPr>
      <p:cViewPr varScale="1">
        <p:scale>
          <a:sx n="77" d="100"/>
          <a:sy n="77" d="100"/>
        </p:scale>
        <p:origin x="8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F19A1-561C-491D-8B01-1BAFC822C8CC}" type="datetimeFigureOut">
              <a:rPr lang="en-US" smtClean="0"/>
              <a:t>9/9/15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7D5F9-4FD4-4932-8A84-51D1861CC37E}" type="slidenum">
              <a:rPr lang="en-US" smtClean="0"/>
              <a:t>‹#›</a:t>
            </a:fld>
            <a:endParaRPr lang="en-US"/>
          </a:p>
        </p:txBody>
      </p:sp>
    </p:spTree>
    <p:extLst>
      <p:ext uri="{BB962C8B-B14F-4D97-AF65-F5344CB8AC3E}">
        <p14:creationId xmlns:p14="http://schemas.microsoft.com/office/powerpoint/2010/main" val="152149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October 27 </a:t>
            </a:r>
          </a:p>
          <a:p>
            <a:r>
              <a:rPr lang="en-US" sz="1200" kern="1200" dirty="0" smtClean="0">
                <a:solidFill>
                  <a:schemeClr val="tx1"/>
                </a:solidFill>
                <a:effectLst/>
                <a:latin typeface="+mn-lt"/>
                <a:ea typeface="+mn-ea"/>
                <a:cs typeface="+mn-cs"/>
              </a:rPr>
              <a:t>First Federalist </a:t>
            </a:r>
            <a:r>
              <a:rPr lang="en-US" sz="1200" kern="1200" dirty="0" err="1" smtClean="0">
                <a:solidFill>
                  <a:schemeClr val="tx1"/>
                </a:solidFill>
                <a:effectLst/>
                <a:latin typeface="+mn-lt"/>
                <a:ea typeface="+mn-ea"/>
                <a:cs typeface="+mn-cs"/>
              </a:rPr>
              <a:t>Papar</a:t>
            </a:r>
            <a:r>
              <a:rPr lang="en-US" sz="1200" kern="1200" dirty="0" smtClean="0">
                <a:solidFill>
                  <a:schemeClr val="tx1"/>
                </a:solidFill>
                <a:effectLst/>
                <a:latin typeface="+mn-lt"/>
                <a:ea typeface="+mn-ea"/>
                <a:cs typeface="+mn-cs"/>
              </a:rPr>
              <a:t> by "</a:t>
            </a:r>
            <a:r>
              <a:rPr lang="en-US" sz="1200" kern="1200" dirty="0" err="1" smtClean="0">
                <a:solidFill>
                  <a:schemeClr val="tx1"/>
                </a:solidFill>
                <a:effectLst/>
                <a:latin typeface="+mn-lt"/>
                <a:ea typeface="+mn-ea"/>
                <a:cs typeface="+mn-cs"/>
              </a:rPr>
              <a:t>Publius</a:t>
            </a:r>
            <a:r>
              <a:rPr lang="en-US" sz="1200" kern="1200" dirty="0" smtClean="0">
                <a:solidFill>
                  <a:schemeClr val="tx1"/>
                </a:solidFill>
                <a:effectLst/>
                <a:latin typeface="+mn-lt"/>
                <a:ea typeface="+mn-ea"/>
                <a:cs typeface="+mn-cs"/>
              </a:rPr>
              <a:t>" is published. The planned series of essays would, the authors hoped, "give a satisfactory answer to all the </a:t>
            </a:r>
            <a:r>
              <a:rPr lang="en-US" sz="1200" i="1" kern="1200" dirty="0" smtClean="0">
                <a:solidFill>
                  <a:schemeClr val="tx1"/>
                </a:solidFill>
                <a:effectLst/>
                <a:latin typeface="+mn-lt"/>
                <a:ea typeface="+mn-ea"/>
                <a:cs typeface="+mn-cs"/>
              </a:rPr>
              <a:t>[Anti-Federalist]</a:t>
            </a:r>
            <a:r>
              <a:rPr lang="en-US" sz="1200" kern="1200" dirty="0" smtClean="0">
                <a:solidFill>
                  <a:schemeClr val="tx1"/>
                </a:solidFill>
                <a:effectLst/>
                <a:latin typeface="+mn-lt"/>
                <a:ea typeface="+mn-ea"/>
                <a:cs typeface="+mn-cs"/>
              </a:rPr>
              <a:t> objections which shall have made their appearance, that may seem to have any claim to your attention."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387D5F9-4FD4-4932-8A84-51D1861CC37E}" type="slidenum">
              <a:rPr lang="en-US" smtClean="0"/>
              <a:t>3</a:t>
            </a:fld>
            <a:endParaRPr lang="en-US"/>
          </a:p>
        </p:txBody>
      </p:sp>
    </p:spTree>
    <p:extLst>
      <p:ext uri="{BB962C8B-B14F-4D97-AF65-F5344CB8AC3E}">
        <p14:creationId xmlns:p14="http://schemas.microsoft.com/office/powerpoint/2010/main" val="131308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970A6-22FB-4070-91C0-7C3606E43109}" type="slidenum">
              <a:rPr lang="en-US"/>
              <a:pPr/>
              <a:t>4</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a:lnSpc>
                <a:spcPct val="80000"/>
              </a:lnSpc>
            </a:pPr>
            <a:r>
              <a:rPr lang="en-US" sz="900" b="1" dirty="0"/>
              <a:t>Federalists were large land owners and merchants, and artisans. </a:t>
            </a:r>
          </a:p>
          <a:p>
            <a:pPr>
              <a:lnSpc>
                <a:spcPct val="80000"/>
              </a:lnSpc>
            </a:pPr>
            <a:r>
              <a:rPr lang="en-US" sz="900" dirty="0"/>
              <a:t>i.  </a:t>
            </a:r>
          </a:p>
          <a:p>
            <a:pPr>
              <a:lnSpc>
                <a:spcPct val="80000"/>
              </a:lnSpc>
            </a:pPr>
            <a:endParaRPr lang="en-US" sz="900" b="1" dirty="0"/>
          </a:p>
          <a:p>
            <a:pPr>
              <a:lnSpc>
                <a:spcPct val="80000"/>
              </a:lnSpc>
            </a:pPr>
            <a:r>
              <a:rPr lang="en-US" sz="900" b="1" dirty="0"/>
              <a:t>A strong central government would protect property and help trade. </a:t>
            </a:r>
          </a:p>
          <a:p>
            <a:pPr>
              <a:lnSpc>
                <a:spcPct val="80000"/>
              </a:lnSpc>
            </a:pPr>
            <a:r>
              <a:rPr lang="en-US" sz="900" dirty="0"/>
              <a:t>i.  </a:t>
            </a:r>
          </a:p>
          <a:p>
            <a:pPr>
              <a:lnSpc>
                <a:spcPct val="80000"/>
              </a:lnSpc>
            </a:pPr>
            <a:endParaRPr lang="en-US" sz="900" b="1" dirty="0"/>
          </a:p>
          <a:p>
            <a:pPr>
              <a:lnSpc>
                <a:spcPct val="80000"/>
              </a:lnSpc>
            </a:pPr>
            <a:r>
              <a:rPr lang="en-US" sz="900" b="1" dirty="0"/>
              <a:t>Antifederalists thought the government would be too powerful. </a:t>
            </a:r>
          </a:p>
          <a:p>
            <a:pPr>
              <a:lnSpc>
                <a:spcPct val="80000"/>
              </a:lnSpc>
            </a:pPr>
            <a:r>
              <a:rPr lang="en-US" sz="900" dirty="0"/>
              <a:t>i.  </a:t>
            </a:r>
          </a:p>
          <a:p>
            <a:pPr>
              <a:lnSpc>
                <a:spcPct val="80000"/>
              </a:lnSpc>
            </a:pPr>
            <a:endParaRPr lang="en-US" sz="900" b="1" dirty="0"/>
          </a:p>
          <a:p>
            <a:pPr>
              <a:lnSpc>
                <a:spcPct val="80000"/>
              </a:lnSpc>
            </a:pPr>
            <a:r>
              <a:rPr lang="en-US" sz="900" b="1" dirty="0"/>
              <a:t>Concerned over states rights. </a:t>
            </a:r>
          </a:p>
          <a:p>
            <a:pPr>
              <a:lnSpc>
                <a:spcPct val="80000"/>
              </a:lnSpc>
            </a:pPr>
            <a:r>
              <a:rPr lang="en-US" sz="900" dirty="0"/>
              <a:t>i.  </a:t>
            </a:r>
          </a:p>
          <a:p>
            <a:pPr>
              <a:lnSpc>
                <a:spcPct val="80000"/>
              </a:lnSpc>
            </a:pPr>
            <a:endParaRPr lang="en-US" sz="900" dirty="0"/>
          </a:p>
        </p:txBody>
      </p:sp>
    </p:spTree>
    <p:extLst>
      <p:ext uri="{BB962C8B-B14F-4D97-AF65-F5344CB8AC3E}">
        <p14:creationId xmlns:p14="http://schemas.microsoft.com/office/powerpoint/2010/main" val="136913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altLang="en-US" smtClean="0">
                <a:latin typeface="Arial" charset="0"/>
              </a:rPr>
              <a:t>Federalists = supporters of the new U.S. Constitution. </a:t>
            </a:r>
          </a:p>
          <a:p>
            <a:pPr eaLnBrk="1" hangingPunct="1"/>
            <a:r>
              <a:rPr lang="en-US" altLang="en-US" smtClean="0">
                <a:latin typeface="Arial" charset="0"/>
              </a:rPr>
              <a:t>  i. Federalists knew that if the new country didn’t form a stronger central government, it was only a matter of time before the country would fall to the wolves (British Empire). </a:t>
            </a:r>
          </a:p>
          <a:p>
            <a:pPr eaLnBrk="1" hangingPunct="1"/>
            <a:endParaRPr lang="en-US" altLang="en-US" smtClean="0">
              <a:latin typeface="Arial" charset="0"/>
            </a:endParaRPr>
          </a:p>
          <a:p>
            <a:pPr eaLnBrk="1" hangingPunct="1"/>
            <a:endParaRPr lang="en-US" altLang="en-US" smtClean="0">
              <a:latin typeface="Arial" charset="0"/>
            </a:endParaRPr>
          </a:p>
        </p:txBody>
      </p:sp>
      <p:sp>
        <p:nvSpPr>
          <p:cNvPr id="2560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45FE14-2BC1-41B8-A33F-EED93A8A5AEA}" type="slidenum">
              <a:rPr lang="en-US" altLang="en-US"/>
              <a:pPr eaLnBrk="1" hangingPunct="1"/>
              <a:t>5</a:t>
            </a:fld>
            <a:endParaRPr lang="en-US" altLang="en-US"/>
          </a:p>
        </p:txBody>
      </p:sp>
    </p:spTree>
    <p:extLst>
      <p:ext uri="{BB962C8B-B14F-4D97-AF65-F5344CB8AC3E}">
        <p14:creationId xmlns:p14="http://schemas.microsoft.com/office/powerpoint/2010/main" val="112589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Ratification of the Constitution by the State of Rhode Island, May 29, 1790. Rhode Island was the thirteenth state to do so. Rhode Island's ratification message is lengthy, with a list similar to that of New York's, listing a bill of rights and listing several proposed amendments. Most of the amendments were not original, having been suggested in prior ratification documents. Rhode Island was the last of the original thirteen states to ratify the Constitution</a:t>
            </a:r>
            <a:endParaRPr lang="en-US" dirty="0"/>
          </a:p>
        </p:txBody>
      </p:sp>
      <p:sp>
        <p:nvSpPr>
          <p:cNvPr id="4" name="Slide Number Placeholder 3"/>
          <p:cNvSpPr>
            <a:spLocks noGrp="1"/>
          </p:cNvSpPr>
          <p:nvPr>
            <p:ph type="sldNum" sz="quarter" idx="10"/>
          </p:nvPr>
        </p:nvSpPr>
        <p:spPr/>
        <p:txBody>
          <a:bodyPr/>
          <a:lstStyle/>
          <a:p>
            <a:fld id="{4387D5F9-4FD4-4932-8A84-51D1861CC37E}" type="slidenum">
              <a:rPr lang="en-US" smtClean="0"/>
              <a:t>6</a:t>
            </a:fld>
            <a:endParaRPr lang="en-US"/>
          </a:p>
        </p:txBody>
      </p:sp>
    </p:spTree>
    <p:extLst>
      <p:ext uri="{BB962C8B-B14F-4D97-AF65-F5344CB8AC3E}">
        <p14:creationId xmlns:p14="http://schemas.microsoft.com/office/powerpoint/2010/main" val="171154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4EA9B9-6737-4BD6-90E7-FBF39A29C711}"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393584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EA9B9-6737-4BD6-90E7-FBF39A29C711}"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73953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EA9B9-6737-4BD6-90E7-FBF39A29C711}"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44795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1EFF307-705B-491C-AD22-338509E85165}" type="slidenum">
              <a:rPr lang="en-US"/>
              <a:pPr/>
              <a:t>‹#›</a:t>
            </a:fld>
            <a:endParaRPr lang="en-US"/>
          </a:p>
        </p:txBody>
      </p:sp>
    </p:spTree>
    <p:extLst>
      <p:ext uri="{BB962C8B-B14F-4D97-AF65-F5344CB8AC3E}">
        <p14:creationId xmlns:p14="http://schemas.microsoft.com/office/powerpoint/2010/main" val="259296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EA9B9-6737-4BD6-90E7-FBF39A29C711}"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182830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EA9B9-6737-4BD6-90E7-FBF39A29C711}"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235715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EA9B9-6737-4BD6-90E7-FBF39A29C711}"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3807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4EA9B9-6737-4BD6-90E7-FBF39A29C711}" type="datetimeFigureOut">
              <a:rPr lang="en-US" smtClean="0"/>
              <a:t>9/9/15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262189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EA9B9-6737-4BD6-90E7-FBF39A29C711}" type="datetimeFigureOut">
              <a:rPr lang="en-US" smtClean="0"/>
              <a:t>9/9/15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4044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EA9B9-6737-4BD6-90E7-FBF39A29C711}" type="datetimeFigureOut">
              <a:rPr lang="en-US" smtClean="0"/>
              <a:t>9/9/15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143634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EA9B9-6737-4BD6-90E7-FBF39A29C711}"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145591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EA9B9-6737-4BD6-90E7-FBF39A29C711}"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1C1E-B19B-4BA1-9771-3E48269009ED}" type="slidenum">
              <a:rPr lang="en-US" smtClean="0"/>
              <a:t>‹#›</a:t>
            </a:fld>
            <a:endParaRPr lang="en-US"/>
          </a:p>
        </p:txBody>
      </p:sp>
    </p:spTree>
    <p:extLst>
      <p:ext uri="{BB962C8B-B14F-4D97-AF65-F5344CB8AC3E}">
        <p14:creationId xmlns:p14="http://schemas.microsoft.com/office/powerpoint/2010/main" val="782586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7402B"/>
            </a:gs>
            <a:gs pos="66000">
              <a:srgbClr val="CE8A60"/>
            </a:gs>
            <a:gs pos="13000">
              <a:srgbClr val="D49E6C"/>
            </a:gs>
            <a:gs pos="86000">
              <a:srgbClr val="A65528"/>
            </a:gs>
            <a:gs pos="100000">
              <a:srgbClr val="663012"/>
            </a:gs>
          </a:gsLst>
          <a:lin ang="189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EA9B9-6737-4BD6-90E7-FBF39A29C711}" type="datetimeFigureOut">
              <a:rPr lang="en-US" smtClean="0"/>
              <a:t>9/9/15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B1C1E-B19B-4BA1-9771-3E48269009ED}" type="slidenum">
              <a:rPr lang="en-US" smtClean="0"/>
              <a:t>‹#›</a:t>
            </a:fld>
            <a:endParaRPr lang="en-US"/>
          </a:p>
        </p:txBody>
      </p:sp>
    </p:spTree>
    <p:extLst>
      <p:ext uri="{BB962C8B-B14F-4D97-AF65-F5344CB8AC3E}">
        <p14:creationId xmlns:p14="http://schemas.microsoft.com/office/powerpoint/2010/main" val="2912363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502"/>
            <a:ext cx="9144000" cy="46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600" y="3243"/>
            <a:ext cx="7772400" cy="1193259"/>
          </a:xfrm>
        </p:spPr>
        <p:txBody>
          <a:bodyPr/>
          <a:lstStyle/>
          <a:p>
            <a:r>
              <a:rPr lang="en-US" b="1" dirty="0" smtClean="0">
                <a:effectLst>
                  <a:outerShdw blurRad="38100" dist="38100" dir="2700000" algn="tl">
                    <a:srgbClr val="000000">
                      <a:alpha val="43137"/>
                    </a:srgbClr>
                  </a:outerShdw>
                </a:effectLst>
              </a:rPr>
              <a:t>Ratification of the Constitution</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5832002"/>
            <a:ext cx="6400800" cy="1025998"/>
          </a:xfrm>
        </p:spPr>
        <p:txBody>
          <a:bodyPr>
            <a:normAutofit fontScale="92500" lnSpcReduction="10000"/>
          </a:bodyPr>
          <a:lstStyle/>
          <a:p>
            <a:pPr>
              <a:spcBef>
                <a:spcPts val="0"/>
              </a:spcBef>
            </a:pPr>
            <a:r>
              <a:rPr lang="en-US" sz="2400" b="1" dirty="0" smtClean="0">
                <a:solidFill>
                  <a:schemeClr val="tx1"/>
                </a:solidFill>
                <a:effectLst>
                  <a:outerShdw blurRad="38100" dist="38100" dir="2700000" algn="tl">
                    <a:srgbClr val="000000">
                      <a:alpha val="43137"/>
                    </a:srgbClr>
                  </a:outerShdw>
                </a:effectLst>
              </a:rPr>
              <a:t>Events and Ideas #4</a:t>
            </a:r>
          </a:p>
          <a:p>
            <a:pPr>
              <a:spcBef>
                <a:spcPts val="0"/>
              </a:spcBef>
            </a:pPr>
            <a:r>
              <a:rPr lang="en-US" sz="2400" b="1" dirty="0" smtClean="0">
                <a:solidFill>
                  <a:schemeClr val="tx1"/>
                </a:solidFill>
                <a:effectLst>
                  <a:outerShdw blurRad="38100" dist="38100" dir="2700000" algn="tl">
                    <a:srgbClr val="000000">
                      <a:alpha val="43137"/>
                    </a:srgbClr>
                  </a:outerShdw>
                </a:effectLst>
              </a:rPr>
              <a:t>U.S. History</a:t>
            </a:r>
          </a:p>
          <a:p>
            <a:pPr>
              <a:spcBef>
                <a:spcPts val="0"/>
              </a:spcBef>
            </a:pPr>
            <a:r>
              <a:rPr lang="en-US" sz="2400" b="1" dirty="0" smtClean="0">
                <a:solidFill>
                  <a:schemeClr val="tx1"/>
                </a:solidFill>
                <a:effectLst>
                  <a:outerShdw blurRad="38100" dist="38100" dir="2700000" algn="tl">
                    <a:srgbClr val="000000">
                      <a:alpha val="43137"/>
                    </a:srgbClr>
                  </a:outerShdw>
                </a:effectLst>
              </a:rPr>
              <a:t>Unit 1 </a:t>
            </a:r>
          </a:p>
          <a:p>
            <a:endParaRPr lang="en-US" dirty="0"/>
          </a:p>
        </p:txBody>
      </p:sp>
    </p:spTree>
    <p:extLst>
      <p:ext uri="{BB962C8B-B14F-4D97-AF65-F5344CB8AC3E}">
        <p14:creationId xmlns:p14="http://schemas.microsoft.com/office/powerpoint/2010/main" val="3303109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816" y="304799"/>
            <a:ext cx="7126287" cy="1052681"/>
          </a:xfrm>
        </p:spPr>
        <p:txBody>
          <a:bodyPr/>
          <a:lstStyle/>
          <a:p>
            <a:endParaRPr lang="en-US" dirty="0"/>
          </a:p>
        </p:txBody>
      </p:sp>
      <p:sp>
        <p:nvSpPr>
          <p:cNvPr id="3" name="Content Placeholder 2"/>
          <p:cNvSpPr>
            <a:spLocks noGrp="1"/>
          </p:cNvSpPr>
          <p:nvPr>
            <p:ph idx="1"/>
          </p:nvPr>
        </p:nvSpPr>
        <p:spPr>
          <a:xfrm>
            <a:off x="152400" y="2971800"/>
            <a:ext cx="8915400" cy="3886200"/>
          </a:xfrm>
        </p:spPr>
        <p:txBody>
          <a:bodyPr>
            <a:normAutofit/>
          </a:bodyPr>
          <a:lstStyle/>
          <a:p>
            <a:pPr>
              <a:spcBef>
                <a:spcPts val="1200"/>
              </a:spcBef>
              <a:spcAft>
                <a:spcPts val="1200"/>
              </a:spcAft>
            </a:pPr>
            <a:r>
              <a:rPr lang="en-US" sz="3000" dirty="0" smtClean="0"/>
              <a:t>On Sept. 28, 1787 the delegates of the Constitutional Convention voted to submit the United States Constitution to the 13 states</a:t>
            </a:r>
          </a:p>
          <a:p>
            <a:pPr>
              <a:spcBef>
                <a:spcPts val="1200"/>
              </a:spcBef>
              <a:spcAft>
                <a:spcPts val="1200"/>
              </a:spcAft>
            </a:pPr>
            <a:r>
              <a:rPr lang="en-US" sz="3000" dirty="0" smtClean="0"/>
              <a:t>Each state would hold a convention to vote on the Constitution</a:t>
            </a:r>
          </a:p>
          <a:p>
            <a:pPr>
              <a:spcBef>
                <a:spcPts val="1200"/>
              </a:spcBef>
              <a:spcAft>
                <a:spcPts val="1200"/>
              </a:spcAft>
            </a:pPr>
            <a:r>
              <a:rPr lang="en-US" sz="3000" dirty="0" smtClean="0"/>
              <a:t>It required 9 of the 13 states to ratify the constitution</a:t>
            </a:r>
            <a:endParaRPr lang="en-US"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4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5"/>
            <a:ext cx="8229600" cy="896815"/>
          </a:xfrm>
        </p:spPr>
        <p:txBody>
          <a:bodyPr/>
          <a:lstStyle/>
          <a:p>
            <a:r>
              <a:rPr lang="en-US" b="1" dirty="0" smtClean="0">
                <a:effectLst>
                  <a:outerShdw blurRad="38100" dist="38100" dir="2700000" algn="tl">
                    <a:srgbClr val="000000">
                      <a:alpha val="43137"/>
                    </a:srgbClr>
                  </a:outerShdw>
                </a:effectLst>
              </a:rPr>
              <a:t>Debates Begin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3327400"/>
            <a:ext cx="8534400" cy="3530600"/>
          </a:xfrm>
        </p:spPr>
        <p:txBody>
          <a:bodyPr>
            <a:normAutofit fontScale="92500"/>
          </a:bodyPr>
          <a:lstStyle/>
          <a:p>
            <a:r>
              <a:rPr lang="en-US" dirty="0" smtClean="0"/>
              <a:t>Sept. 27</a:t>
            </a:r>
            <a:r>
              <a:rPr lang="en-US" baseline="30000" dirty="0" smtClean="0"/>
              <a:t>th</a:t>
            </a:r>
            <a:r>
              <a:rPr lang="en-US" dirty="0" smtClean="0"/>
              <a:t>  – Oct 18</a:t>
            </a:r>
            <a:r>
              <a:rPr lang="en-US" baseline="30000" dirty="0" smtClean="0"/>
              <a:t>th</a:t>
            </a:r>
            <a:r>
              <a:rPr lang="en-US" dirty="0" smtClean="0"/>
              <a:t> - </a:t>
            </a:r>
            <a:r>
              <a:rPr lang="en-US" b="1" dirty="0" smtClean="0"/>
              <a:t>five Antifederalists </a:t>
            </a:r>
            <a:r>
              <a:rPr lang="en-US" dirty="0" smtClean="0"/>
              <a:t>papers </a:t>
            </a:r>
            <a:r>
              <a:rPr lang="en-US" b="1" dirty="0" smtClean="0"/>
              <a:t>against the Constitution </a:t>
            </a:r>
            <a:r>
              <a:rPr lang="en-US" dirty="0" smtClean="0"/>
              <a:t>are published</a:t>
            </a:r>
          </a:p>
          <a:p>
            <a:r>
              <a:rPr lang="en-US" dirty="0" smtClean="0"/>
              <a:t>Oct 27</a:t>
            </a:r>
            <a:r>
              <a:rPr lang="en-US" baseline="30000" dirty="0" smtClean="0"/>
              <a:t>th</a:t>
            </a:r>
            <a:r>
              <a:rPr lang="en-US" dirty="0" smtClean="0"/>
              <a:t> the first of </a:t>
            </a:r>
            <a:r>
              <a:rPr lang="en-US" b="1" dirty="0" smtClean="0"/>
              <a:t>eighty-five  Federalists </a:t>
            </a:r>
            <a:r>
              <a:rPr lang="en-US" dirty="0" smtClean="0"/>
              <a:t>papers were published to:</a:t>
            </a:r>
          </a:p>
          <a:p>
            <a:pPr lvl="1"/>
            <a:r>
              <a:rPr lang="en-US" i="1" dirty="0"/>
              <a:t>"give a satisfactory answer to all the [Anti-Federalist] objections which shall have made their appearance, that may seem to have any claim to your attention."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38200"/>
            <a:ext cx="373380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8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1000" fill="hold"/>
                                        <p:tgtEl>
                                          <p:spTgt spid="7170"/>
                                        </p:tgtEl>
                                        <p:attrNameLst>
                                          <p:attrName>ppt_w</p:attrName>
                                        </p:attrNameLst>
                                      </p:cBhvr>
                                      <p:tavLst>
                                        <p:tav tm="0">
                                          <p:val>
                                            <p:fltVal val="0"/>
                                          </p:val>
                                        </p:tav>
                                        <p:tav tm="100000">
                                          <p:val>
                                            <p:strVal val="#ppt_w"/>
                                          </p:val>
                                        </p:tav>
                                      </p:tavLst>
                                    </p:anim>
                                    <p:anim calcmode="lin" valueType="num">
                                      <p:cBhvr>
                                        <p:cTn id="13" dur="1000" fill="hold"/>
                                        <p:tgtEl>
                                          <p:spTgt spid="7170"/>
                                        </p:tgtEl>
                                        <p:attrNameLst>
                                          <p:attrName>ppt_h</p:attrName>
                                        </p:attrNameLst>
                                      </p:cBhvr>
                                      <p:tavLst>
                                        <p:tav tm="0">
                                          <p:val>
                                            <p:fltVal val="0"/>
                                          </p:val>
                                        </p:tav>
                                        <p:tav tm="100000">
                                          <p:val>
                                            <p:strVal val="#ppt_h"/>
                                          </p:val>
                                        </p:tav>
                                      </p:tavLst>
                                    </p:anim>
                                    <p:anim calcmode="lin" valueType="num">
                                      <p:cBhvr>
                                        <p:cTn id="14" dur="1000" fill="hold"/>
                                        <p:tgtEl>
                                          <p:spTgt spid="7170"/>
                                        </p:tgtEl>
                                        <p:attrNameLst>
                                          <p:attrName>style.rotation</p:attrName>
                                        </p:attrNameLst>
                                      </p:cBhvr>
                                      <p:tavLst>
                                        <p:tav tm="0">
                                          <p:val>
                                            <p:fltVal val="90"/>
                                          </p:val>
                                        </p:tav>
                                        <p:tav tm="100000">
                                          <p:val>
                                            <p:fltVal val="0"/>
                                          </p:val>
                                        </p:tav>
                                      </p:tavLst>
                                    </p:anim>
                                    <p:animEffect transition="in" filter="fade">
                                      <p:cBhvr>
                                        <p:cTn id="15" dur="1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 y="0"/>
            <a:ext cx="9047748" cy="926432"/>
          </a:xfrm>
        </p:spPr>
        <p:txBody>
          <a:bodyPr>
            <a:normAutofit/>
          </a:bodyPr>
          <a:lstStyle/>
          <a:p>
            <a:pPr algn="ctr"/>
            <a:r>
              <a:rPr lang="en-US" sz="4000" b="1" dirty="0" smtClean="0">
                <a:effectLst>
                  <a:outerShdw blurRad="38100" dist="38100" dir="2700000" algn="tl">
                    <a:srgbClr val="000000">
                      <a:alpha val="43137"/>
                    </a:srgbClr>
                  </a:outerShdw>
                </a:effectLst>
              </a:rPr>
              <a:t>Federalists</a:t>
            </a:r>
            <a:endParaRPr lang="en-US" sz="4000" b="1" dirty="0">
              <a:effectLst>
                <a:outerShdw blurRad="38100" dist="38100" dir="2700000" algn="tl">
                  <a:srgbClr val="000000">
                    <a:alpha val="43137"/>
                  </a:srgbClr>
                </a:outerShdw>
              </a:effectLst>
            </a:endParaRPr>
          </a:p>
        </p:txBody>
      </p:sp>
      <p:sp>
        <p:nvSpPr>
          <p:cNvPr id="128003" name="Rectangle 3"/>
          <p:cNvSpPr>
            <a:spLocks noGrp="1" noChangeArrowheads="1"/>
          </p:cNvSpPr>
          <p:nvPr>
            <p:ph type="body" sz="half" idx="2"/>
          </p:nvPr>
        </p:nvSpPr>
        <p:spPr>
          <a:xfrm>
            <a:off x="3056021" y="990600"/>
            <a:ext cx="6087980" cy="5867400"/>
          </a:xfrm>
        </p:spPr>
        <p:txBody>
          <a:bodyPr>
            <a:noAutofit/>
          </a:bodyPr>
          <a:lstStyle/>
          <a:p>
            <a:pPr>
              <a:spcBef>
                <a:spcPts val="1200"/>
              </a:spcBef>
              <a:spcAft>
                <a:spcPts val="1200"/>
              </a:spcAft>
            </a:pPr>
            <a:r>
              <a:rPr lang="en-US" sz="2600" b="1" dirty="0" smtClean="0"/>
              <a:t>Many Federalists </a:t>
            </a:r>
            <a:r>
              <a:rPr lang="en-US" sz="2600" b="1" dirty="0"/>
              <a:t>were large land owners and merchants, and artisans. </a:t>
            </a:r>
          </a:p>
          <a:p>
            <a:pPr>
              <a:spcBef>
                <a:spcPts val="1200"/>
              </a:spcBef>
              <a:spcAft>
                <a:spcPts val="1200"/>
              </a:spcAft>
            </a:pPr>
            <a:r>
              <a:rPr lang="en-US" sz="2600" b="1" dirty="0" smtClean="0"/>
              <a:t>Federalists felt a stronger </a:t>
            </a:r>
            <a:r>
              <a:rPr lang="en-US" sz="2600" b="1" dirty="0"/>
              <a:t>central government </a:t>
            </a:r>
            <a:r>
              <a:rPr lang="en-US" sz="2600" b="1" dirty="0" smtClean="0"/>
              <a:t>was needed to </a:t>
            </a:r>
            <a:r>
              <a:rPr lang="en-US" sz="2600" b="1" dirty="0"/>
              <a:t>protect property </a:t>
            </a:r>
            <a:r>
              <a:rPr lang="en-US" sz="2600" b="1" dirty="0" smtClean="0"/>
              <a:t>and </a:t>
            </a:r>
            <a:r>
              <a:rPr lang="en-US" sz="2600" b="1" dirty="0"/>
              <a:t>trade. </a:t>
            </a:r>
          </a:p>
          <a:p>
            <a:r>
              <a:rPr lang="en-US" altLang="en-US" sz="2600" b="1" dirty="0"/>
              <a:t>Federalists fear that </a:t>
            </a:r>
            <a:r>
              <a:rPr lang="en-US" altLang="en-US" sz="2600" b="1" dirty="0" smtClean="0"/>
              <a:t>without a stronger </a:t>
            </a:r>
            <a:r>
              <a:rPr lang="en-US" altLang="en-US" sz="2600" b="1" dirty="0"/>
              <a:t>central </a:t>
            </a:r>
            <a:r>
              <a:rPr lang="en-US" altLang="en-US" sz="2600" b="1" dirty="0" smtClean="0"/>
              <a:t>government that </a:t>
            </a:r>
            <a:r>
              <a:rPr lang="en-US" altLang="en-US" sz="2600" b="1" dirty="0"/>
              <a:t>the </a:t>
            </a:r>
            <a:r>
              <a:rPr lang="en-US" altLang="en-US" sz="2600" b="1" dirty="0" smtClean="0"/>
              <a:t>country </a:t>
            </a:r>
            <a:r>
              <a:rPr lang="en-US" altLang="en-US" sz="2600" b="1" dirty="0"/>
              <a:t>would soon fail</a:t>
            </a:r>
            <a:r>
              <a:rPr lang="en-US" altLang="en-US" sz="2600" b="1" dirty="0" smtClean="0"/>
              <a:t>.</a:t>
            </a:r>
            <a:endParaRPr lang="en-US" altLang="en-US" sz="2600" b="1" dirty="0"/>
          </a:p>
          <a:p>
            <a:r>
              <a:rPr lang="en-US" altLang="en-US" sz="2600" b="1" dirty="0"/>
              <a:t>Federalists support </a:t>
            </a:r>
            <a:r>
              <a:rPr lang="en-US" altLang="en-US" sz="2600" b="1" dirty="0" smtClean="0"/>
              <a:t>the </a:t>
            </a:r>
            <a:r>
              <a:rPr lang="en-US" altLang="en-US" sz="2600" b="1" dirty="0"/>
              <a:t>U.S. </a:t>
            </a:r>
            <a:r>
              <a:rPr lang="en-US" altLang="en-US" sz="2600" b="1" dirty="0" smtClean="0"/>
              <a:t>Constitution</a:t>
            </a:r>
            <a:endParaRPr lang="en-US" altLang="en-US" sz="2600" b="1" dirty="0"/>
          </a:p>
        </p:txBody>
      </p:sp>
      <p:sp>
        <p:nvSpPr>
          <p:cNvPr id="128004" name="Text Box 4"/>
          <p:cNvSpPr txBox="1">
            <a:spLocks noChangeArrowheads="1"/>
          </p:cNvSpPr>
          <p:nvPr/>
        </p:nvSpPr>
        <p:spPr bwMode="auto">
          <a:xfrm>
            <a:off x="1" y="5418859"/>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i="1" dirty="0" smtClean="0"/>
              <a:t>Federalist </a:t>
            </a:r>
            <a:r>
              <a:rPr lang="en-US" b="1" i="1" dirty="0"/>
              <a:t>Papers</a:t>
            </a: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16168" y="1311197"/>
            <a:ext cx="2371550" cy="382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500"/>
                                        <p:tgtEl>
                                          <p:spTgt spid="12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fade">
                                      <p:cBhvr>
                                        <p:cTn id="12" dur="500"/>
                                        <p:tgtEl>
                                          <p:spTgt spid="12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fade">
                                      <p:cBhvr>
                                        <p:cTn id="17" dur="500"/>
                                        <p:tgtEl>
                                          <p:spTgt spid="12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fade">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1113"/>
            <a:ext cx="9144000" cy="1143001"/>
          </a:xfrm>
        </p:spPr>
        <p:txBody>
          <a:bodyPr>
            <a:normAutofit/>
          </a:bodyPr>
          <a:lstStyle/>
          <a:p>
            <a:pPr algn="ctr" eaLnBrk="1" hangingPunct="1"/>
            <a:r>
              <a:rPr lang="en-US" altLang="en-US" b="1" dirty="0" smtClean="0">
                <a:effectLst>
                  <a:outerShdw blurRad="38100" dist="38100" dir="2700000" algn="tl">
                    <a:srgbClr val="000000">
                      <a:alpha val="43137"/>
                    </a:srgbClr>
                  </a:outerShdw>
                </a:effectLst>
              </a:rPr>
              <a:t>Antifederalists</a:t>
            </a:r>
            <a:endParaRPr lang="en-US" altLang="en-US" dirty="0" smtClean="0">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152400" y="990600"/>
            <a:ext cx="6095999" cy="5867399"/>
          </a:xfrm>
        </p:spPr>
        <p:txBody>
          <a:bodyPr>
            <a:normAutofit fontScale="77500" lnSpcReduction="20000"/>
          </a:bodyPr>
          <a:lstStyle/>
          <a:p>
            <a:r>
              <a:rPr lang="en-US" sz="3600" b="1" u="sng" dirty="0"/>
              <a:t>M</a:t>
            </a:r>
            <a:r>
              <a:rPr lang="en-US" sz="3600" b="1" u="sng" dirty="0" smtClean="0"/>
              <a:t>ain objections to the constitution:</a:t>
            </a:r>
          </a:p>
          <a:p>
            <a:pPr marL="0" indent="0">
              <a:buNone/>
            </a:pPr>
            <a:endParaRPr lang="en-US" sz="3100" b="1" u="sng" dirty="0" smtClean="0"/>
          </a:p>
          <a:p>
            <a:r>
              <a:rPr lang="en-US" sz="3600" b="1" u="sng" dirty="0" smtClean="0"/>
              <a:t>The </a:t>
            </a:r>
            <a:r>
              <a:rPr lang="en-US" sz="3600" b="1" u="sng" dirty="0"/>
              <a:t>new Constitution would create a too powerful central government</a:t>
            </a:r>
          </a:p>
          <a:p>
            <a:pPr lvl="1"/>
            <a:r>
              <a:rPr lang="en-US" sz="3100" b="1" dirty="0" smtClean="0"/>
              <a:t>the government's potential to become corrupt and become tyrannical</a:t>
            </a:r>
          </a:p>
          <a:p>
            <a:pPr lvl="1"/>
            <a:r>
              <a:rPr lang="en-US" sz="3100" b="1" dirty="0" smtClean="0"/>
              <a:t>the Congress would pass oppressive taxes that they would enforce by creating a standing national army</a:t>
            </a:r>
          </a:p>
          <a:p>
            <a:pPr marL="457200" lvl="1" indent="0">
              <a:buNone/>
            </a:pPr>
            <a:endParaRPr lang="en-US" sz="3100" b="1" dirty="0" smtClean="0"/>
          </a:p>
          <a:p>
            <a:r>
              <a:rPr lang="en-US" sz="3600" b="1" u="sng" dirty="0" smtClean="0"/>
              <a:t>Concerned </a:t>
            </a:r>
            <a:r>
              <a:rPr lang="en-US" sz="3600" b="1" u="sng" dirty="0"/>
              <a:t>over states rights</a:t>
            </a:r>
          </a:p>
          <a:p>
            <a:endParaRPr lang="en-US" sz="3100" b="1" dirty="0" smtClean="0"/>
          </a:p>
          <a:p>
            <a:r>
              <a:rPr lang="en-US" sz="3600" b="1" u="sng" dirty="0" smtClean="0"/>
              <a:t>Concerned over individual liberties</a:t>
            </a:r>
          </a:p>
          <a:p>
            <a:pPr lvl="1"/>
            <a:r>
              <a:rPr lang="en-US" sz="3100" b="1" dirty="0" smtClean="0"/>
              <a:t>the Constitution did not include a Bill of Rights to protect citizens from the government</a:t>
            </a:r>
          </a:p>
          <a:p>
            <a:pPr>
              <a:spcBef>
                <a:spcPts val="1200"/>
              </a:spcBef>
              <a:spcAft>
                <a:spcPts val="1200"/>
              </a:spcAft>
            </a:pPr>
            <a:endParaRPr lang="en-US" sz="2800" dirty="0"/>
          </a:p>
          <a:p>
            <a:endParaRPr lang="en-US" altLang="en-US" sz="2800" dirty="0"/>
          </a:p>
          <a:p>
            <a:pPr eaLnBrk="1" hangingPunct="1"/>
            <a:endParaRPr lang="en-US" altLang="en-US" sz="3000" b="1" dirty="0" smtClean="0"/>
          </a:p>
          <a:p>
            <a:pPr eaLnBrk="1" hangingPunct="1"/>
            <a:endParaRPr lang="en-US" altLang="en-US" sz="3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90600"/>
            <a:ext cx="2753157" cy="479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86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462"/>
            <a:ext cx="7772400" cy="1143000"/>
          </a:xfrm>
        </p:spPr>
        <p:txBody>
          <a:bodyPr/>
          <a:lstStyle/>
          <a:p>
            <a:r>
              <a:rPr lang="en-US" b="1" dirty="0" smtClean="0">
                <a:effectLst>
                  <a:outerShdw blurRad="38100" dist="38100" dir="2700000" algn="tl">
                    <a:srgbClr val="000000">
                      <a:alpha val="43137"/>
                    </a:srgbClr>
                  </a:outerShdw>
                </a:effectLst>
              </a:rPr>
              <a:t>Two Holdouts…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94292"/>
            <a:ext cx="8229600" cy="4535107"/>
          </a:xfrm>
        </p:spPr>
        <p:txBody>
          <a:bodyPr>
            <a:normAutofit lnSpcReduction="10000"/>
          </a:bodyPr>
          <a:lstStyle/>
          <a:p>
            <a:r>
              <a:rPr lang="en-US" dirty="0" smtClean="0"/>
              <a:t>By July 1788 all but two states had ratified the Constitution: Rhode Island and North Carolina</a:t>
            </a:r>
          </a:p>
          <a:p>
            <a:r>
              <a:rPr lang="en-US" dirty="0" smtClean="0"/>
              <a:t>The Confederation Congress proceeded to set up the new government under the Constitution</a:t>
            </a:r>
          </a:p>
          <a:p>
            <a:r>
              <a:rPr lang="en-US" dirty="0" smtClean="0"/>
              <a:t>After the new government was in place the last two states finally ratified</a:t>
            </a:r>
          </a:p>
          <a:p>
            <a:pPr lvl="1"/>
            <a:r>
              <a:rPr lang="en-US" dirty="0" smtClean="0"/>
              <a:t>North Carolina – Nov. 1789</a:t>
            </a:r>
          </a:p>
          <a:p>
            <a:pPr lvl="1"/>
            <a:r>
              <a:rPr lang="en-US" dirty="0" smtClean="0"/>
              <a:t>Rhode Island – May 1790</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39" r="17906" b="4784"/>
          <a:stretch/>
        </p:blipFill>
        <p:spPr bwMode="auto">
          <a:xfrm>
            <a:off x="457200" y="29309"/>
            <a:ext cx="1676400" cy="206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3" t="20069" r="7507" b="28572"/>
          <a:stretch/>
        </p:blipFill>
        <p:spPr bwMode="auto">
          <a:xfrm>
            <a:off x="6477000" y="609600"/>
            <a:ext cx="2503850" cy="110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339"/>
                                        </p:tgtEl>
                                        <p:attrNameLst>
                                          <p:attrName>style.visibility</p:attrName>
                                        </p:attrNameLst>
                                      </p:cBhvr>
                                      <p:to>
                                        <p:strVal val="visible"/>
                                      </p:to>
                                    </p:set>
                                    <p:anim calcmode="lin" valueType="num">
                                      <p:cBhvr>
                                        <p:cTn id="15" dur="1000" fill="hold"/>
                                        <p:tgtEl>
                                          <p:spTgt spid="14339"/>
                                        </p:tgtEl>
                                        <p:attrNameLst>
                                          <p:attrName>ppt_w</p:attrName>
                                        </p:attrNameLst>
                                      </p:cBhvr>
                                      <p:tavLst>
                                        <p:tav tm="0">
                                          <p:val>
                                            <p:fltVal val="0"/>
                                          </p:val>
                                        </p:tav>
                                        <p:tav tm="100000">
                                          <p:val>
                                            <p:strVal val="#ppt_w"/>
                                          </p:val>
                                        </p:tav>
                                      </p:tavLst>
                                    </p:anim>
                                    <p:anim calcmode="lin" valueType="num">
                                      <p:cBhvr>
                                        <p:cTn id="16" dur="1000" fill="hold"/>
                                        <p:tgtEl>
                                          <p:spTgt spid="14339"/>
                                        </p:tgtEl>
                                        <p:attrNameLst>
                                          <p:attrName>ppt_h</p:attrName>
                                        </p:attrNameLst>
                                      </p:cBhvr>
                                      <p:tavLst>
                                        <p:tav tm="0">
                                          <p:val>
                                            <p:fltVal val="0"/>
                                          </p:val>
                                        </p:tav>
                                        <p:tav tm="100000">
                                          <p:val>
                                            <p:strVal val="#ppt_h"/>
                                          </p:val>
                                        </p:tav>
                                      </p:tavLst>
                                    </p:anim>
                                    <p:anim calcmode="lin" valueType="num">
                                      <p:cBhvr>
                                        <p:cTn id="17" dur="1000" fill="hold"/>
                                        <p:tgtEl>
                                          <p:spTgt spid="14339"/>
                                        </p:tgtEl>
                                        <p:attrNameLst>
                                          <p:attrName>style.rotation</p:attrName>
                                        </p:attrNameLst>
                                      </p:cBhvr>
                                      <p:tavLst>
                                        <p:tav tm="0">
                                          <p:val>
                                            <p:fltVal val="90"/>
                                          </p:val>
                                        </p:tav>
                                        <p:tav tm="100000">
                                          <p:val>
                                            <p:fltVal val="0"/>
                                          </p:val>
                                        </p:tav>
                                      </p:tavLst>
                                    </p:anim>
                                    <p:animEffect transition="in" filter="fade">
                                      <p:cBhvr>
                                        <p:cTn id="18" dur="1000"/>
                                        <p:tgtEl>
                                          <p:spTgt spid="143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TotalTime>
  <Words>521</Words>
  <Application>Microsoft Macintosh PowerPoint</Application>
  <PresentationFormat>On-screen Show (4:3)</PresentationFormat>
  <Paragraphs>57</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Ratification of the Constitution</vt:lpstr>
      <vt:lpstr>PowerPoint Presentation</vt:lpstr>
      <vt:lpstr>Debates Begin</vt:lpstr>
      <vt:lpstr>Federalists</vt:lpstr>
      <vt:lpstr>Antifederalists</vt:lpstr>
      <vt:lpstr>Two Holdouts…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jedevault</dc:creator>
  <cp:lastModifiedBy>Microsoft Office User</cp:lastModifiedBy>
  <cp:revision>31</cp:revision>
  <dcterms:created xsi:type="dcterms:W3CDTF">2014-06-14T02:31:04Z</dcterms:created>
  <dcterms:modified xsi:type="dcterms:W3CDTF">2015-09-09T14:57:19Z</dcterms:modified>
</cp:coreProperties>
</file>