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84" r:id="rId4"/>
    <p:sldId id="301" r:id="rId5"/>
    <p:sldId id="292" r:id="rId6"/>
    <p:sldId id="290" r:id="rId7"/>
    <p:sldId id="291" r:id="rId8"/>
    <p:sldId id="297" r:id="rId9"/>
    <p:sldId id="293" r:id="rId10"/>
    <p:sldId id="298" r:id="rId11"/>
    <p:sldId id="299" r:id="rId12"/>
    <p:sldId id="282" r:id="rId13"/>
    <p:sldId id="302" r:id="rId14"/>
    <p:sldId id="269" r:id="rId15"/>
    <p:sldId id="288"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CC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68523" autoAdjust="0"/>
  </p:normalViewPr>
  <p:slideViewPr>
    <p:cSldViewPr>
      <p:cViewPr varScale="1">
        <p:scale>
          <a:sx n="43" d="100"/>
          <a:sy n="43" d="100"/>
        </p:scale>
        <p:origin x="-9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3688BC-EEA3-4A40-B26A-8C020DD3CB6A}" type="datetimeFigureOut">
              <a:rPr lang="en-US" smtClean="0"/>
              <a:t>9/10/2014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3172C1-FDEA-4467-971D-5305ADB14959}" type="slidenum">
              <a:rPr lang="en-US" smtClean="0"/>
              <a:t>‹#›</a:t>
            </a:fld>
            <a:endParaRPr lang="en-US"/>
          </a:p>
        </p:txBody>
      </p:sp>
    </p:spTree>
    <p:extLst>
      <p:ext uri="{BB962C8B-B14F-4D97-AF65-F5344CB8AC3E}">
        <p14:creationId xmlns:p14="http://schemas.microsoft.com/office/powerpoint/2010/main" val="67864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official formation of the Confederate States of America occurred on March 11, 1861 when the seven seceded states signed the new constitution. </a:t>
            </a:r>
          </a:p>
          <a:p>
            <a:r>
              <a:rPr lang="en-US" dirty="0" smtClean="0"/>
              <a:t>This process was started when South Carolina seceded on December 20, 1860 and was then closely followed by seven other southern states. </a:t>
            </a:r>
          </a:p>
          <a:p>
            <a:r>
              <a:rPr lang="en-US" dirty="0" smtClean="0"/>
              <a:t>The event marking this beginning of hostilities took place on April 20, 1861 when General P. G. T. Beauregard and a group of cadets from The Citadel fired on Fort </a:t>
            </a:r>
            <a:r>
              <a:rPr lang="en-US" dirty="0" err="1" smtClean="0"/>
              <a:t>Sumpter</a:t>
            </a:r>
            <a:r>
              <a:rPr lang="en-US" dirty="0" smtClean="0"/>
              <a:t> in Charleston Bay.</a:t>
            </a:r>
          </a:p>
          <a:p>
            <a:r>
              <a:rPr lang="en-US" dirty="0" smtClean="0"/>
              <a:t>South Carolina and the other seceding states were joined by four others during the early part of 1861. </a:t>
            </a:r>
          </a:p>
          <a:p>
            <a:r>
              <a:rPr lang="en-US" dirty="0" smtClean="0"/>
              <a:t>These states were united in a quest for independence from the United States, an untested right under the United States Constitution. </a:t>
            </a:r>
          </a:p>
          <a:p>
            <a:r>
              <a:rPr lang="en-US" dirty="0" smtClean="0"/>
              <a:t>Specifically the eleven States forming the Confederacy</a:t>
            </a:r>
          </a:p>
          <a:p>
            <a:endParaRPr lang="en-US" dirty="0"/>
          </a:p>
        </p:txBody>
      </p:sp>
      <p:sp>
        <p:nvSpPr>
          <p:cNvPr id="4" name="Slide Number Placeholder 3"/>
          <p:cNvSpPr>
            <a:spLocks noGrp="1"/>
          </p:cNvSpPr>
          <p:nvPr>
            <p:ph type="sldNum" sz="quarter" idx="10"/>
          </p:nvPr>
        </p:nvSpPr>
        <p:spPr/>
        <p:txBody>
          <a:bodyPr/>
          <a:lstStyle/>
          <a:p>
            <a:fld id="{4E3E54DD-0850-4A37-8A98-2FCD457C9C7B}" type="slidenum">
              <a:rPr lang="en-US" smtClean="0"/>
              <a:t>3</a:t>
            </a:fld>
            <a:endParaRPr lang="en-US"/>
          </a:p>
        </p:txBody>
      </p:sp>
    </p:spTree>
    <p:extLst>
      <p:ext uri="{BB962C8B-B14F-4D97-AF65-F5344CB8AC3E}">
        <p14:creationId xmlns:p14="http://schemas.microsoft.com/office/powerpoint/2010/main" val="106369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twin disadvantages of a smaller industrial economy and having so much of the war fought in the South hampered Confederate growth and development. Southern farmers (including cotton growers) were hampered in their ability to sell their goods overseas due to Union naval blockades. Union invasions into the South resulted in the capture of Southern transportation and manufacturing facilities. </a:t>
            </a:r>
          </a:p>
          <a:p>
            <a:endParaRPr lang="en-US" dirty="0"/>
          </a:p>
        </p:txBody>
      </p:sp>
      <p:sp>
        <p:nvSpPr>
          <p:cNvPr id="4" name="Slide Number Placeholder 3"/>
          <p:cNvSpPr>
            <a:spLocks noGrp="1"/>
          </p:cNvSpPr>
          <p:nvPr>
            <p:ph type="sldNum" sz="quarter" idx="10"/>
          </p:nvPr>
        </p:nvSpPr>
        <p:spPr/>
        <p:txBody>
          <a:bodyPr/>
          <a:lstStyle/>
          <a:p>
            <a:fld id="{063172C1-FDEA-4467-971D-5305ADB14959}" type="slidenum">
              <a:rPr lang="en-US" smtClean="0"/>
              <a:t>5</a:t>
            </a:fld>
            <a:endParaRPr lang="en-US"/>
          </a:p>
        </p:txBody>
      </p:sp>
    </p:spTree>
    <p:extLst>
      <p:ext uri="{BB962C8B-B14F-4D97-AF65-F5344CB8AC3E}">
        <p14:creationId xmlns:p14="http://schemas.microsoft.com/office/powerpoint/2010/main" val="2681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3172C1-FDEA-4467-971D-5305ADB14959}" type="slidenum">
              <a:rPr lang="en-US" smtClean="0"/>
              <a:t>7</a:t>
            </a:fld>
            <a:endParaRPr lang="en-US"/>
          </a:p>
        </p:txBody>
      </p:sp>
    </p:spTree>
    <p:extLst>
      <p:ext uri="{BB962C8B-B14F-4D97-AF65-F5344CB8AC3E}">
        <p14:creationId xmlns:p14="http://schemas.microsoft.com/office/powerpoint/2010/main" val="135769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latin typeface="+mn-lt"/>
              </a:rPr>
              <a:t>the United States Homestead Acts were initially proposed as an expression of the "Free Soil" policy of Northerners who wanted individual farmers to own and operate their own farms, as opposed to Southern slave-owners who could use groups of slaves to economic advantage. Anyone who had never taken up arms against the U.S. government (including freed slaves and women), was 21 years or older, or the head of a family, could file an application to claim a federal land grant. There was also a residency requirement.</a:t>
            </a:r>
          </a:p>
          <a:p>
            <a:endParaRPr lang="en-US" sz="1200" b="0" dirty="0" smtClean="0">
              <a:latin typeface="+mn-lt"/>
            </a:endParaRPr>
          </a:p>
          <a:p>
            <a:pPr>
              <a:lnSpc>
                <a:spcPct val="90000"/>
              </a:lnSpc>
            </a:pPr>
            <a:r>
              <a:rPr lang="en-US" sz="1200" b="0" dirty="0" smtClean="0">
                <a:latin typeface="+mn-lt"/>
              </a:rPr>
              <a:t>In 1863, the government passed the Homestead Act</a:t>
            </a:r>
          </a:p>
          <a:p>
            <a:pPr>
              <a:lnSpc>
                <a:spcPct val="90000"/>
              </a:lnSpc>
            </a:pPr>
            <a:r>
              <a:rPr lang="en-US" sz="1200" b="0" dirty="0" smtClean="0">
                <a:latin typeface="+mn-lt"/>
              </a:rPr>
              <a:t>  </a:t>
            </a:r>
            <a:r>
              <a:rPr lang="en-US" sz="1200" b="0" dirty="0" err="1" smtClean="0">
                <a:latin typeface="+mn-lt"/>
              </a:rPr>
              <a:t>i</a:t>
            </a:r>
            <a:r>
              <a:rPr lang="en-US" sz="1200" b="0" dirty="0" smtClean="0">
                <a:latin typeface="+mn-lt"/>
              </a:rPr>
              <a:t>. It was hoped that this act would encourage people to move out West. </a:t>
            </a:r>
          </a:p>
          <a:p>
            <a:pPr>
              <a:lnSpc>
                <a:spcPct val="90000"/>
              </a:lnSpc>
            </a:pPr>
            <a:endParaRPr lang="en-US" sz="1200" b="0" dirty="0" smtClean="0">
              <a:latin typeface="+mn-lt"/>
            </a:endParaRPr>
          </a:p>
          <a:p>
            <a:pPr>
              <a:lnSpc>
                <a:spcPct val="90000"/>
              </a:lnSpc>
            </a:pPr>
            <a:r>
              <a:rPr lang="en-US" sz="1200" b="0" dirty="0" smtClean="0">
                <a:latin typeface="+mn-lt"/>
              </a:rPr>
              <a:t>$10 registration fee allowed an individual to “homestead” a tract of public land. </a:t>
            </a:r>
          </a:p>
          <a:p>
            <a:pPr>
              <a:lnSpc>
                <a:spcPct val="90000"/>
              </a:lnSpc>
            </a:pPr>
            <a:r>
              <a:rPr lang="en-US" sz="1200" b="0" dirty="0" smtClean="0">
                <a:latin typeface="+mn-lt"/>
              </a:rPr>
              <a:t>  </a:t>
            </a:r>
            <a:r>
              <a:rPr lang="en-US" sz="1200" b="0" dirty="0" err="1" smtClean="0">
                <a:latin typeface="+mn-lt"/>
              </a:rPr>
              <a:t>i</a:t>
            </a:r>
            <a:r>
              <a:rPr lang="en-US" sz="1200" b="0" dirty="0" smtClean="0">
                <a:latin typeface="+mn-lt"/>
              </a:rPr>
              <a:t>.  The person had to live on the land for 5 years before getting title to the land. </a:t>
            </a:r>
            <a:endParaRPr lang="en-US" sz="1200" b="0" dirty="0">
              <a:latin typeface="+mn-lt"/>
            </a:endParaRPr>
          </a:p>
        </p:txBody>
      </p:sp>
      <p:sp>
        <p:nvSpPr>
          <p:cNvPr id="4" name="Slide Number Placeholder 3"/>
          <p:cNvSpPr>
            <a:spLocks noGrp="1"/>
          </p:cNvSpPr>
          <p:nvPr>
            <p:ph type="sldNum" sz="quarter" idx="10"/>
          </p:nvPr>
        </p:nvSpPr>
        <p:spPr/>
        <p:txBody>
          <a:bodyPr/>
          <a:lstStyle/>
          <a:p>
            <a:fld id="{063172C1-FDEA-4467-971D-5305ADB14959}" type="slidenum">
              <a:rPr lang="en-US" smtClean="0"/>
              <a:t>9</a:t>
            </a:fld>
            <a:endParaRPr lang="en-US"/>
          </a:p>
        </p:txBody>
      </p:sp>
    </p:spTree>
    <p:extLst>
      <p:ext uri="{BB962C8B-B14F-4D97-AF65-F5344CB8AC3E}">
        <p14:creationId xmlns:p14="http://schemas.microsoft.com/office/powerpoint/2010/main" val="783772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 every sector of the Union economy witnessed increased production. Mechanization of farming allowed a single farmer growing crops such as corn or wheat to plant, harvest, and process much more than was possible when hand and animal power were the only available tools. (By 1860, a threshing machine could thresh 12 times as much grain per hour as could six men.) This mechanization became even more important as many farmers left home to enlist in the Union military. Those remaining behind could continue to manage the farm through the use of labor-saving devices like reapers and horse-drawn planters.</a:t>
            </a:r>
            <a:br>
              <a:rPr lang="en-US" dirty="0" smtClean="0"/>
            </a:br>
            <a:r>
              <a:rPr lang="en-US" dirty="0" smtClean="0"/>
              <a:t/>
            </a:r>
            <a:br>
              <a:rPr lang="en-US" dirty="0" smtClean="0"/>
            </a:br>
            <a:r>
              <a:rPr lang="en-US" dirty="0" smtClean="0"/>
              <a:t>Northern transportation industries boomed during the conflict as well--particularly railroads. The North's larger number of tracks and better ability to construct and move parts gave it a distinct advantage over the South. Union forces moving south or west to fight often rode to battle on trains traveling on freshly lain tracks. In fact, as Northern forces traveled further south to fight and occupy the Confederacy, the War Department created the United States Military Railroads, designed to build rails to carry troops and supplies as well as operating captured Southern rail lines and equipment. By war's end, it was the world's largest railroad system.</a:t>
            </a:r>
            <a:br>
              <a:rPr lang="en-US" dirty="0" smtClean="0"/>
            </a:br>
            <a:r>
              <a:rPr lang="en-US" dirty="0" smtClean="0"/>
              <a:t/>
            </a:r>
            <a:br>
              <a:rPr lang="en-US" dirty="0" smtClean="0"/>
            </a:br>
            <a:r>
              <a:rPr lang="en-US" dirty="0" smtClean="0"/>
              <a:t>Other Northern industries--weapons manufacturing, leather goods, iron production, textiles--grew and improved as the war progressed. The same was not true in the South. </a:t>
            </a:r>
            <a:endParaRPr lang="en-US" dirty="0"/>
          </a:p>
        </p:txBody>
      </p:sp>
      <p:sp>
        <p:nvSpPr>
          <p:cNvPr id="4" name="Slide Number Placeholder 3"/>
          <p:cNvSpPr>
            <a:spLocks noGrp="1"/>
          </p:cNvSpPr>
          <p:nvPr>
            <p:ph type="sldNum" sz="quarter" idx="10"/>
          </p:nvPr>
        </p:nvSpPr>
        <p:spPr/>
        <p:txBody>
          <a:bodyPr/>
          <a:lstStyle/>
          <a:p>
            <a:fld id="{063172C1-FDEA-4467-971D-5305ADB14959}" type="slidenum">
              <a:rPr lang="en-US" smtClean="0"/>
              <a:t>10</a:t>
            </a:fld>
            <a:endParaRPr lang="en-US"/>
          </a:p>
        </p:txBody>
      </p:sp>
    </p:spTree>
    <p:extLst>
      <p:ext uri="{BB962C8B-B14F-4D97-AF65-F5344CB8AC3E}">
        <p14:creationId xmlns:p14="http://schemas.microsoft.com/office/powerpoint/2010/main" val="246392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u="none" dirty="0" smtClean="0">
                <a:solidFill>
                  <a:srgbClr val="000000"/>
                </a:solidFill>
              </a:rPr>
              <a:t>The </a:t>
            </a:r>
            <a:r>
              <a:rPr lang="en-US" b="1" u="none" dirty="0" smtClean="0">
                <a:solidFill>
                  <a:srgbClr val="000000"/>
                </a:solidFill>
              </a:rPr>
              <a:t>New York City draft riots</a:t>
            </a:r>
            <a:r>
              <a:rPr lang="en-US" u="none" dirty="0" smtClean="0">
                <a:solidFill>
                  <a:srgbClr val="000000"/>
                </a:solidFill>
              </a:rPr>
              <a:t> (July 13–16, 1863; known at the time as </a:t>
            </a:r>
            <a:r>
              <a:rPr lang="en-US" b="1" u="none" dirty="0" smtClean="0">
                <a:solidFill>
                  <a:srgbClr val="000000"/>
                </a:solidFill>
              </a:rPr>
              <a:t>Draft Week</a:t>
            </a:r>
            <a:r>
              <a:rPr lang="en-US" u="none" dirty="0" smtClean="0">
                <a:solidFill>
                  <a:srgbClr val="000000"/>
                </a:solidFill>
              </a:rPr>
              <a:t> were violent disturbances in New York City that were the culmination of working-class discontent with new laws passed by Congress that year to draft men to fight in the ongoing American Civil War. The riots remain the largest civil insurrection in American history, aside from the Civil War itself.</a:t>
            </a:r>
          </a:p>
          <a:p>
            <a:pPr rtl="0"/>
            <a:endParaRPr lang="en-US" u="none" dirty="0" smtClean="0">
              <a:solidFill>
                <a:srgbClr val="000000"/>
              </a:solidFill>
            </a:endParaRPr>
          </a:p>
          <a:p>
            <a:pPr rtl="0"/>
            <a:r>
              <a:rPr lang="en-US" u="none" dirty="0" smtClean="0">
                <a:solidFill>
                  <a:srgbClr val="000000"/>
                </a:solidFill>
              </a:rPr>
              <a:t>President Abraham Lincoln was forced to divert several regiments of militia and volunteer troops from following up after the Battle of Gettysburg to control the city. The rioters were overwhelmingly working-class men, primarily ethnic Irish, resenting particularly that wealthier men, who could afford to pay a $300 (equivalent to $5,746 in 2014) commutation fee to hire a substitute, were spared from the draft.</a:t>
            </a:r>
          </a:p>
          <a:p>
            <a:pPr rtl="0"/>
            <a:endParaRPr lang="en-US" u="none" dirty="0" smtClean="0">
              <a:solidFill>
                <a:srgbClr val="000000"/>
              </a:solidFill>
            </a:endParaRPr>
          </a:p>
          <a:p>
            <a:pPr rtl="0"/>
            <a:r>
              <a:rPr lang="en-US" u="none" dirty="0" smtClean="0">
                <a:solidFill>
                  <a:srgbClr val="000000"/>
                </a:solidFill>
              </a:rPr>
              <a:t>Initially intended to express anger at the draft, the protests turned into a race riot, with white rioters, mainly but not exclusively Irish immigrants, attacking blacks wherever they could be found. At least 11 blacks are estimated to have been killed. The military did not reach the city until after the first day of rioting, when mobs had already ransacked or destroyed numerous public buildings, two Protestant churches, the homes of various abolitionists or sympathizers, many black homes, and the Colored Orphan Asylum at 44th Street and Fifth Avenue, which was burned to the ground.</a:t>
            </a:r>
          </a:p>
          <a:p>
            <a:endParaRPr lang="en-US" dirty="0"/>
          </a:p>
        </p:txBody>
      </p:sp>
      <p:sp>
        <p:nvSpPr>
          <p:cNvPr id="4" name="Slide Number Placeholder 3"/>
          <p:cNvSpPr>
            <a:spLocks noGrp="1"/>
          </p:cNvSpPr>
          <p:nvPr>
            <p:ph type="sldNum" sz="quarter" idx="10"/>
          </p:nvPr>
        </p:nvSpPr>
        <p:spPr/>
        <p:txBody>
          <a:bodyPr/>
          <a:lstStyle/>
          <a:p>
            <a:fld id="{063172C1-FDEA-4467-971D-5305ADB14959}" type="slidenum">
              <a:rPr lang="en-US" smtClean="0"/>
              <a:t>11</a:t>
            </a:fld>
            <a:endParaRPr lang="en-US"/>
          </a:p>
        </p:txBody>
      </p:sp>
    </p:spTree>
    <p:extLst>
      <p:ext uri="{BB962C8B-B14F-4D97-AF65-F5344CB8AC3E}">
        <p14:creationId xmlns:p14="http://schemas.microsoft.com/office/powerpoint/2010/main" val="4209153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Emancipation Proclamation</a:t>
            </a:r>
            <a:r>
              <a:rPr lang="en-US" dirty="0" smtClean="0"/>
              <a:t> was a presidential proclamation issued by President Abraham Lincoln on January 1, 1863, as a war measure during the American Civil War, directed to all of the areas in rebellion and all segments of the Executive branch (including the Army and Navy) of the United States. </a:t>
            </a:r>
          </a:p>
          <a:p>
            <a:endParaRPr lang="en-US" dirty="0" smtClean="0"/>
          </a:p>
          <a:p>
            <a:r>
              <a:rPr lang="en-US" dirty="0" smtClean="0"/>
              <a:t>It proclaimed the freedom of slaves in the ten states that were still in rebellion,</a:t>
            </a:r>
            <a:r>
              <a:rPr lang="en-US" baseline="30000" dirty="0" smtClean="0"/>
              <a:t> </a:t>
            </a:r>
            <a:r>
              <a:rPr lang="en-US" dirty="0" smtClean="0"/>
              <a:t>thus applying to 3 million of the 4 million slaves in the U.S. at the time. </a:t>
            </a:r>
          </a:p>
          <a:p>
            <a:endParaRPr lang="en-US" dirty="0" smtClean="0"/>
          </a:p>
          <a:p>
            <a:r>
              <a:rPr lang="en-US" dirty="0" smtClean="0"/>
              <a:t>The Proclamation was based on the president's constitutional authority as commander in chief of the armed forces; it was not a law passed by Congress. </a:t>
            </a:r>
          </a:p>
          <a:p>
            <a:endParaRPr lang="en-US" dirty="0" smtClean="0"/>
          </a:p>
          <a:p>
            <a:r>
              <a:rPr lang="en-US" dirty="0" smtClean="0"/>
              <a:t>The Proclamation also ordered that suitable persons among those freed could be enrolled into the paid service of United States' forces, and ordered the Union Army (and all segments of the Executive branch) to "recognize and maintain the freedom of" the ex-slaves. </a:t>
            </a:r>
          </a:p>
          <a:p>
            <a:endParaRPr lang="en-US" dirty="0" smtClean="0"/>
          </a:p>
          <a:p>
            <a:r>
              <a:rPr lang="en-US" dirty="0" smtClean="0"/>
              <a:t>The Proclamation only applied to slaves in Confederate-held lands; it did not apply to those in the four slave states that were not in rebellion (Kentucky, Maryland, Delaware, and Missouri, which were unnamed), nor to Tennessee (also unnamed), and specifically excluded counties of Virginia soon to form the state of West Virginia. Also specifically excluded (by name) were some regions already controlled by the Union army. </a:t>
            </a:r>
            <a:endParaRPr lang="en-US" dirty="0"/>
          </a:p>
        </p:txBody>
      </p:sp>
      <p:sp>
        <p:nvSpPr>
          <p:cNvPr id="4" name="Slide Number Placeholder 3"/>
          <p:cNvSpPr>
            <a:spLocks noGrp="1"/>
          </p:cNvSpPr>
          <p:nvPr>
            <p:ph type="sldNum" sz="quarter" idx="10"/>
          </p:nvPr>
        </p:nvSpPr>
        <p:spPr/>
        <p:txBody>
          <a:bodyPr/>
          <a:lstStyle/>
          <a:p>
            <a:fld id="{063172C1-FDEA-4467-971D-5305ADB14959}" type="slidenum">
              <a:rPr lang="en-US" smtClean="0"/>
              <a:t>12</a:t>
            </a:fld>
            <a:endParaRPr lang="en-US"/>
          </a:p>
        </p:txBody>
      </p:sp>
    </p:spTree>
    <p:extLst>
      <p:ext uri="{BB962C8B-B14F-4D97-AF65-F5344CB8AC3E}">
        <p14:creationId xmlns:p14="http://schemas.microsoft.com/office/powerpoint/2010/main" val="4291612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September 1862 photo provided by the Library of Congress shows Allan Pinkerton on horseback during the Battle of Antietam, near Sharpsburg, Maryland. </a:t>
            </a:r>
            <a:endParaRPr lang="en-US" dirty="0"/>
          </a:p>
        </p:txBody>
      </p:sp>
      <p:sp>
        <p:nvSpPr>
          <p:cNvPr id="4" name="Slide Number Placeholder 3"/>
          <p:cNvSpPr>
            <a:spLocks noGrp="1"/>
          </p:cNvSpPr>
          <p:nvPr>
            <p:ph type="sldNum" sz="quarter" idx="10"/>
          </p:nvPr>
        </p:nvSpPr>
        <p:spPr/>
        <p:txBody>
          <a:bodyPr/>
          <a:lstStyle/>
          <a:p>
            <a:fld id="{063172C1-FDEA-4467-971D-5305ADB14959}" type="slidenum">
              <a:rPr lang="en-US" smtClean="0"/>
              <a:t>14</a:t>
            </a:fld>
            <a:endParaRPr lang="en-US"/>
          </a:p>
        </p:txBody>
      </p:sp>
    </p:spTree>
    <p:extLst>
      <p:ext uri="{BB962C8B-B14F-4D97-AF65-F5344CB8AC3E}">
        <p14:creationId xmlns:p14="http://schemas.microsoft.com/office/powerpoint/2010/main" val="204549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altLang="en-US" u="sng" dirty="0" smtClean="0"/>
              <a:t>John Wilkes Booth</a:t>
            </a:r>
            <a:r>
              <a:rPr lang="en-US" altLang="en-US" dirty="0" smtClean="0"/>
              <a:t> — </a:t>
            </a:r>
            <a:r>
              <a:rPr lang="en-US" altLang="en-US" dirty="0" smtClean="0">
                <a:solidFill>
                  <a:schemeClr val="accent2"/>
                </a:solidFill>
              </a:rPr>
              <a:t>Southern sympathizer</a:t>
            </a:r>
            <a:r>
              <a:rPr lang="en-US" altLang="en-US" dirty="0" smtClean="0"/>
              <a:t>, Whig member, well-known actor, blamed Lincoln for the South’s problems</a:t>
            </a:r>
          </a:p>
          <a:p>
            <a:pPr>
              <a:lnSpc>
                <a:spcPct val="90000"/>
              </a:lnSpc>
            </a:pPr>
            <a:r>
              <a:rPr lang="en-US" altLang="en-US" dirty="0" smtClean="0"/>
              <a:t>Ford’s Theatre </a:t>
            </a:r>
            <a:r>
              <a:rPr lang="en-US" altLang="en-US" dirty="0" smtClean="0">
                <a:solidFill>
                  <a:schemeClr val="accent2"/>
                </a:solidFill>
              </a:rPr>
              <a:t>(only 5 days after the Civil War ended)</a:t>
            </a:r>
            <a:r>
              <a:rPr lang="en-US" altLang="en-US" dirty="0" smtClean="0"/>
              <a:t> </a:t>
            </a:r>
            <a:r>
              <a:rPr lang="en-US" altLang="en-US" b="1" dirty="0" smtClean="0"/>
              <a:t>Lincoln is assassinated</a:t>
            </a:r>
          </a:p>
          <a:p>
            <a:pPr>
              <a:lnSpc>
                <a:spcPct val="90000"/>
              </a:lnSpc>
            </a:pPr>
            <a:r>
              <a:rPr lang="en-US" altLang="en-US" dirty="0" smtClean="0"/>
              <a:t>Lincoln died at 7:22 am the next morning, and </a:t>
            </a:r>
            <a:r>
              <a:rPr lang="en-US" altLang="en-US" dirty="0" smtClean="0">
                <a:solidFill>
                  <a:schemeClr val="accent2"/>
                </a:solidFill>
              </a:rPr>
              <a:t>Andrew Johnson was sworn in shortly thereafter</a:t>
            </a:r>
          </a:p>
          <a:p>
            <a:endParaRPr lang="en-US" dirty="0"/>
          </a:p>
        </p:txBody>
      </p:sp>
      <p:sp>
        <p:nvSpPr>
          <p:cNvPr id="4" name="Slide Number Placeholder 3"/>
          <p:cNvSpPr>
            <a:spLocks noGrp="1"/>
          </p:cNvSpPr>
          <p:nvPr>
            <p:ph type="sldNum" sz="quarter" idx="10"/>
          </p:nvPr>
        </p:nvSpPr>
        <p:spPr/>
        <p:txBody>
          <a:bodyPr/>
          <a:lstStyle/>
          <a:p>
            <a:fld id="{CAEEBAC9-DF0A-4151-B9B1-332D00C55834}"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9278966-9DA4-4D0F-A48E-E87B03F37AE6}" type="slidenum">
              <a:rPr lang="en-US" altLang="en-US"/>
              <a:pPr/>
              <a:t>‹#›</a:t>
            </a:fld>
            <a:endParaRPr lang="en-US" altLang="en-US"/>
          </a:p>
        </p:txBody>
      </p:sp>
    </p:spTree>
    <p:extLst>
      <p:ext uri="{BB962C8B-B14F-4D97-AF65-F5344CB8AC3E}">
        <p14:creationId xmlns:p14="http://schemas.microsoft.com/office/powerpoint/2010/main" val="3891139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F14EC36-3751-48B7-8A26-8BCF07B0CAD5}" type="slidenum">
              <a:rPr lang="en-US" altLang="en-US"/>
              <a:pPr/>
              <a:t>‹#›</a:t>
            </a:fld>
            <a:endParaRPr lang="en-US" altLang="en-US"/>
          </a:p>
        </p:txBody>
      </p:sp>
    </p:spTree>
    <p:extLst>
      <p:ext uri="{BB962C8B-B14F-4D97-AF65-F5344CB8AC3E}">
        <p14:creationId xmlns:p14="http://schemas.microsoft.com/office/powerpoint/2010/main" val="280520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6A278EF-54CB-4D08-AAE6-170124D08FC5}" type="slidenum">
              <a:rPr lang="en-US" altLang="en-US"/>
              <a:pPr/>
              <a:t>‹#›</a:t>
            </a:fld>
            <a:endParaRPr lang="en-US" altLang="en-US"/>
          </a:p>
        </p:txBody>
      </p:sp>
    </p:spTree>
    <p:extLst>
      <p:ext uri="{BB962C8B-B14F-4D97-AF65-F5344CB8AC3E}">
        <p14:creationId xmlns:p14="http://schemas.microsoft.com/office/powerpoint/2010/main" val="1794309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2F19EFA-CA67-43E8-B37B-9AD4C323A15C}" type="slidenum">
              <a:rPr lang="en-US" altLang="en-US"/>
              <a:pPr/>
              <a:t>‹#›</a:t>
            </a:fld>
            <a:endParaRPr lang="en-US" altLang="en-US"/>
          </a:p>
        </p:txBody>
      </p:sp>
    </p:spTree>
    <p:extLst>
      <p:ext uri="{BB962C8B-B14F-4D97-AF65-F5344CB8AC3E}">
        <p14:creationId xmlns:p14="http://schemas.microsoft.com/office/powerpoint/2010/main" val="365882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B2FDCB4-F925-402D-AF82-0E03BC457298}" type="slidenum">
              <a:rPr lang="en-US" altLang="en-US"/>
              <a:pPr/>
              <a:t>‹#›</a:t>
            </a:fld>
            <a:endParaRPr lang="en-US" altLang="en-US"/>
          </a:p>
        </p:txBody>
      </p:sp>
    </p:spTree>
    <p:extLst>
      <p:ext uri="{BB962C8B-B14F-4D97-AF65-F5344CB8AC3E}">
        <p14:creationId xmlns:p14="http://schemas.microsoft.com/office/powerpoint/2010/main" val="116590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26D80B0-20FB-4F38-B5B0-3B36D7E199AB}" type="slidenum">
              <a:rPr lang="en-US" altLang="en-US"/>
              <a:pPr/>
              <a:t>‹#›</a:t>
            </a:fld>
            <a:endParaRPr lang="en-US" altLang="en-US"/>
          </a:p>
        </p:txBody>
      </p:sp>
    </p:spTree>
    <p:extLst>
      <p:ext uri="{BB962C8B-B14F-4D97-AF65-F5344CB8AC3E}">
        <p14:creationId xmlns:p14="http://schemas.microsoft.com/office/powerpoint/2010/main" val="350298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C704B5C-AD13-4D4E-AFCB-927B76CD2B8F}" type="slidenum">
              <a:rPr lang="en-US" altLang="en-US"/>
              <a:pPr/>
              <a:t>‹#›</a:t>
            </a:fld>
            <a:endParaRPr lang="en-US" altLang="en-US"/>
          </a:p>
        </p:txBody>
      </p:sp>
    </p:spTree>
    <p:extLst>
      <p:ext uri="{BB962C8B-B14F-4D97-AF65-F5344CB8AC3E}">
        <p14:creationId xmlns:p14="http://schemas.microsoft.com/office/powerpoint/2010/main" val="2844173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071E503-B8AF-4E5C-B0EE-82C8BDB562FD}" type="slidenum">
              <a:rPr lang="en-US" altLang="en-US"/>
              <a:pPr/>
              <a:t>‹#›</a:t>
            </a:fld>
            <a:endParaRPr lang="en-US" altLang="en-US"/>
          </a:p>
        </p:txBody>
      </p:sp>
    </p:spTree>
    <p:extLst>
      <p:ext uri="{BB962C8B-B14F-4D97-AF65-F5344CB8AC3E}">
        <p14:creationId xmlns:p14="http://schemas.microsoft.com/office/powerpoint/2010/main" val="138032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147C382-A042-4C6D-B636-DB9238DDFBB9}" type="slidenum">
              <a:rPr lang="en-US" altLang="en-US"/>
              <a:pPr/>
              <a:t>‹#›</a:t>
            </a:fld>
            <a:endParaRPr lang="en-US" altLang="en-US"/>
          </a:p>
        </p:txBody>
      </p:sp>
    </p:spTree>
    <p:extLst>
      <p:ext uri="{BB962C8B-B14F-4D97-AF65-F5344CB8AC3E}">
        <p14:creationId xmlns:p14="http://schemas.microsoft.com/office/powerpoint/2010/main" val="423470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A2ACAB2-DD8B-450A-94E8-284BD999F3E4}" type="slidenum">
              <a:rPr lang="en-US" altLang="en-US"/>
              <a:pPr/>
              <a:t>‹#›</a:t>
            </a:fld>
            <a:endParaRPr lang="en-US" altLang="en-US"/>
          </a:p>
        </p:txBody>
      </p:sp>
    </p:spTree>
    <p:extLst>
      <p:ext uri="{BB962C8B-B14F-4D97-AF65-F5344CB8AC3E}">
        <p14:creationId xmlns:p14="http://schemas.microsoft.com/office/powerpoint/2010/main" val="47448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6137956-610F-4248-A651-5F4947D9DB6F}" type="slidenum">
              <a:rPr lang="en-US" altLang="en-US"/>
              <a:pPr/>
              <a:t>‹#›</a:t>
            </a:fld>
            <a:endParaRPr lang="en-US" altLang="en-US"/>
          </a:p>
        </p:txBody>
      </p:sp>
    </p:spTree>
    <p:extLst>
      <p:ext uri="{BB962C8B-B14F-4D97-AF65-F5344CB8AC3E}">
        <p14:creationId xmlns:p14="http://schemas.microsoft.com/office/powerpoint/2010/main" val="205523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75312EF-FEAA-41A5-A72B-684D5D5903C3}" type="slidenum">
              <a:rPr lang="en-US" altLang="en-US"/>
              <a:pPr/>
              <a:t>‹#›</a:t>
            </a:fld>
            <a:endParaRPr lang="en-US" altLang="en-US"/>
          </a:p>
        </p:txBody>
      </p:sp>
    </p:spTree>
    <p:extLst>
      <p:ext uri="{BB962C8B-B14F-4D97-AF65-F5344CB8AC3E}">
        <p14:creationId xmlns:p14="http://schemas.microsoft.com/office/powerpoint/2010/main" val="356946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189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E4DFB4C-AE7C-4296-8DB1-DD22078B8BE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images.search.yahoo.com/search/images/view?back=http://images.search.yahoo.com/search/images?p%3Dlincoln%26ei%3DUTF-8%26fr%3Dyfp-t-501%26x%3Dwrt%26js%3D1%26ni%3D20&amp;w=602&amp;h=749&amp;imgurl=csmail.law.pace.edu/images/lincoln.jpg&amp;rurl=http://csmail.law.pace.edu/Newsletter/200401.html&amp;size=104kB&amp;name=lincoln.jpg&amp;p=lincoln&amp;type=jpeg&amp;no=3&amp;tt=2,285,747&amp;oid=307d201e92a9c842&amp;ei=UTF-8"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Rectangle 4"/>
          <p:cNvSpPr>
            <a:spLocks noGrp="1" noChangeArrowheads="1"/>
          </p:cNvSpPr>
          <p:nvPr>
            <p:ph type="ctrTitle"/>
          </p:nvPr>
        </p:nvSpPr>
        <p:spPr>
          <a:xfrm>
            <a:off x="152400" y="0"/>
            <a:ext cx="8686800" cy="2076450"/>
          </a:xfrm>
        </p:spPr>
        <p:txBody>
          <a:bodyPr/>
          <a:lstStyle/>
          <a:p>
            <a:r>
              <a:rPr lang="en-US" altLang="en-US" b="1" dirty="0">
                <a:solidFill>
                  <a:schemeClr val="tx1"/>
                </a:solidFill>
                <a:effectLst>
                  <a:outerShdw blurRad="38100" dist="38100" dir="2700000" algn="tl">
                    <a:srgbClr val="000000">
                      <a:alpha val="43137"/>
                    </a:srgbClr>
                  </a:outerShdw>
                </a:effectLst>
                <a:latin typeface="Calibri" panose="020F0502020204030204" pitchFamily="34" charset="0"/>
              </a:rPr>
              <a:t>THE </a:t>
            </a:r>
            <a:r>
              <a:rPr lang="en-US" altLang="en-US" b="1" dirty="0" smtClean="0">
                <a:solidFill>
                  <a:schemeClr val="tx1"/>
                </a:solidFill>
                <a:effectLst>
                  <a:outerShdw blurRad="38100" dist="38100" dir="2700000" algn="tl">
                    <a:srgbClr val="000000">
                      <a:alpha val="43137"/>
                    </a:srgbClr>
                  </a:outerShdw>
                </a:effectLst>
                <a:latin typeface="Calibri" panose="020F0502020204030204" pitchFamily="34" charset="0"/>
              </a:rPr>
              <a:t>Effects </a:t>
            </a:r>
            <a:r>
              <a:rPr lang="en-US" altLang="en-US" b="1" dirty="0">
                <a:solidFill>
                  <a:schemeClr val="tx1"/>
                </a:solidFill>
                <a:effectLst>
                  <a:outerShdw blurRad="38100" dist="38100" dir="2700000" algn="tl">
                    <a:srgbClr val="000000">
                      <a:alpha val="43137"/>
                    </a:srgbClr>
                  </a:outerShdw>
                </a:effectLst>
                <a:latin typeface="Calibri" panose="020F0502020204030204" pitchFamily="34" charset="0"/>
              </a:rPr>
              <a:t>OF THE Civil WAR</a:t>
            </a:r>
          </a:p>
        </p:txBody>
      </p:sp>
      <p:sp>
        <p:nvSpPr>
          <p:cNvPr id="4101" name="Rectangle 5"/>
          <p:cNvSpPr>
            <a:spLocks noGrp="1" noChangeArrowheads="1"/>
          </p:cNvSpPr>
          <p:nvPr>
            <p:ph type="subTitle" idx="1"/>
          </p:nvPr>
        </p:nvSpPr>
        <p:spPr>
          <a:xfrm>
            <a:off x="1676400" y="5181600"/>
            <a:ext cx="6400800" cy="1143000"/>
          </a:xfrm>
        </p:spPr>
        <p:txBody>
          <a:bodyPr/>
          <a:lstStyle/>
          <a:p>
            <a:pPr>
              <a:lnSpc>
                <a:spcPct val="90000"/>
              </a:lnSpc>
            </a:pPr>
            <a:r>
              <a:rPr lang="en-US" altLang="en-US" sz="2800" dirty="0" smtClean="0">
                <a:latin typeface="Calibri" panose="020F0502020204030204" pitchFamily="34" charset="0"/>
              </a:rPr>
              <a:t>Events and Ideas # 6 </a:t>
            </a:r>
          </a:p>
          <a:p>
            <a:pPr>
              <a:lnSpc>
                <a:spcPct val="90000"/>
              </a:lnSpc>
            </a:pPr>
            <a:r>
              <a:rPr lang="en-US" altLang="en-US" sz="2800" dirty="0" smtClean="0">
                <a:latin typeface="Calibri" panose="020F0502020204030204" pitchFamily="34" charset="0"/>
              </a:rPr>
              <a:t>U.S. History</a:t>
            </a:r>
          </a:p>
          <a:p>
            <a:pPr>
              <a:lnSpc>
                <a:spcPct val="90000"/>
              </a:lnSpc>
            </a:pPr>
            <a:r>
              <a:rPr lang="en-US" altLang="en-US" sz="2800" dirty="0" smtClean="0">
                <a:latin typeface="Calibri" panose="020F0502020204030204" pitchFamily="34" charset="0"/>
              </a:rPr>
              <a:t>Unit 1</a:t>
            </a:r>
            <a:endParaRPr lang="en-US" altLang="en-US" sz="28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241" y="274638"/>
            <a:ext cx="7592759" cy="1143000"/>
          </a:xfrm>
        </p:spPr>
        <p:txBody>
          <a:bodyPr/>
          <a:lstStyle/>
          <a:p>
            <a:r>
              <a:rPr lang="en-US" b="1" dirty="0" smtClean="0">
                <a:solidFill>
                  <a:schemeClr val="tx1"/>
                </a:solidFill>
                <a:effectLst>
                  <a:outerShdw blurRad="38100" dist="38100" dir="2700000" algn="tl">
                    <a:srgbClr val="000000">
                      <a:alpha val="43137"/>
                    </a:srgbClr>
                  </a:outerShdw>
                </a:effectLst>
                <a:latin typeface="Calibri" panose="020F0502020204030204" pitchFamily="34" charset="0"/>
              </a:rPr>
              <a:t>Economic Changes in the North</a:t>
            </a:r>
            <a:r>
              <a:rPr lang="en-US" sz="6000" b="1" dirty="0">
                <a:solidFill>
                  <a:schemeClr val="tx1"/>
                </a:solidFill>
                <a:latin typeface="+mj-lt"/>
                <a:ea typeface="+mj-ea"/>
                <a:cs typeface="+mj-cs"/>
              </a:rPr>
              <a:t/>
            </a:r>
            <a:br>
              <a:rPr lang="en-US" sz="6000" b="1" dirty="0">
                <a:solidFill>
                  <a:schemeClr val="tx1"/>
                </a:solidFill>
                <a:latin typeface="+mj-lt"/>
                <a:ea typeface="+mj-ea"/>
                <a:cs typeface="+mj-cs"/>
              </a:rPr>
            </a:br>
            <a:endParaRPr lang="en-US" dirty="0"/>
          </a:p>
        </p:txBody>
      </p:sp>
      <p:sp>
        <p:nvSpPr>
          <p:cNvPr id="3" name="Content Placeholder 2"/>
          <p:cNvSpPr>
            <a:spLocks noGrp="1"/>
          </p:cNvSpPr>
          <p:nvPr>
            <p:ph idx="1"/>
          </p:nvPr>
        </p:nvSpPr>
        <p:spPr>
          <a:xfrm>
            <a:off x="381000" y="3429000"/>
            <a:ext cx="8229600" cy="2697163"/>
          </a:xfrm>
        </p:spPr>
        <p:txBody>
          <a:bodyPr/>
          <a:lstStyle/>
          <a:p>
            <a:pPr>
              <a:spcBef>
                <a:spcPts val="1200"/>
              </a:spcBef>
              <a:spcAft>
                <a:spcPts val="1200"/>
              </a:spcAft>
            </a:pPr>
            <a:r>
              <a:rPr lang="en-US" sz="2800" b="1" dirty="0" smtClean="0">
                <a:solidFill>
                  <a:schemeClr val="tx1"/>
                </a:solidFill>
                <a:latin typeface="Calibri" panose="020F0502020204030204" pitchFamily="34" charset="0"/>
              </a:rPr>
              <a:t>War department created Military Railroads – at wars end it was the worlds largest railroad system</a:t>
            </a:r>
          </a:p>
          <a:p>
            <a:pPr>
              <a:spcBef>
                <a:spcPts val="1200"/>
              </a:spcBef>
              <a:spcAft>
                <a:spcPts val="1200"/>
              </a:spcAft>
            </a:pPr>
            <a:r>
              <a:rPr lang="en-US" sz="2800" b="1" dirty="0" smtClean="0">
                <a:latin typeface="Calibri" panose="020F0502020204030204" pitchFamily="34" charset="0"/>
              </a:rPr>
              <a:t>Roughly </a:t>
            </a:r>
            <a:r>
              <a:rPr lang="en-US" sz="2800" b="1" dirty="0">
                <a:latin typeface="Calibri" panose="020F0502020204030204" pitchFamily="34" charset="0"/>
              </a:rPr>
              <a:t>$ 3.3 billion spent on the </a:t>
            </a:r>
            <a:r>
              <a:rPr lang="en-US" sz="2800" b="1" dirty="0" smtClean="0">
                <a:latin typeface="Calibri" panose="020F0502020204030204" pitchFamily="34" charset="0"/>
              </a:rPr>
              <a:t>war, </a:t>
            </a:r>
            <a:r>
              <a:rPr lang="en-US" sz="2800" b="1" dirty="0">
                <a:latin typeface="Calibri" panose="020F0502020204030204" pitchFamily="34" charset="0"/>
              </a:rPr>
              <a:t>Inflation due to </a:t>
            </a:r>
            <a:r>
              <a:rPr lang="en-US" sz="2800" b="1" dirty="0" smtClean="0">
                <a:latin typeface="Calibri" panose="020F0502020204030204" pitchFamily="34" charset="0"/>
              </a:rPr>
              <a:t>printing paper money</a:t>
            </a:r>
            <a:endParaRPr lang="en-US" sz="2800" b="1" dirty="0">
              <a:latin typeface="Calibri" panose="020F0502020204030204" pitchFamily="34" charset="0"/>
            </a:endParaRPr>
          </a:p>
          <a:p>
            <a:pPr>
              <a:spcBef>
                <a:spcPts val="1200"/>
              </a:spcBef>
              <a:spcAft>
                <a:spcPts val="1200"/>
              </a:spcAft>
            </a:pPr>
            <a:r>
              <a:rPr lang="en-US" sz="2800" b="1" dirty="0">
                <a:latin typeface="Calibri" panose="020F0502020204030204" pitchFamily="34" charset="0"/>
              </a:rPr>
              <a:t>Northern Industry grows due to manufacturing and selling war supplies</a:t>
            </a:r>
          </a:p>
          <a:p>
            <a:pPr>
              <a:spcBef>
                <a:spcPts val="1200"/>
              </a:spcBef>
              <a:spcAft>
                <a:spcPts val="1200"/>
              </a:spcAft>
            </a:pPr>
            <a:endParaRPr lang="en-US" sz="2800" b="1" dirty="0" smtClean="0">
              <a:solidFill>
                <a:schemeClr val="tx1"/>
              </a:solidFill>
              <a:latin typeface="Calibri" panose="020F0502020204030204" pitchFamily="34" charset="0"/>
            </a:endParaRPr>
          </a:p>
        </p:txBody>
      </p:sp>
      <p:pic>
        <p:nvPicPr>
          <p:cNvPr id="604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627" b="10627"/>
          <a:stretch/>
        </p:blipFill>
        <p:spPr bwMode="auto">
          <a:xfrm>
            <a:off x="1752600" y="1055651"/>
            <a:ext cx="3365500" cy="2161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9" y="97441"/>
            <a:ext cx="1532952" cy="119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055651"/>
            <a:ext cx="3352800" cy="2161478"/>
          </a:xfrm>
          <a:prstGeom prst="rect">
            <a:avLst/>
          </a:prstGeom>
          <a:noFill/>
          <a:ln w="76200">
            <a:solidFill>
              <a:schemeClr val="bg2"/>
            </a:solidFill>
            <a:miter lim="800000"/>
            <a:headEnd/>
            <a:tailEnd/>
          </a:ln>
          <a:effectLst>
            <a:softEdge rad="1270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7643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ppt_w</p:attrName>
                                        </p:attrNameLst>
                                      </p:cBhvr>
                                      <p:tavLst>
                                        <p:tav tm="0">
                                          <p:val>
                                            <p:fltVal val="0"/>
                                          </p:val>
                                        </p:tav>
                                        <p:tav tm="100000">
                                          <p:val>
                                            <p:strVal val="#ppt_w"/>
                                          </p:val>
                                        </p:tav>
                                      </p:tavLst>
                                    </p:anim>
                                    <p:anim calcmode="lin" valueType="num">
                                      <p:cBhvr>
                                        <p:cTn id="8" dur="1000" fill="hold"/>
                                        <p:tgtEl>
                                          <p:spTgt spid="60418"/>
                                        </p:tgtEl>
                                        <p:attrNameLst>
                                          <p:attrName>ppt_h</p:attrName>
                                        </p:attrNameLst>
                                      </p:cBhvr>
                                      <p:tavLst>
                                        <p:tav tm="0">
                                          <p:val>
                                            <p:fltVal val="0"/>
                                          </p:val>
                                        </p:tav>
                                        <p:tav tm="100000">
                                          <p:val>
                                            <p:strVal val="#ppt_h"/>
                                          </p:val>
                                        </p:tav>
                                      </p:tavLst>
                                    </p:anim>
                                    <p:anim calcmode="lin" valueType="num">
                                      <p:cBhvr>
                                        <p:cTn id="9" dur="1000" fill="hold"/>
                                        <p:tgtEl>
                                          <p:spTgt spid="60418"/>
                                        </p:tgtEl>
                                        <p:attrNameLst>
                                          <p:attrName>style.rotation</p:attrName>
                                        </p:attrNameLst>
                                      </p:cBhvr>
                                      <p:tavLst>
                                        <p:tav tm="0">
                                          <p:val>
                                            <p:fltVal val="90"/>
                                          </p:val>
                                        </p:tav>
                                        <p:tav tm="100000">
                                          <p:val>
                                            <p:fltVal val="0"/>
                                          </p:val>
                                        </p:tav>
                                      </p:tavLst>
                                    </p:anim>
                                    <p:animEffect transition="in" filter="fade">
                                      <p:cBhvr>
                                        <p:cTn id="10" dur="1000"/>
                                        <p:tgtEl>
                                          <p:spTgt spid="604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style.rotation</p:attrName>
                                        </p:attrNameLst>
                                      </p:cBhvr>
                                      <p:tavLst>
                                        <p:tav tm="0">
                                          <p:val>
                                            <p:fltVal val="90"/>
                                          </p:val>
                                        </p:tav>
                                        <p:tav tm="100000">
                                          <p:val>
                                            <p:fltVal val="0"/>
                                          </p:val>
                                        </p:tav>
                                      </p:tavLst>
                                    </p:anim>
                                    <p:animEffect transition="in" filter="fade">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451" y="624274"/>
            <a:ext cx="4709549" cy="1143000"/>
          </a:xfrm>
        </p:spPr>
        <p:txBody>
          <a:bodyPr/>
          <a:lstStyle/>
          <a:p>
            <a:r>
              <a:rPr lang="en-US" b="1" dirty="0" smtClean="0">
                <a:solidFill>
                  <a:schemeClr val="tx1"/>
                </a:solidFill>
                <a:latin typeface="Calibri" panose="020F0502020204030204" pitchFamily="34" charset="0"/>
              </a:rPr>
              <a:t>Social Changes in the North</a:t>
            </a:r>
            <a:br>
              <a:rPr lang="en-US" b="1" dirty="0" smtClean="0">
                <a:solidFill>
                  <a:schemeClr val="tx1"/>
                </a:solidFill>
                <a:latin typeface="Calibri" panose="020F0502020204030204" pitchFamily="34" charset="0"/>
              </a:rPr>
            </a:br>
            <a:endParaRPr lang="en-US" dirty="0"/>
          </a:p>
        </p:txBody>
      </p:sp>
      <p:sp>
        <p:nvSpPr>
          <p:cNvPr id="3" name="Content Placeholder 2"/>
          <p:cNvSpPr>
            <a:spLocks noGrp="1"/>
          </p:cNvSpPr>
          <p:nvPr>
            <p:ph idx="1"/>
          </p:nvPr>
        </p:nvSpPr>
        <p:spPr>
          <a:xfrm>
            <a:off x="457200" y="1600200"/>
            <a:ext cx="5575244" cy="5029200"/>
          </a:xfrm>
        </p:spPr>
        <p:txBody>
          <a:bodyPr/>
          <a:lstStyle/>
          <a:p>
            <a:pPr marL="274320" lvl="1" indent="-342900">
              <a:spcBef>
                <a:spcPts val="1200"/>
              </a:spcBef>
              <a:spcAft>
                <a:spcPts val="1200"/>
              </a:spcAft>
              <a:buFontTx/>
              <a:buChar char="•"/>
            </a:pPr>
            <a:r>
              <a:rPr lang="en-US" b="1" dirty="0">
                <a:latin typeface="Calibri" panose="020F0502020204030204" pitchFamily="34" charset="0"/>
              </a:rPr>
              <a:t>Run away slaves were free if they joined the Union army</a:t>
            </a:r>
          </a:p>
          <a:p>
            <a:pPr marL="274320" lvl="1" indent="-342900">
              <a:spcBef>
                <a:spcPts val="1200"/>
              </a:spcBef>
              <a:spcAft>
                <a:spcPts val="1200"/>
              </a:spcAft>
              <a:buFontTx/>
              <a:buChar char="•"/>
            </a:pPr>
            <a:r>
              <a:rPr lang="en-US" b="1" dirty="0">
                <a:latin typeface="Calibri" panose="020F0502020204030204" pitchFamily="34" charset="0"/>
              </a:rPr>
              <a:t>Many fought and died in the war</a:t>
            </a:r>
          </a:p>
          <a:p>
            <a:pPr marL="274320" lvl="1" indent="-342900">
              <a:spcBef>
                <a:spcPts val="1200"/>
              </a:spcBef>
              <a:spcAft>
                <a:spcPts val="1200"/>
              </a:spcAft>
              <a:buFontTx/>
              <a:buChar char="•"/>
            </a:pPr>
            <a:r>
              <a:rPr lang="en-US" b="1" dirty="0">
                <a:latin typeface="Calibri" panose="020F0502020204030204" pitchFamily="34" charset="0"/>
              </a:rPr>
              <a:t>Others performed manual labor</a:t>
            </a:r>
          </a:p>
          <a:p>
            <a:r>
              <a:rPr lang="en-US" b="1" dirty="0" smtClean="0">
                <a:solidFill>
                  <a:schemeClr val="tx1"/>
                </a:solidFill>
                <a:latin typeface="Calibri" panose="020F0502020204030204" pitchFamily="34" charset="0"/>
              </a:rPr>
              <a:t>Women </a:t>
            </a:r>
            <a:r>
              <a:rPr lang="en-US" b="1" dirty="0">
                <a:solidFill>
                  <a:schemeClr val="tx1"/>
                </a:solidFill>
                <a:latin typeface="Calibri" panose="020F0502020204030204" pitchFamily="34" charset="0"/>
              </a:rPr>
              <a:t>took positions as</a:t>
            </a:r>
            <a:r>
              <a:rPr lang="en-US" b="1" dirty="0" smtClean="0">
                <a:solidFill>
                  <a:schemeClr val="tx1"/>
                </a:solidFill>
                <a:latin typeface="Calibri" panose="020F0502020204030204" pitchFamily="34" charset="0"/>
              </a:rPr>
              <a:t>..</a:t>
            </a:r>
            <a:endParaRPr lang="en-US" b="1" dirty="0" smtClean="0">
              <a:latin typeface="Calibri" panose="020F0502020204030204" pitchFamily="34" charset="0"/>
            </a:endParaRPr>
          </a:p>
          <a:p>
            <a:pPr lvl="1"/>
            <a:r>
              <a:rPr lang="en-US" b="1" dirty="0" smtClean="0">
                <a:solidFill>
                  <a:schemeClr val="tx1"/>
                </a:solidFill>
                <a:latin typeface="Calibri" panose="020F0502020204030204" pitchFamily="34" charset="0"/>
              </a:rPr>
              <a:t>Teachers</a:t>
            </a:r>
            <a:endParaRPr lang="en-US" b="1" dirty="0" smtClean="0">
              <a:latin typeface="Calibri" panose="020F0502020204030204" pitchFamily="34" charset="0"/>
            </a:endParaRPr>
          </a:p>
          <a:p>
            <a:pPr lvl="1"/>
            <a:r>
              <a:rPr lang="en-US" b="1" dirty="0" smtClean="0">
                <a:solidFill>
                  <a:schemeClr val="tx1"/>
                </a:solidFill>
                <a:latin typeface="Calibri" panose="020F0502020204030204" pitchFamily="34" charset="0"/>
              </a:rPr>
              <a:t>Nurses</a:t>
            </a:r>
            <a:endParaRPr lang="en-US" b="1" dirty="0" smtClean="0">
              <a:latin typeface="Calibri" panose="020F0502020204030204" pitchFamily="34" charset="0"/>
            </a:endParaRPr>
          </a:p>
          <a:p>
            <a:pPr lvl="1"/>
            <a:r>
              <a:rPr lang="en-US" b="1" dirty="0" smtClean="0">
                <a:solidFill>
                  <a:schemeClr val="tx1"/>
                </a:solidFill>
                <a:latin typeface="Calibri" panose="020F0502020204030204" pitchFamily="34" charset="0"/>
              </a:rPr>
              <a:t>factory workers</a:t>
            </a:r>
            <a:endParaRPr lang="en-US" b="1" dirty="0" smtClean="0">
              <a:latin typeface="Calibri" panose="020F0502020204030204" pitchFamily="34" charset="0"/>
            </a:endParaRPr>
          </a:p>
          <a:p>
            <a:pPr lvl="1"/>
            <a:r>
              <a:rPr lang="en-US" b="1" dirty="0" smtClean="0">
                <a:solidFill>
                  <a:schemeClr val="tx1"/>
                </a:solidFill>
                <a:latin typeface="Calibri" panose="020F0502020204030204" pitchFamily="34" charset="0"/>
              </a:rPr>
              <a:t>took </a:t>
            </a:r>
            <a:r>
              <a:rPr lang="en-US" b="1" dirty="0">
                <a:solidFill>
                  <a:schemeClr val="tx1"/>
                </a:solidFill>
                <a:latin typeface="Calibri" panose="020F0502020204030204" pitchFamily="34" charset="0"/>
              </a:rPr>
              <a:t>over family </a:t>
            </a:r>
            <a:r>
              <a:rPr lang="en-US" b="1" dirty="0" smtClean="0">
                <a:solidFill>
                  <a:schemeClr val="tx1"/>
                </a:solidFill>
                <a:latin typeface="Calibri" panose="020F0502020204030204" pitchFamily="34" charset="0"/>
              </a:rPr>
              <a:t>business</a:t>
            </a:r>
          </a:p>
          <a:p>
            <a:pPr marL="457200" lvl="1" indent="0">
              <a:buNone/>
            </a:pPr>
            <a:r>
              <a:rPr lang="en-US" sz="2400" dirty="0">
                <a:solidFill>
                  <a:schemeClr val="tx1"/>
                </a:solidFill>
                <a:latin typeface="Calibri" panose="020F0502020204030204" pitchFamily="34" charset="0"/>
              </a:rPr>
              <a:t/>
            </a:r>
            <a:br>
              <a:rPr lang="en-US" sz="2400" dirty="0">
                <a:solidFill>
                  <a:schemeClr val="tx1"/>
                </a:solidFill>
                <a:latin typeface="Calibri" panose="020F0502020204030204" pitchFamily="34" charset="0"/>
              </a:rPr>
            </a:br>
            <a:endParaRPr lang="en-US" sz="2400" dirty="0">
              <a:latin typeface="Calibri" panose="020F0502020204030204"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 y="0"/>
            <a:ext cx="136511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444" y="304800"/>
            <a:ext cx="280469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74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p:spPr>
        <p:txBody>
          <a:bodyPr/>
          <a:lstStyle/>
          <a:p>
            <a:r>
              <a:rPr lang="en-US" altLang="en-US" sz="4000" b="1" dirty="0" smtClean="0">
                <a:solidFill>
                  <a:schemeClr val="tx1"/>
                </a:solidFill>
                <a:effectLst>
                  <a:outerShdw blurRad="38100" dist="38100" dir="2700000" algn="tl">
                    <a:srgbClr val="000000">
                      <a:alpha val="43137"/>
                    </a:srgbClr>
                  </a:outerShdw>
                </a:effectLst>
                <a:latin typeface="Calibri" panose="020F0502020204030204" pitchFamily="34" charset="0"/>
              </a:rPr>
              <a:t>The Emancipation Proclamation</a:t>
            </a:r>
            <a:endParaRPr lang="en-US" sz="4000" dirty="0">
              <a:solidFill>
                <a:schemeClr val="tx1"/>
              </a:solidFill>
            </a:endParaRPr>
          </a:p>
        </p:txBody>
      </p:sp>
      <p:sp>
        <p:nvSpPr>
          <p:cNvPr id="3" name="Content Placeholder 2"/>
          <p:cNvSpPr>
            <a:spLocks noGrp="1"/>
          </p:cNvSpPr>
          <p:nvPr>
            <p:ph idx="1"/>
          </p:nvPr>
        </p:nvSpPr>
        <p:spPr>
          <a:xfrm>
            <a:off x="2928729" y="1676400"/>
            <a:ext cx="6178877" cy="4953000"/>
          </a:xfrm>
        </p:spPr>
        <p:txBody>
          <a:bodyPr/>
          <a:lstStyle/>
          <a:p>
            <a:pPr>
              <a:spcBef>
                <a:spcPts val="1200"/>
              </a:spcBef>
              <a:spcAft>
                <a:spcPts val="1200"/>
              </a:spcAft>
            </a:pPr>
            <a:r>
              <a:rPr lang="en-US" sz="2800" b="1" dirty="0" smtClean="0">
                <a:solidFill>
                  <a:schemeClr val="tx1">
                    <a:lumMod val="95000"/>
                  </a:schemeClr>
                </a:solidFill>
                <a:latin typeface="Calibri" panose="020F0502020204030204" pitchFamily="34" charset="0"/>
              </a:rPr>
              <a:t>1863 - Lincoln issued the Emancipation Proclamation</a:t>
            </a:r>
          </a:p>
          <a:p>
            <a:pPr>
              <a:spcBef>
                <a:spcPts val="1200"/>
              </a:spcBef>
              <a:spcAft>
                <a:spcPts val="1200"/>
              </a:spcAft>
            </a:pPr>
            <a:r>
              <a:rPr lang="en-US" sz="2800" b="1" dirty="0" smtClean="0">
                <a:solidFill>
                  <a:schemeClr val="tx1">
                    <a:lumMod val="95000"/>
                  </a:schemeClr>
                </a:solidFill>
                <a:latin typeface="Calibri" panose="020F0502020204030204" pitchFamily="34" charset="0"/>
              </a:rPr>
              <a:t>It declared freedom for the slaves in Confederate states</a:t>
            </a:r>
          </a:p>
          <a:p>
            <a:pPr>
              <a:spcBef>
                <a:spcPts val="1200"/>
              </a:spcBef>
              <a:spcAft>
                <a:spcPts val="1200"/>
              </a:spcAft>
            </a:pPr>
            <a:r>
              <a:rPr lang="en-US" sz="2800" b="1" dirty="0" smtClean="0">
                <a:solidFill>
                  <a:schemeClr val="tx1">
                    <a:lumMod val="95000"/>
                  </a:schemeClr>
                </a:solidFill>
                <a:latin typeface="Calibri" panose="020F0502020204030204" pitchFamily="34" charset="0"/>
              </a:rPr>
              <a:t>Due to fear of losing the support for the Union, it did not give freedom to slaves in the Border States</a:t>
            </a:r>
          </a:p>
          <a:p>
            <a:endParaRPr lang="en-US" dirty="0"/>
          </a:p>
        </p:txBody>
      </p:sp>
      <p:pic>
        <p:nvPicPr>
          <p:cNvPr id="471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1" y="1735666"/>
            <a:ext cx="2133599" cy="280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4724400"/>
            <a:ext cx="23622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2005013"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83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1000" fill="hold"/>
                                        <p:tgtEl>
                                          <p:spTgt spid="47107"/>
                                        </p:tgtEl>
                                        <p:attrNameLst>
                                          <p:attrName>ppt_w</p:attrName>
                                        </p:attrNameLst>
                                      </p:cBhvr>
                                      <p:tavLst>
                                        <p:tav tm="0">
                                          <p:val>
                                            <p:fltVal val="0"/>
                                          </p:val>
                                        </p:tav>
                                        <p:tav tm="100000">
                                          <p:val>
                                            <p:strVal val="#ppt_w"/>
                                          </p:val>
                                        </p:tav>
                                      </p:tavLst>
                                    </p:anim>
                                    <p:anim calcmode="lin" valueType="num">
                                      <p:cBhvr>
                                        <p:cTn id="8" dur="1000" fill="hold"/>
                                        <p:tgtEl>
                                          <p:spTgt spid="47107"/>
                                        </p:tgtEl>
                                        <p:attrNameLst>
                                          <p:attrName>ppt_h</p:attrName>
                                        </p:attrNameLst>
                                      </p:cBhvr>
                                      <p:tavLst>
                                        <p:tav tm="0">
                                          <p:val>
                                            <p:fltVal val="0"/>
                                          </p:val>
                                        </p:tav>
                                        <p:tav tm="100000">
                                          <p:val>
                                            <p:strVal val="#ppt_h"/>
                                          </p:val>
                                        </p:tav>
                                      </p:tavLst>
                                    </p:anim>
                                    <p:anim calcmode="lin" valueType="num">
                                      <p:cBhvr>
                                        <p:cTn id="9" dur="1000" fill="hold"/>
                                        <p:tgtEl>
                                          <p:spTgt spid="47107"/>
                                        </p:tgtEl>
                                        <p:attrNameLst>
                                          <p:attrName>style.rotation</p:attrName>
                                        </p:attrNameLst>
                                      </p:cBhvr>
                                      <p:tavLst>
                                        <p:tav tm="0">
                                          <p:val>
                                            <p:fltVal val="90"/>
                                          </p:val>
                                        </p:tav>
                                        <p:tav tm="100000">
                                          <p:val>
                                            <p:fltVal val="0"/>
                                          </p:val>
                                        </p:tav>
                                      </p:tavLst>
                                    </p:anim>
                                    <p:animEffect transition="in" filter="fade">
                                      <p:cBhvr>
                                        <p:cTn id="10" dur="1000"/>
                                        <p:tgtEl>
                                          <p:spTgt spid="4710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47108"/>
                                        </p:tgtEl>
                                        <p:attrNameLst>
                                          <p:attrName>style.visibility</p:attrName>
                                        </p:attrNameLst>
                                      </p:cBhvr>
                                      <p:to>
                                        <p:strVal val="visible"/>
                                      </p:to>
                                    </p:set>
                                    <p:anim calcmode="lin" valueType="num">
                                      <p:cBhvr>
                                        <p:cTn id="36" dur="1000" fill="hold"/>
                                        <p:tgtEl>
                                          <p:spTgt spid="47108"/>
                                        </p:tgtEl>
                                        <p:attrNameLst>
                                          <p:attrName>ppt_w</p:attrName>
                                        </p:attrNameLst>
                                      </p:cBhvr>
                                      <p:tavLst>
                                        <p:tav tm="0">
                                          <p:val>
                                            <p:fltVal val="0"/>
                                          </p:val>
                                        </p:tav>
                                        <p:tav tm="100000">
                                          <p:val>
                                            <p:strVal val="#ppt_w"/>
                                          </p:val>
                                        </p:tav>
                                      </p:tavLst>
                                    </p:anim>
                                    <p:anim calcmode="lin" valueType="num">
                                      <p:cBhvr>
                                        <p:cTn id="37" dur="1000" fill="hold"/>
                                        <p:tgtEl>
                                          <p:spTgt spid="47108"/>
                                        </p:tgtEl>
                                        <p:attrNameLst>
                                          <p:attrName>ppt_h</p:attrName>
                                        </p:attrNameLst>
                                      </p:cBhvr>
                                      <p:tavLst>
                                        <p:tav tm="0">
                                          <p:val>
                                            <p:fltVal val="0"/>
                                          </p:val>
                                        </p:tav>
                                        <p:tav tm="100000">
                                          <p:val>
                                            <p:strVal val="#ppt_h"/>
                                          </p:val>
                                        </p:tav>
                                      </p:tavLst>
                                    </p:anim>
                                    <p:anim calcmode="lin" valueType="num">
                                      <p:cBhvr>
                                        <p:cTn id="38" dur="1000" fill="hold"/>
                                        <p:tgtEl>
                                          <p:spTgt spid="47108"/>
                                        </p:tgtEl>
                                        <p:attrNameLst>
                                          <p:attrName>style.rotation</p:attrName>
                                        </p:attrNameLst>
                                      </p:cBhvr>
                                      <p:tavLst>
                                        <p:tav tm="0">
                                          <p:val>
                                            <p:fltVal val="90"/>
                                          </p:val>
                                        </p:tav>
                                        <p:tav tm="100000">
                                          <p:val>
                                            <p:fltVal val="0"/>
                                          </p:val>
                                        </p:tav>
                                      </p:tavLst>
                                    </p:anim>
                                    <p:animEffect transition="in" filter="fade">
                                      <p:cBhvr>
                                        <p:cTn id="39" dur="1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After the War</a:t>
            </a:r>
            <a:endParaRPr lang="en-US" dirty="0">
              <a:solidFill>
                <a:schemeClr val="tx1"/>
              </a:solidFill>
            </a:endParaRP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05467"/>
            <a:ext cx="4878791" cy="472440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82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1000" fill="hold"/>
                                        <p:tgtEl>
                                          <p:spTgt spid="61442"/>
                                        </p:tgtEl>
                                        <p:attrNameLst>
                                          <p:attrName>ppt_w</p:attrName>
                                        </p:attrNameLst>
                                      </p:cBhvr>
                                      <p:tavLst>
                                        <p:tav tm="0">
                                          <p:val>
                                            <p:fltVal val="0"/>
                                          </p:val>
                                        </p:tav>
                                        <p:tav tm="100000">
                                          <p:val>
                                            <p:strVal val="#ppt_w"/>
                                          </p:val>
                                        </p:tav>
                                      </p:tavLst>
                                    </p:anim>
                                    <p:anim calcmode="lin" valueType="num">
                                      <p:cBhvr>
                                        <p:cTn id="8" dur="1000" fill="hold"/>
                                        <p:tgtEl>
                                          <p:spTgt spid="61442"/>
                                        </p:tgtEl>
                                        <p:attrNameLst>
                                          <p:attrName>ppt_h</p:attrName>
                                        </p:attrNameLst>
                                      </p:cBhvr>
                                      <p:tavLst>
                                        <p:tav tm="0">
                                          <p:val>
                                            <p:fltVal val="0"/>
                                          </p:val>
                                        </p:tav>
                                        <p:tav tm="100000">
                                          <p:val>
                                            <p:strVal val="#ppt_h"/>
                                          </p:val>
                                        </p:tav>
                                      </p:tavLst>
                                    </p:anim>
                                    <p:anim calcmode="lin" valueType="num">
                                      <p:cBhvr>
                                        <p:cTn id="9" dur="1000" fill="hold"/>
                                        <p:tgtEl>
                                          <p:spTgt spid="61442"/>
                                        </p:tgtEl>
                                        <p:attrNameLst>
                                          <p:attrName>style.rotation</p:attrName>
                                        </p:attrNameLst>
                                      </p:cBhvr>
                                      <p:tavLst>
                                        <p:tav tm="0">
                                          <p:val>
                                            <p:fltVal val="90"/>
                                          </p:val>
                                        </p:tav>
                                        <p:tav tm="100000">
                                          <p:val>
                                            <p:fltVal val="0"/>
                                          </p:val>
                                        </p:tav>
                                      </p:tavLst>
                                    </p:anim>
                                    <p:animEffect transition="in" filter="fade">
                                      <p:cBhvr>
                                        <p:cTn id="10" dur="1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1143000"/>
          </a:xfrm>
        </p:spPr>
        <p:txBody>
          <a:bodyPr/>
          <a:lstStyle/>
          <a:p>
            <a:r>
              <a:rPr lang="en-US" altLang="en-US" sz="4000" b="1" dirty="0" smtClean="0">
                <a:solidFill>
                  <a:schemeClr val="tx1">
                    <a:lumMod val="95000"/>
                  </a:schemeClr>
                </a:solidFill>
                <a:effectLst>
                  <a:outerShdw blurRad="38100" dist="38100" dir="2700000" algn="tl">
                    <a:srgbClr val="000000">
                      <a:alpha val="43137"/>
                    </a:srgbClr>
                  </a:outerShdw>
                </a:effectLst>
                <a:latin typeface="Calibri" panose="020F0502020204030204" pitchFamily="34" charset="0"/>
              </a:rPr>
              <a:t>Economic Changes in the South</a:t>
            </a:r>
            <a:endParaRPr lang="en-US" sz="4000" dirty="0">
              <a:solidFill>
                <a:schemeClr val="tx1">
                  <a:lumMod val="95000"/>
                </a:schemeClr>
              </a:solidFill>
            </a:endParaRPr>
          </a:p>
        </p:txBody>
      </p:sp>
      <p:sp>
        <p:nvSpPr>
          <p:cNvPr id="3" name="Content Placeholder 2"/>
          <p:cNvSpPr>
            <a:spLocks noGrp="1"/>
          </p:cNvSpPr>
          <p:nvPr>
            <p:ph idx="1"/>
          </p:nvPr>
        </p:nvSpPr>
        <p:spPr>
          <a:xfrm>
            <a:off x="228599" y="1066800"/>
            <a:ext cx="6106795" cy="5791200"/>
          </a:xfrm>
        </p:spPr>
        <p:txBody>
          <a:bodyPr/>
          <a:lstStyle/>
          <a:p>
            <a:r>
              <a:rPr lang="en-US" altLang="en-US" sz="2800" b="1" dirty="0" smtClean="0">
                <a:solidFill>
                  <a:schemeClr val="tx1">
                    <a:lumMod val="95000"/>
                  </a:schemeClr>
                </a:solidFill>
                <a:latin typeface="Calibri" panose="020F0502020204030204" pitchFamily="34" charset="0"/>
              </a:rPr>
              <a:t>Southern economy is destroyed</a:t>
            </a:r>
          </a:p>
          <a:p>
            <a:pPr lvl="1"/>
            <a:r>
              <a:rPr lang="en-US" altLang="en-US" b="1" dirty="0" smtClean="0">
                <a:solidFill>
                  <a:schemeClr val="tx1">
                    <a:lumMod val="95000"/>
                  </a:schemeClr>
                </a:solidFill>
                <a:latin typeface="Calibri" panose="020F0502020204030204" pitchFamily="34" charset="0"/>
              </a:rPr>
              <a:t>source of labor </a:t>
            </a:r>
            <a:r>
              <a:rPr lang="en-US" altLang="en-US" b="1" dirty="0" smtClean="0">
                <a:solidFill>
                  <a:schemeClr val="tx1">
                    <a:lumMod val="95000"/>
                  </a:schemeClr>
                </a:solidFill>
                <a:latin typeface="Calibri" panose="020F0502020204030204" pitchFamily="34" charset="0"/>
              </a:rPr>
              <a:t>gone</a:t>
            </a:r>
          </a:p>
          <a:p>
            <a:pPr lvl="2"/>
            <a:r>
              <a:rPr lang="en-US" altLang="en-US" b="1" dirty="0">
                <a:solidFill>
                  <a:schemeClr val="tx1">
                    <a:lumMod val="95000"/>
                  </a:schemeClr>
                </a:solidFill>
                <a:latin typeface="Calibri" panose="020F0502020204030204" pitchFamily="34" charset="0"/>
              </a:rPr>
              <a:t>Some freed slaves move to the North</a:t>
            </a:r>
          </a:p>
          <a:p>
            <a:pPr lvl="2"/>
            <a:r>
              <a:rPr lang="en-US" altLang="en-US" b="1" dirty="0">
                <a:solidFill>
                  <a:schemeClr val="tx1">
                    <a:lumMod val="95000"/>
                  </a:schemeClr>
                </a:solidFill>
                <a:latin typeface="Calibri" panose="020F0502020204030204" pitchFamily="34" charset="0"/>
              </a:rPr>
              <a:t>Others stayed and worked for their previous </a:t>
            </a:r>
            <a:r>
              <a:rPr lang="en-US" altLang="en-US" b="1" dirty="0" smtClean="0">
                <a:solidFill>
                  <a:schemeClr val="tx1">
                    <a:lumMod val="95000"/>
                  </a:schemeClr>
                </a:solidFill>
                <a:latin typeface="Calibri" panose="020F0502020204030204" pitchFamily="34" charset="0"/>
              </a:rPr>
              <a:t>owners</a:t>
            </a:r>
            <a:endParaRPr lang="en-US" altLang="en-US" b="1" dirty="0" smtClean="0">
              <a:solidFill>
                <a:schemeClr val="tx1">
                  <a:lumMod val="95000"/>
                </a:schemeClr>
              </a:solidFill>
              <a:latin typeface="Calibri" panose="020F0502020204030204" pitchFamily="34" charset="0"/>
            </a:endParaRPr>
          </a:p>
          <a:p>
            <a:pPr lvl="1"/>
            <a:r>
              <a:rPr lang="en-US" altLang="en-US" b="1" dirty="0" smtClean="0">
                <a:solidFill>
                  <a:schemeClr val="tx1">
                    <a:lumMod val="95000"/>
                  </a:schemeClr>
                </a:solidFill>
                <a:latin typeface="Calibri" panose="020F0502020204030204" pitchFamily="34" charset="0"/>
              </a:rPr>
              <a:t> physically </a:t>
            </a:r>
            <a:r>
              <a:rPr lang="en-US" altLang="en-US" b="1" dirty="0" smtClean="0">
                <a:solidFill>
                  <a:schemeClr val="tx1">
                    <a:lumMod val="95000"/>
                  </a:schemeClr>
                </a:solidFill>
                <a:latin typeface="Calibri" panose="020F0502020204030204" pitchFamily="34" charset="0"/>
              </a:rPr>
              <a:t>devastated</a:t>
            </a:r>
          </a:p>
          <a:p>
            <a:pPr lvl="2"/>
            <a:r>
              <a:rPr lang="en-US" altLang="en-US" b="1" dirty="0">
                <a:solidFill>
                  <a:schemeClr val="tx1">
                    <a:lumMod val="95000"/>
                  </a:schemeClr>
                </a:solidFill>
                <a:latin typeface="Calibri" panose="020F0502020204030204" pitchFamily="34" charset="0"/>
              </a:rPr>
              <a:t>Cities and towns had to be </a:t>
            </a:r>
            <a:r>
              <a:rPr lang="en-US" altLang="en-US" b="1" dirty="0" smtClean="0">
                <a:solidFill>
                  <a:schemeClr val="tx1">
                    <a:lumMod val="95000"/>
                  </a:schemeClr>
                </a:solidFill>
                <a:latin typeface="Calibri" panose="020F0502020204030204" pitchFamily="34" charset="0"/>
              </a:rPr>
              <a:t>rebuilt</a:t>
            </a:r>
            <a:endParaRPr lang="en-US" altLang="en-US" b="1" dirty="0" smtClean="0">
              <a:solidFill>
                <a:schemeClr val="tx1">
                  <a:lumMod val="95000"/>
                </a:schemeClr>
              </a:solidFill>
              <a:latin typeface="Calibri" panose="020F0502020204030204" pitchFamily="34" charset="0"/>
            </a:endParaRPr>
          </a:p>
          <a:p>
            <a:pPr lvl="1"/>
            <a:r>
              <a:rPr lang="en-US" altLang="en-US" b="1" dirty="0" smtClean="0">
                <a:solidFill>
                  <a:schemeClr val="tx1">
                    <a:lumMod val="95000"/>
                  </a:schemeClr>
                </a:solidFill>
                <a:latin typeface="Calibri" panose="020F0502020204030204" pitchFamily="34" charset="0"/>
              </a:rPr>
              <a:t> war </a:t>
            </a:r>
            <a:r>
              <a:rPr lang="en-US" altLang="en-US" b="1" dirty="0" smtClean="0">
                <a:solidFill>
                  <a:schemeClr val="tx1">
                    <a:lumMod val="95000"/>
                  </a:schemeClr>
                </a:solidFill>
                <a:latin typeface="Calibri" panose="020F0502020204030204" pitchFamily="34" charset="0"/>
              </a:rPr>
              <a:t>debt</a:t>
            </a:r>
            <a:endParaRPr lang="en-US" altLang="en-US" sz="2800" b="1" dirty="0" smtClean="0">
              <a:solidFill>
                <a:schemeClr val="tx1">
                  <a:lumMod val="95000"/>
                </a:schemeClr>
              </a:solidFill>
              <a:latin typeface="Calibri" panose="020F0502020204030204" pitchFamily="34" charset="0"/>
            </a:endParaRPr>
          </a:p>
          <a:p>
            <a:r>
              <a:rPr lang="en-US" altLang="en-US" sz="2800" b="1" dirty="0">
                <a:solidFill>
                  <a:schemeClr val="tx1">
                    <a:lumMod val="95000"/>
                  </a:schemeClr>
                </a:solidFill>
                <a:latin typeface="Calibri" panose="020F0502020204030204" pitchFamily="34" charset="0"/>
              </a:rPr>
              <a:t>B</a:t>
            </a:r>
            <a:r>
              <a:rPr lang="en-US" altLang="en-US" sz="2800" b="1" dirty="0" smtClean="0">
                <a:solidFill>
                  <a:schemeClr val="tx1">
                    <a:lumMod val="95000"/>
                  </a:schemeClr>
                </a:solidFill>
                <a:latin typeface="Calibri" panose="020F0502020204030204" pitchFamily="34" charset="0"/>
              </a:rPr>
              <a:t>efore the war, the South owned 30% of nation’s wealth, after war only 12%</a:t>
            </a:r>
          </a:p>
          <a:p>
            <a:endParaRPr lang="en-US" dirty="0"/>
          </a:p>
        </p:txBody>
      </p:sp>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6489" y="1749424"/>
            <a:ext cx="2809008" cy="2049357"/>
          </a:xfrm>
          <a:prstGeom prst="rect">
            <a:avLst/>
          </a:prstGeom>
          <a:noFill/>
          <a:ln w="76200">
            <a:solidFill>
              <a:schemeClr val="tx1"/>
            </a:solidFill>
            <a:miter lim="800000"/>
            <a:headEnd/>
            <a:tailEnd/>
          </a:ln>
          <a:effectLst>
            <a:softEdge rad="127000"/>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335395" y="3822875"/>
            <a:ext cx="2454518" cy="369332"/>
          </a:xfrm>
          <a:prstGeom prst="rect">
            <a:avLst/>
          </a:prstGeom>
          <a:noFill/>
        </p:spPr>
        <p:txBody>
          <a:bodyPr wrap="none" rtlCol="0">
            <a:spAutoFit/>
          </a:bodyPr>
          <a:lstStyle/>
          <a:p>
            <a:r>
              <a:rPr lang="en-US" dirty="0">
                <a:solidFill>
                  <a:schemeClr val="tx1">
                    <a:lumMod val="95000"/>
                  </a:schemeClr>
                </a:solidFill>
              </a:rPr>
              <a:t>Sharpsburg, Maryland</a:t>
            </a:r>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4891" y="0"/>
            <a:ext cx="189547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394" y="4346507"/>
            <a:ext cx="2770103" cy="2335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31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ppt_w</p:attrName>
                                        </p:attrNameLst>
                                      </p:cBhvr>
                                      <p:tavLst>
                                        <p:tav tm="0">
                                          <p:val>
                                            <p:fltVal val="0"/>
                                          </p:val>
                                        </p:tav>
                                        <p:tav tm="100000">
                                          <p:val>
                                            <p:strVal val="#ppt_w"/>
                                          </p:val>
                                        </p:tav>
                                      </p:tavLst>
                                    </p:anim>
                                    <p:anim calcmode="lin" valueType="num">
                                      <p:cBhvr>
                                        <p:cTn id="8" dur="1000" fill="hold"/>
                                        <p:tgtEl>
                                          <p:spTgt spid="41986"/>
                                        </p:tgtEl>
                                        <p:attrNameLst>
                                          <p:attrName>ppt_h</p:attrName>
                                        </p:attrNameLst>
                                      </p:cBhvr>
                                      <p:tavLst>
                                        <p:tav tm="0">
                                          <p:val>
                                            <p:fltVal val="0"/>
                                          </p:val>
                                        </p:tav>
                                        <p:tav tm="100000">
                                          <p:val>
                                            <p:strVal val="#ppt_h"/>
                                          </p:val>
                                        </p:tav>
                                      </p:tavLst>
                                    </p:anim>
                                    <p:anim calcmode="lin" valueType="num">
                                      <p:cBhvr>
                                        <p:cTn id="9" dur="1000" fill="hold"/>
                                        <p:tgtEl>
                                          <p:spTgt spid="41986"/>
                                        </p:tgtEl>
                                        <p:attrNameLst>
                                          <p:attrName>style.rotation</p:attrName>
                                        </p:attrNameLst>
                                      </p:cBhvr>
                                      <p:tavLst>
                                        <p:tav tm="0">
                                          <p:val>
                                            <p:fltVal val="90"/>
                                          </p:val>
                                        </p:tav>
                                        <p:tav tm="100000">
                                          <p:val>
                                            <p:fltVal val="0"/>
                                          </p:val>
                                        </p:tav>
                                      </p:tavLst>
                                    </p:anim>
                                    <p:animEffect transition="in" filter="fade">
                                      <p:cBhvr>
                                        <p:cTn id="10" dur="1000"/>
                                        <p:tgtEl>
                                          <p:spTgt spid="4198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lstStyle/>
          <a:p>
            <a:r>
              <a:rPr lang="en-US" b="1" dirty="0">
                <a:solidFill>
                  <a:schemeClr val="tx1"/>
                </a:solidFill>
                <a:effectLst>
                  <a:outerShdw blurRad="38100" dist="38100" dir="2700000" algn="tl">
                    <a:srgbClr val="000000">
                      <a:alpha val="43137"/>
                    </a:srgbClr>
                  </a:outerShdw>
                </a:effectLst>
                <a:latin typeface="Calibri" panose="020F0502020204030204" pitchFamily="34" charset="0"/>
              </a:rPr>
              <a:t>Effects of the War</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0208"/>
            <a:ext cx="2005013"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799" y="48926"/>
            <a:ext cx="189547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772968" y="1437490"/>
            <a:ext cx="8229600" cy="4525963"/>
          </a:xfrm>
        </p:spPr>
        <p:txBody>
          <a:bodyPr/>
          <a:lstStyle/>
          <a:p>
            <a:r>
              <a:rPr lang="en-US" sz="2800" b="1" dirty="0"/>
              <a:t>President of the United States, Abraham Lincoln, </a:t>
            </a:r>
            <a:r>
              <a:rPr lang="en-US" sz="2800" b="1" dirty="0" smtClean="0"/>
              <a:t>was Assassinated</a:t>
            </a:r>
            <a:endParaRPr lang="en-US" sz="2800" b="1" dirty="0"/>
          </a:p>
          <a:p>
            <a:r>
              <a:rPr lang="en-US" altLang="en-US" sz="2800" b="1" dirty="0" smtClean="0"/>
              <a:t>620,000 Americans will lose their lives before it is over (more than total lost in ALL wars since!)</a:t>
            </a:r>
          </a:p>
          <a:p>
            <a:r>
              <a:rPr lang="en-US" sz="2800" b="1" dirty="0" smtClean="0"/>
              <a:t>Abolition of slavery (13</a:t>
            </a:r>
            <a:r>
              <a:rPr lang="en-US" sz="2800" b="1" baseline="30000" dirty="0" smtClean="0"/>
              <a:t>th</a:t>
            </a:r>
            <a:r>
              <a:rPr lang="en-US" sz="2800" b="1" dirty="0" smtClean="0"/>
              <a:t> Amendment)</a:t>
            </a:r>
          </a:p>
          <a:p>
            <a:r>
              <a:rPr lang="en-US" sz="2800" b="1" dirty="0" smtClean="0"/>
              <a:t>Reconstruction begins!</a:t>
            </a:r>
          </a:p>
          <a:p>
            <a:endParaRPr lang="en-US" sz="2800" b="1" dirty="0">
              <a:latin typeface="Calibri" panose="020F0502020204030204" pitchFamily="34" charset="0"/>
            </a:endParaRPr>
          </a:p>
          <a:p>
            <a:endParaRPr lang="en-US" dirty="0"/>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73" r="2455"/>
          <a:stretch/>
        </p:blipFill>
        <p:spPr bwMode="auto">
          <a:xfrm>
            <a:off x="228600" y="4724400"/>
            <a:ext cx="877824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95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rPr>
              <a:t>The Civil War</a:t>
            </a:r>
            <a:endParaRPr lang="en-US" b="1" dirty="0">
              <a:solidFill>
                <a:schemeClr val="tx1"/>
              </a:solidFill>
              <a:effectLst>
                <a:outerShdw blurRad="38100" dist="38100" dir="2700000" algn="tl">
                  <a:srgbClr val="000000">
                    <a:alpha val="43137"/>
                  </a:srgbClr>
                </a:outerShdw>
              </a:effectLst>
            </a:endParaRPr>
          </a:p>
        </p:txBody>
      </p:sp>
      <p:sp>
        <p:nvSpPr>
          <p:cNvPr id="6158" name="Rectangle 14"/>
          <p:cNvSpPr>
            <a:spLocks noGrp="1" noChangeArrowheads="1"/>
          </p:cNvSpPr>
          <p:nvPr>
            <p:ph type="body" sz="half" idx="4294967295"/>
          </p:nvPr>
        </p:nvSpPr>
        <p:spPr>
          <a:xfrm>
            <a:off x="304800" y="2081168"/>
            <a:ext cx="3505200" cy="4776831"/>
          </a:xfrm>
        </p:spPr>
        <p:txBody>
          <a:bodyPr/>
          <a:lstStyle/>
          <a:p>
            <a:pPr>
              <a:lnSpc>
                <a:spcPct val="90000"/>
              </a:lnSpc>
              <a:buFontTx/>
              <a:buNone/>
            </a:pPr>
            <a:r>
              <a:rPr lang="en-US" altLang="en-US" sz="2800" b="1" u="sng" dirty="0"/>
              <a:t>Long-term Causes</a:t>
            </a:r>
          </a:p>
          <a:p>
            <a:pPr>
              <a:lnSpc>
                <a:spcPct val="90000"/>
              </a:lnSpc>
            </a:pPr>
            <a:r>
              <a:rPr lang="en-US" altLang="en-US" sz="2800" b="1" dirty="0"/>
              <a:t>Conflict over slavery</a:t>
            </a:r>
          </a:p>
          <a:p>
            <a:pPr>
              <a:lnSpc>
                <a:spcPct val="90000"/>
              </a:lnSpc>
            </a:pPr>
            <a:r>
              <a:rPr lang="en-US" altLang="en-US" sz="2800" b="1" dirty="0"/>
              <a:t>Economic Differences</a:t>
            </a:r>
          </a:p>
          <a:p>
            <a:pPr>
              <a:lnSpc>
                <a:spcPct val="90000"/>
              </a:lnSpc>
            </a:pPr>
            <a:r>
              <a:rPr lang="en-US" altLang="en-US" sz="2800" b="1" dirty="0"/>
              <a:t>Conflict over states’ </a:t>
            </a:r>
            <a:r>
              <a:rPr lang="en-US" altLang="en-US" sz="2800" b="1" dirty="0" smtClean="0"/>
              <a:t>rights</a:t>
            </a:r>
          </a:p>
          <a:p>
            <a:pPr>
              <a:lnSpc>
                <a:spcPct val="90000"/>
              </a:lnSpc>
            </a:pPr>
            <a:endParaRPr lang="en-US" altLang="en-US" sz="2000" b="1" dirty="0"/>
          </a:p>
          <a:p>
            <a:pPr>
              <a:lnSpc>
                <a:spcPct val="90000"/>
              </a:lnSpc>
              <a:buFontTx/>
              <a:buNone/>
            </a:pPr>
            <a:endParaRPr lang="en-US" altLang="en-US" sz="2000" b="1" dirty="0" smtClean="0"/>
          </a:p>
        </p:txBody>
      </p:sp>
      <p:sp>
        <p:nvSpPr>
          <p:cNvPr id="6159" name="Rectangle 15"/>
          <p:cNvSpPr>
            <a:spLocks noGrp="1" noChangeArrowheads="1"/>
          </p:cNvSpPr>
          <p:nvPr>
            <p:ph type="body" sz="half" idx="4294967295"/>
          </p:nvPr>
        </p:nvSpPr>
        <p:spPr>
          <a:xfrm>
            <a:off x="5029200" y="2057400"/>
            <a:ext cx="4114800" cy="4800600"/>
          </a:xfrm>
        </p:spPr>
        <p:txBody>
          <a:bodyPr/>
          <a:lstStyle/>
          <a:p>
            <a:pPr>
              <a:lnSpc>
                <a:spcPct val="90000"/>
              </a:lnSpc>
              <a:buFontTx/>
              <a:buNone/>
            </a:pPr>
            <a:r>
              <a:rPr lang="en-US" altLang="en-US" sz="2800" b="1" u="sng" dirty="0"/>
              <a:t>Short-term Causes</a:t>
            </a:r>
          </a:p>
          <a:p>
            <a:pPr>
              <a:lnSpc>
                <a:spcPct val="90000"/>
              </a:lnSpc>
            </a:pPr>
            <a:r>
              <a:rPr lang="en-US" altLang="en-US" sz="2800" b="1" dirty="0"/>
              <a:t>Dred Scott Decision</a:t>
            </a:r>
          </a:p>
          <a:p>
            <a:pPr>
              <a:lnSpc>
                <a:spcPct val="90000"/>
              </a:lnSpc>
            </a:pPr>
            <a:r>
              <a:rPr lang="en-US" altLang="en-US" sz="2800" b="1" dirty="0"/>
              <a:t>Election of Lincoln</a:t>
            </a:r>
          </a:p>
          <a:p>
            <a:pPr>
              <a:lnSpc>
                <a:spcPct val="90000"/>
              </a:lnSpc>
            </a:pPr>
            <a:r>
              <a:rPr lang="en-US" altLang="en-US" sz="2800" b="1" dirty="0"/>
              <a:t>Secession of Southern states</a:t>
            </a:r>
          </a:p>
          <a:p>
            <a:pPr>
              <a:lnSpc>
                <a:spcPct val="90000"/>
              </a:lnSpc>
            </a:pPr>
            <a:r>
              <a:rPr lang="en-US" altLang="en-US" sz="2800" b="1" dirty="0"/>
              <a:t>Firing on Ft. Sumter</a:t>
            </a:r>
          </a:p>
          <a:p>
            <a:pPr>
              <a:lnSpc>
                <a:spcPct val="90000"/>
              </a:lnSpc>
              <a:buFontTx/>
              <a:buNone/>
            </a:pPr>
            <a:endParaRPr lang="en-US" altLang="en-US" sz="2000" b="1" dirty="0"/>
          </a:p>
        </p:txBody>
      </p:sp>
      <p:pic>
        <p:nvPicPr>
          <p:cNvPr id="6163" name="Picture 19" descr="jeffersonDav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617" y="152400"/>
            <a:ext cx="1139825" cy="17526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165" name="Picture 21"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599" y="152400"/>
            <a:ext cx="1401763" cy="17526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167" name="WordArt 23"/>
          <p:cNvSpPr>
            <a:spLocks noChangeArrowheads="1" noChangeShapeType="1" noTextEdit="1"/>
          </p:cNvSpPr>
          <p:nvPr/>
        </p:nvSpPr>
        <p:spPr bwMode="auto">
          <a:xfrm flipH="1">
            <a:off x="7086600" y="152400"/>
            <a:ext cx="304800" cy="533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endParaRPr lang="en-US" sz="3600" kern="10" dirty="0">
              <a:ln w="9525">
                <a:solidFill>
                  <a:srgbClr val="000000"/>
                </a:solidFill>
                <a:round/>
                <a:headEnd/>
                <a:tailEnd/>
              </a:ln>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5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5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5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5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uild="p"/>
      <p:bldP spid="61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629400" cy="1219200"/>
          </a:xfrm>
        </p:spPr>
        <p:txBody>
          <a:bodyPr/>
          <a:lstStyle/>
          <a:p>
            <a:r>
              <a:rPr lang="en-US" b="1" dirty="0" smtClean="0">
                <a:solidFill>
                  <a:schemeClr val="tx1"/>
                </a:solidFill>
                <a:effectLst>
                  <a:outerShdw blurRad="38100" dist="38100" dir="2700000" algn="tl">
                    <a:srgbClr val="000000">
                      <a:alpha val="43137"/>
                    </a:srgbClr>
                  </a:outerShdw>
                </a:effectLst>
              </a:rPr>
              <a:t>Southern States Secede</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6400" y="1219200"/>
            <a:ext cx="7010400" cy="5562600"/>
          </a:xfrm>
        </p:spPr>
        <p:txBody>
          <a:bodyPr>
            <a:noAutofit/>
          </a:bodyPr>
          <a:lstStyle/>
          <a:p>
            <a:pPr marL="0" indent="0">
              <a:buNone/>
            </a:pPr>
            <a:r>
              <a:rPr lang="en-US" sz="2800" b="1" dirty="0">
                <a:latin typeface="Calibri" panose="020F0502020204030204" pitchFamily="34" charset="0"/>
              </a:rPr>
              <a:t>State Secession </a:t>
            </a:r>
            <a:r>
              <a:rPr lang="en-US" sz="2800" b="1" dirty="0" smtClean="0">
                <a:latin typeface="Calibri" panose="020F0502020204030204" pitchFamily="34" charset="0"/>
              </a:rPr>
              <a:t>	Date</a:t>
            </a:r>
            <a:endParaRPr lang="en-US" sz="2800" b="1" dirty="0">
              <a:latin typeface="Calibri" panose="020F0502020204030204" pitchFamily="34" charset="0"/>
            </a:endParaRPr>
          </a:p>
          <a:p>
            <a:pPr marL="0" indent="0">
              <a:buNone/>
            </a:pPr>
            <a:r>
              <a:rPr lang="en-US" sz="2800" dirty="0">
                <a:latin typeface="Calibri" panose="020F0502020204030204" pitchFamily="34" charset="0"/>
              </a:rPr>
              <a:t>South </a:t>
            </a:r>
            <a:r>
              <a:rPr lang="en-US" sz="2800" dirty="0" smtClean="0">
                <a:latin typeface="Calibri" panose="020F0502020204030204" pitchFamily="34" charset="0"/>
              </a:rPr>
              <a:t>Carolina	December </a:t>
            </a:r>
            <a:r>
              <a:rPr lang="en-US" sz="2800" dirty="0">
                <a:latin typeface="Calibri" panose="020F0502020204030204" pitchFamily="34" charset="0"/>
              </a:rPr>
              <a:t>20, </a:t>
            </a:r>
            <a:r>
              <a:rPr lang="en-US" sz="2800" dirty="0" smtClean="0">
                <a:latin typeface="Calibri" panose="020F0502020204030204" pitchFamily="34" charset="0"/>
              </a:rPr>
              <a:t>1860</a:t>
            </a:r>
            <a:endParaRPr lang="en-US" sz="2800" dirty="0">
              <a:latin typeface="Calibri" panose="020F0502020204030204" pitchFamily="34" charset="0"/>
            </a:endParaRPr>
          </a:p>
          <a:p>
            <a:pPr marL="0" indent="0">
              <a:buNone/>
            </a:pPr>
            <a:r>
              <a:rPr lang="en-US" sz="2800" dirty="0" smtClean="0">
                <a:latin typeface="Calibri" panose="020F0502020204030204" pitchFamily="34" charset="0"/>
              </a:rPr>
              <a:t>Mississippi		January </a:t>
            </a:r>
            <a:r>
              <a:rPr lang="en-US" sz="2800" dirty="0">
                <a:latin typeface="Calibri" panose="020F0502020204030204" pitchFamily="34" charset="0"/>
              </a:rPr>
              <a:t>9, </a:t>
            </a:r>
            <a:r>
              <a:rPr lang="en-US" sz="2800" dirty="0" smtClean="0">
                <a:latin typeface="Calibri" panose="020F0502020204030204" pitchFamily="34" charset="0"/>
              </a:rPr>
              <a:t>       1861 </a:t>
            </a:r>
          </a:p>
          <a:p>
            <a:pPr marL="0" indent="0">
              <a:buNone/>
            </a:pPr>
            <a:r>
              <a:rPr lang="en-US" sz="2800" dirty="0" smtClean="0">
                <a:latin typeface="Calibri" panose="020F0502020204030204" pitchFamily="34" charset="0"/>
              </a:rPr>
              <a:t>Florida		January </a:t>
            </a:r>
            <a:r>
              <a:rPr lang="en-US" sz="2800" dirty="0">
                <a:latin typeface="Calibri" panose="020F0502020204030204" pitchFamily="34" charset="0"/>
              </a:rPr>
              <a:t>10, </a:t>
            </a:r>
            <a:r>
              <a:rPr lang="en-US" sz="2800" dirty="0" smtClean="0">
                <a:latin typeface="Calibri" panose="020F0502020204030204" pitchFamily="34" charset="0"/>
              </a:rPr>
              <a:t>     1861 </a:t>
            </a:r>
          </a:p>
          <a:p>
            <a:pPr marL="0" indent="0">
              <a:buNone/>
            </a:pPr>
            <a:r>
              <a:rPr lang="en-US" sz="2800" dirty="0" smtClean="0">
                <a:latin typeface="Calibri" panose="020F0502020204030204" pitchFamily="34" charset="0"/>
              </a:rPr>
              <a:t>Alabama		January </a:t>
            </a:r>
            <a:r>
              <a:rPr lang="en-US" sz="2800" dirty="0">
                <a:latin typeface="Calibri" panose="020F0502020204030204" pitchFamily="34" charset="0"/>
              </a:rPr>
              <a:t>11, </a:t>
            </a:r>
            <a:r>
              <a:rPr lang="en-US" sz="2800" dirty="0" smtClean="0">
                <a:latin typeface="Calibri" panose="020F0502020204030204" pitchFamily="34" charset="0"/>
              </a:rPr>
              <a:t>     1861 </a:t>
            </a:r>
          </a:p>
          <a:p>
            <a:pPr marL="0" indent="0">
              <a:buNone/>
            </a:pPr>
            <a:r>
              <a:rPr lang="en-US" sz="2800" dirty="0" smtClean="0">
                <a:latin typeface="Calibri" panose="020F0502020204030204" pitchFamily="34" charset="0"/>
              </a:rPr>
              <a:t>Georgia		January </a:t>
            </a:r>
            <a:r>
              <a:rPr lang="en-US" sz="2800" dirty="0">
                <a:latin typeface="Calibri" panose="020F0502020204030204" pitchFamily="34" charset="0"/>
              </a:rPr>
              <a:t>19, </a:t>
            </a:r>
            <a:r>
              <a:rPr lang="en-US" sz="2800" dirty="0" smtClean="0">
                <a:latin typeface="Calibri" panose="020F0502020204030204" pitchFamily="34" charset="0"/>
              </a:rPr>
              <a:t>     1861 </a:t>
            </a:r>
          </a:p>
          <a:p>
            <a:pPr marL="0" indent="0">
              <a:buNone/>
            </a:pPr>
            <a:r>
              <a:rPr lang="en-US" sz="2800" dirty="0" smtClean="0">
                <a:latin typeface="Calibri" panose="020F0502020204030204" pitchFamily="34" charset="0"/>
              </a:rPr>
              <a:t>Louisiana 		January </a:t>
            </a:r>
            <a:r>
              <a:rPr lang="en-US" sz="2800" dirty="0">
                <a:latin typeface="Calibri" panose="020F0502020204030204" pitchFamily="34" charset="0"/>
              </a:rPr>
              <a:t>26, </a:t>
            </a:r>
            <a:r>
              <a:rPr lang="en-US" sz="2800" dirty="0" smtClean="0">
                <a:latin typeface="Calibri" panose="020F0502020204030204" pitchFamily="34" charset="0"/>
              </a:rPr>
              <a:t>     1861 </a:t>
            </a:r>
          </a:p>
          <a:p>
            <a:pPr marL="0" indent="0">
              <a:buNone/>
            </a:pPr>
            <a:r>
              <a:rPr lang="en-US" sz="2800" dirty="0" smtClean="0">
                <a:latin typeface="Calibri" panose="020F0502020204030204" pitchFamily="34" charset="0"/>
              </a:rPr>
              <a:t>Texas 			February </a:t>
            </a:r>
            <a:r>
              <a:rPr lang="en-US" sz="2800" dirty="0">
                <a:latin typeface="Calibri" panose="020F0502020204030204" pitchFamily="34" charset="0"/>
              </a:rPr>
              <a:t>1, </a:t>
            </a:r>
            <a:r>
              <a:rPr lang="en-US" sz="2800" dirty="0" smtClean="0">
                <a:latin typeface="Calibri" panose="020F0502020204030204" pitchFamily="34" charset="0"/>
              </a:rPr>
              <a:t>     1861 </a:t>
            </a:r>
          </a:p>
          <a:p>
            <a:pPr marL="0" indent="0">
              <a:buNone/>
            </a:pPr>
            <a:r>
              <a:rPr lang="en-US" sz="2800" dirty="0" smtClean="0">
                <a:latin typeface="Calibri" panose="020F0502020204030204" pitchFamily="34" charset="0"/>
              </a:rPr>
              <a:t>Virginia 		April </a:t>
            </a:r>
            <a:r>
              <a:rPr lang="en-US" sz="2800" dirty="0">
                <a:latin typeface="Calibri" panose="020F0502020204030204" pitchFamily="34" charset="0"/>
              </a:rPr>
              <a:t>17, </a:t>
            </a:r>
            <a:r>
              <a:rPr lang="en-US" sz="2800" dirty="0" smtClean="0">
                <a:latin typeface="Calibri" panose="020F0502020204030204" pitchFamily="34" charset="0"/>
              </a:rPr>
              <a:t>          1861 </a:t>
            </a:r>
          </a:p>
          <a:p>
            <a:pPr marL="0" indent="0">
              <a:buNone/>
            </a:pPr>
            <a:r>
              <a:rPr lang="en-US" sz="2800" dirty="0" smtClean="0">
                <a:latin typeface="Calibri" panose="020F0502020204030204" pitchFamily="34" charset="0"/>
              </a:rPr>
              <a:t>Arkansas 		May </a:t>
            </a:r>
            <a:r>
              <a:rPr lang="en-US" sz="2800" dirty="0">
                <a:latin typeface="Calibri" panose="020F0502020204030204" pitchFamily="34" charset="0"/>
              </a:rPr>
              <a:t>6, </a:t>
            </a:r>
            <a:r>
              <a:rPr lang="en-US" sz="2800" dirty="0" smtClean="0">
                <a:latin typeface="Calibri" panose="020F0502020204030204" pitchFamily="34" charset="0"/>
              </a:rPr>
              <a:t>             1861 </a:t>
            </a:r>
          </a:p>
          <a:p>
            <a:pPr marL="0" indent="0">
              <a:buNone/>
            </a:pPr>
            <a:r>
              <a:rPr lang="en-US" sz="2800" dirty="0" smtClean="0">
                <a:latin typeface="Calibri" panose="020F0502020204030204" pitchFamily="34" charset="0"/>
              </a:rPr>
              <a:t>North Carolina 	May </a:t>
            </a:r>
            <a:r>
              <a:rPr lang="en-US" sz="2800" dirty="0">
                <a:latin typeface="Calibri" panose="020F0502020204030204" pitchFamily="34" charset="0"/>
              </a:rPr>
              <a:t>20, </a:t>
            </a:r>
            <a:r>
              <a:rPr lang="en-US" sz="2800" dirty="0" smtClean="0">
                <a:latin typeface="Calibri" panose="020F0502020204030204" pitchFamily="34" charset="0"/>
              </a:rPr>
              <a:t>           1861 </a:t>
            </a:r>
          </a:p>
          <a:p>
            <a:pPr marL="0" indent="0">
              <a:buNone/>
            </a:pPr>
            <a:r>
              <a:rPr lang="en-US" sz="2800" dirty="0" smtClean="0">
                <a:latin typeface="Calibri" panose="020F0502020204030204" pitchFamily="34" charset="0"/>
              </a:rPr>
              <a:t>Tennessee		June </a:t>
            </a:r>
            <a:r>
              <a:rPr lang="en-US" sz="2800" dirty="0">
                <a:latin typeface="Calibri" panose="020F0502020204030204" pitchFamily="34" charset="0"/>
              </a:rPr>
              <a:t>8, </a:t>
            </a:r>
            <a:r>
              <a:rPr lang="en-US" sz="2800" dirty="0" smtClean="0">
                <a:latin typeface="Calibri" panose="020F0502020204030204" pitchFamily="34" charset="0"/>
              </a:rPr>
              <a:t>             1861</a:t>
            </a:r>
            <a:endParaRPr lang="en-US" sz="2800" dirty="0">
              <a:latin typeface="Calibri" panose="020F0502020204030204" pitchFamily="34" charset="0"/>
            </a:endParaRPr>
          </a:p>
          <a:p>
            <a:endParaRPr lang="en-US" sz="2800" dirty="0">
              <a:latin typeface="Calibri" panose="020F0502020204030204"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28600"/>
            <a:ext cx="190182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97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Calibri" panose="020F0502020204030204" pitchFamily="34" charset="0"/>
              </a:rPr>
              <a:t>During the War</a:t>
            </a:r>
            <a:endParaRPr lang="en-US" b="1" dirty="0">
              <a:effectLst>
                <a:outerShdw blurRad="38100" dist="38100" dir="2700000" algn="tl">
                  <a:srgbClr val="000000">
                    <a:alpha val="43137"/>
                  </a:srgbClr>
                </a:outerShdw>
              </a:effectLst>
              <a:latin typeface="Calibri" panose="020F0502020204030204" pitchFamily="34" charset="0"/>
            </a:endParaRPr>
          </a:p>
        </p:txBody>
      </p:sp>
      <p:pic>
        <p:nvPicPr>
          <p:cNvPr id="593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281"/>
          <a:stretch/>
        </p:blipFill>
        <p:spPr bwMode="auto">
          <a:xfrm>
            <a:off x="1752600" y="1402876"/>
            <a:ext cx="5638800" cy="511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79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ppt_w</p:attrName>
                                        </p:attrNameLst>
                                      </p:cBhvr>
                                      <p:tavLst>
                                        <p:tav tm="0">
                                          <p:val>
                                            <p:fltVal val="0"/>
                                          </p:val>
                                        </p:tav>
                                        <p:tav tm="100000">
                                          <p:val>
                                            <p:strVal val="#ppt_w"/>
                                          </p:val>
                                        </p:tav>
                                      </p:tavLst>
                                    </p:anim>
                                    <p:anim calcmode="lin" valueType="num">
                                      <p:cBhvr>
                                        <p:cTn id="8" dur="1000" fill="hold"/>
                                        <p:tgtEl>
                                          <p:spTgt spid="59394"/>
                                        </p:tgtEl>
                                        <p:attrNameLst>
                                          <p:attrName>ppt_h</p:attrName>
                                        </p:attrNameLst>
                                      </p:cBhvr>
                                      <p:tavLst>
                                        <p:tav tm="0">
                                          <p:val>
                                            <p:fltVal val="0"/>
                                          </p:val>
                                        </p:tav>
                                        <p:tav tm="100000">
                                          <p:val>
                                            <p:strVal val="#ppt_h"/>
                                          </p:val>
                                        </p:tav>
                                      </p:tavLst>
                                    </p:anim>
                                    <p:anim calcmode="lin" valueType="num">
                                      <p:cBhvr>
                                        <p:cTn id="9" dur="1000" fill="hold"/>
                                        <p:tgtEl>
                                          <p:spTgt spid="59394"/>
                                        </p:tgtEl>
                                        <p:attrNameLst>
                                          <p:attrName>style.rotation</p:attrName>
                                        </p:attrNameLst>
                                      </p:cBhvr>
                                      <p:tavLst>
                                        <p:tav tm="0">
                                          <p:val>
                                            <p:fltVal val="90"/>
                                          </p:val>
                                        </p:tav>
                                        <p:tav tm="100000">
                                          <p:val>
                                            <p:fltVal val="0"/>
                                          </p:val>
                                        </p:tav>
                                      </p:tavLst>
                                    </p:anim>
                                    <p:animEffect transition="in" filter="fade">
                                      <p:cBhvr>
                                        <p:cTn id="10" dur="10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086600" cy="1143000"/>
          </a:xfrm>
        </p:spPr>
        <p:txBody>
          <a:bodyPr/>
          <a:lstStyle/>
          <a:p>
            <a:r>
              <a:rPr lang="en-US" b="1" dirty="0" smtClean="0">
                <a:solidFill>
                  <a:srgbClr val="FFFFCC"/>
                </a:solidFill>
                <a:effectLst>
                  <a:outerShdw blurRad="38100" dist="38100" dir="2700000" algn="tl">
                    <a:srgbClr val="000000">
                      <a:alpha val="43137"/>
                    </a:srgbClr>
                  </a:outerShdw>
                </a:effectLst>
                <a:latin typeface="Calibri" panose="020F0502020204030204" pitchFamily="34" charset="0"/>
              </a:rPr>
              <a:t>Economic Effects in the South</a:t>
            </a:r>
            <a:endParaRPr lang="en-US" b="1" dirty="0">
              <a:solidFill>
                <a:srgbClr val="FFFFCC"/>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57200" y="3464292"/>
            <a:ext cx="8229600" cy="3317507"/>
          </a:xfrm>
        </p:spPr>
        <p:txBody>
          <a:bodyPr/>
          <a:lstStyle/>
          <a:p>
            <a:pPr>
              <a:spcBef>
                <a:spcPts val="1200"/>
              </a:spcBef>
              <a:spcAft>
                <a:spcPts val="1200"/>
              </a:spcAft>
            </a:pPr>
            <a:r>
              <a:rPr lang="en-US" sz="2800" b="1" dirty="0" smtClean="0">
                <a:solidFill>
                  <a:srgbClr val="FFFFCC"/>
                </a:solidFill>
                <a:latin typeface="Calibri" panose="020F0502020204030204" pitchFamily="34" charset="0"/>
              </a:rPr>
              <a:t>The South lost its greatest revenue – selling cotton to the North</a:t>
            </a:r>
          </a:p>
          <a:p>
            <a:pPr>
              <a:spcBef>
                <a:spcPts val="1200"/>
              </a:spcBef>
              <a:spcAft>
                <a:spcPts val="1200"/>
              </a:spcAft>
            </a:pPr>
            <a:r>
              <a:rPr lang="en-US" sz="2800" b="1" dirty="0" smtClean="0">
                <a:solidFill>
                  <a:srgbClr val="FFFFCC"/>
                </a:solidFill>
                <a:latin typeface="Calibri" panose="020F0502020204030204" pitchFamily="34" charset="0"/>
              </a:rPr>
              <a:t>It </a:t>
            </a:r>
            <a:r>
              <a:rPr lang="en-US" sz="2800" b="1" dirty="0">
                <a:solidFill>
                  <a:srgbClr val="FFFFCC"/>
                </a:solidFill>
                <a:latin typeface="Calibri" panose="020F0502020204030204" pitchFamily="34" charset="0"/>
              </a:rPr>
              <a:t>became increasingly difficult to export goods due to the </a:t>
            </a:r>
            <a:r>
              <a:rPr lang="en-US" sz="2800" b="1" dirty="0" smtClean="0">
                <a:solidFill>
                  <a:srgbClr val="FFFFCC"/>
                </a:solidFill>
                <a:latin typeface="Calibri" panose="020F0502020204030204" pitchFamily="34" charset="0"/>
              </a:rPr>
              <a:t>North’s naval blockade </a:t>
            </a:r>
          </a:p>
          <a:p>
            <a:pPr>
              <a:spcBef>
                <a:spcPts val="1200"/>
              </a:spcBef>
              <a:spcAft>
                <a:spcPts val="1200"/>
              </a:spcAft>
            </a:pPr>
            <a:r>
              <a:rPr lang="en-US" sz="2800" b="1" dirty="0" smtClean="0">
                <a:solidFill>
                  <a:srgbClr val="FFFFCC"/>
                </a:solidFill>
                <a:latin typeface="Calibri" panose="020F0502020204030204" pitchFamily="34" charset="0"/>
              </a:rPr>
              <a:t>Inflation </a:t>
            </a:r>
            <a:r>
              <a:rPr lang="en-US" sz="2800" b="1" dirty="0">
                <a:solidFill>
                  <a:srgbClr val="FFFFCC"/>
                </a:solidFill>
                <a:latin typeface="Calibri" panose="020F0502020204030204" pitchFamily="34" charset="0"/>
              </a:rPr>
              <a:t>due to large amounts of worthless paper currency printed to finance the war</a:t>
            </a:r>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95400"/>
            <a:ext cx="452437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3928" y="228600"/>
            <a:ext cx="18954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78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ppt_w</p:attrName>
                                        </p:attrNameLst>
                                      </p:cBhvr>
                                      <p:tavLst>
                                        <p:tav tm="0">
                                          <p:val>
                                            <p:fltVal val="0"/>
                                          </p:val>
                                        </p:tav>
                                        <p:tav tm="100000">
                                          <p:val>
                                            <p:strVal val="#ppt_w"/>
                                          </p:val>
                                        </p:tav>
                                      </p:tavLst>
                                    </p:anim>
                                    <p:anim calcmode="lin" valueType="num">
                                      <p:cBhvr>
                                        <p:cTn id="8" dur="1000" fill="hold"/>
                                        <p:tgtEl>
                                          <p:spTgt spid="52226"/>
                                        </p:tgtEl>
                                        <p:attrNameLst>
                                          <p:attrName>ppt_h</p:attrName>
                                        </p:attrNameLst>
                                      </p:cBhvr>
                                      <p:tavLst>
                                        <p:tav tm="0">
                                          <p:val>
                                            <p:fltVal val="0"/>
                                          </p:val>
                                        </p:tav>
                                        <p:tav tm="100000">
                                          <p:val>
                                            <p:strVal val="#ppt_h"/>
                                          </p:val>
                                        </p:tav>
                                      </p:tavLst>
                                    </p:anim>
                                    <p:anim calcmode="lin" valueType="num">
                                      <p:cBhvr>
                                        <p:cTn id="9" dur="1000" fill="hold"/>
                                        <p:tgtEl>
                                          <p:spTgt spid="52226"/>
                                        </p:tgtEl>
                                        <p:attrNameLst>
                                          <p:attrName>style.rotation</p:attrName>
                                        </p:attrNameLst>
                                      </p:cBhvr>
                                      <p:tavLst>
                                        <p:tav tm="0">
                                          <p:val>
                                            <p:fltVal val="90"/>
                                          </p:val>
                                        </p:tav>
                                        <p:tav tm="100000">
                                          <p:val>
                                            <p:fltVal val="0"/>
                                          </p:val>
                                        </p:tav>
                                      </p:tavLst>
                                    </p:anim>
                                    <p:animEffect transition="in" filter="fade">
                                      <p:cBhvr>
                                        <p:cTn id="10" dur="1000"/>
                                        <p:tgtEl>
                                          <p:spTgt spid="522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7086600" cy="1143000"/>
          </a:xfrm>
        </p:spPr>
        <p:txBody>
          <a:bodyPr/>
          <a:lstStyle/>
          <a:p>
            <a:r>
              <a:rPr lang="en-US" b="1" dirty="0" smtClean="0">
                <a:solidFill>
                  <a:schemeClr val="tx1"/>
                </a:solidFill>
                <a:effectLst>
                  <a:outerShdw blurRad="38100" dist="38100" dir="2700000" algn="tl">
                    <a:srgbClr val="000000">
                      <a:alpha val="43137"/>
                    </a:srgbClr>
                  </a:outerShdw>
                </a:effectLst>
                <a:latin typeface="Calibri" panose="020F0502020204030204" pitchFamily="34" charset="0"/>
              </a:rPr>
              <a:t>Effects on Traditional Roles of Women in the South</a:t>
            </a:r>
            <a:endParaRPr lang="en-US" b="1"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4" name="Content Placeholder 3"/>
          <p:cNvSpPr>
            <a:spLocks noGrp="1"/>
          </p:cNvSpPr>
          <p:nvPr>
            <p:ph idx="1"/>
          </p:nvPr>
        </p:nvSpPr>
        <p:spPr>
          <a:xfrm>
            <a:off x="304800" y="1981200"/>
            <a:ext cx="8382000" cy="4343400"/>
          </a:xfrm>
        </p:spPr>
        <p:txBody>
          <a:bodyPr/>
          <a:lstStyle/>
          <a:p>
            <a:pPr>
              <a:spcBef>
                <a:spcPts val="600"/>
              </a:spcBef>
              <a:spcAft>
                <a:spcPts val="600"/>
              </a:spcAft>
            </a:pPr>
            <a:r>
              <a:rPr lang="en-US" b="1" dirty="0" smtClean="0">
                <a:solidFill>
                  <a:schemeClr val="tx1"/>
                </a:solidFill>
              </a:rPr>
              <a:t>Women:</a:t>
            </a:r>
          </a:p>
          <a:p>
            <a:pPr lvl="1">
              <a:spcBef>
                <a:spcPts val="600"/>
              </a:spcBef>
              <a:spcAft>
                <a:spcPts val="600"/>
              </a:spcAft>
            </a:pPr>
            <a:r>
              <a:rPr lang="en-US" b="1" dirty="0" smtClean="0">
                <a:solidFill>
                  <a:schemeClr val="tx1"/>
                </a:solidFill>
                <a:ea typeface="+mn-ea"/>
                <a:cs typeface="+mn-cs"/>
              </a:rPr>
              <a:t>took </a:t>
            </a:r>
            <a:r>
              <a:rPr lang="en-US" b="1" dirty="0">
                <a:solidFill>
                  <a:schemeClr val="tx1"/>
                </a:solidFill>
                <a:ea typeface="+mn-ea"/>
                <a:cs typeface="+mn-cs"/>
              </a:rPr>
              <a:t>over normally male dominated </a:t>
            </a:r>
            <a:r>
              <a:rPr lang="en-US" b="1" dirty="0" smtClean="0">
                <a:solidFill>
                  <a:schemeClr val="tx1"/>
                </a:solidFill>
                <a:ea typeface="+mn-ea"/>
                <a:cs typeface="+mn-cs"/>
              </a:rPr>
              <a:t>positions</a:t>
            </a:r>
          </a:p>
          <a:p>
            <a:pPr lvl="1">
              <a:spcBef>
                <a:spcPts val="600"/>
              </a:spcBef>
              <a:spcAft>
                <a:spcPts val="600"/>
              </a:spcAft>
            </a:pPr>
            <a:r>
              <a:rPr lang="en-US" b="1" dirty="0" smtClean="0">
                <a:solidFill>
                  <a:schemeClr val="tx1"/>
                </a:solidFill>
                <a:ea typeface="+mn-ea"/>
                <a:cs typeface="+mn-cs"/>
              </a:rPr>
              <a:t>learned </a:t>
            </a:r>
            <a:r>
              <a:rPr lang="en-US" b="1" dirty="0">
                <a:solidFill>
                  <a:schemeClr val="tx1"/>
                </a:solidFill>
                <a:ea typeface="+mn-ea"/>
                <a:cs typeface="+mn-cs"/>
              </a:rPr>
              <a:t>how to work the </a:t>
            </a:r>
            <a:r>
              <a:rPr lang="en-US" b="1" dirty="0" smtClean="0">
                <a:solidFill>
                  <a:schemeClr val="tx1"/>
                </a:solidFill>
                <a:ea typeface="+mn-ea"/>
                <a:cs typeface="+mn-cs"/>
              </a:rPr>
              <a:t>land</a:t>
            </a:r>
          </a:p>
          <a:p>
            <a:pPr lvl="1">
              <a:spcBef>
                <a:spcPts val="600"/>
              </a:spcBef>
              <a:spcAft>
                <a:spcPts val="600"/>
              </a:spcAft>
            </a:pPr>
            <a:r>
              <a:rPr lang="en-US" b="1" dirty="0"/>
              <a:t>managed </a:t>
            </a:r>
            <a:r>
              <a:rPr lang="en-US" b="1" dirty="0" smtClean="0"/>
              <a:t>slaves</a:t>
            </a:r>
            <a:endParaRPr lang="en-US" b="1" dirty="0" smtClean="0">
              <a:solidFill>
                <a:schemeClr val="tx1"/>
              </a:solidFill>
              <a:ea typeface="+mn-ea"/>
              <a:cs typeface="+mn-cs"/>
            </a:endParaRPr>
          </a:p>
          <a:p>
            <a:pPr lvl="1">
              <a:spcBef>
                <a:spcPts val="600"/>
              </a:spcBef>
              <a:spcAft>
                <a:spcPts val="600"/>
              </a:spcAft>
            </a:pPr>
            <a:r>
              <a:rPr lang="en-US" b="1" dirty="0"/>
              <a:t>followed and cared for </a:t>
            </a:r>
            <a:r>
              <a:rPr lang="en-US" b="1" dirty="0" smtClean="0"/>
              <a:t>troops</a:t>
            </a:r>
            <a:endParaRPr lang="en-US" b="1" dirty="0" smtClean="0">
              <a:ea typeface="+mn-ea"/>
              <a:cs typeface="+mn-cs"/>
            </a:endParaRPr>
          </a:p>
          <a:p>
            <a:pPr lvl="1">
              <a:spcBef>
                <a:spcPts val="600"/>
              </a:spcBef>
              <a:spcAft>
                <a:spcPts val="600"/>
              </a:spcAft>
            </a:pPr>
            <a:r>
              <a:rPr lang="en-US" b="1" dirty="0" smtClean="0">
                <a:ea typeface="+mn-ea"/>
                <a:cs typeface="+mn-cs"/>
              </a:rPr>
              <a:t>became t</a:t>
            </a:r>
            <a:r>
              <a:rPr lang="en-US" b="1" dirty="0" smtClean="0">
                <a:solidFill>
                  <a:schemeClr val="tx1"/>
                </a:solidFill>
                <a:ea typeface="+mn-ea"/>
                <a:cs typeface="+mn-cs"/>
              </a:rPr>
              <a:t>eachers</a:t>
            </a:r>
            <a:r>
              <a:rPr lang="en-US" b="1" dirty="0">
                <a:ea typeface="+mn-ea"/>
                <a:cs typeface="+mn-cs"/>
              </a:rPr>
              <a:t> </a:t>
            </a:r>
            <a:r>
              <a:rPr lang="en-US" b="1" dirty="0" smtClean="0">
                <a:ea typeface="+mn-ea"/>
                <a:cs typeface="+mn-cs"/>
              </a:rPr>
              <a:t>and </a:t>
            </a:r>
            <a:r>
              <a:rPr lang="en-US" b="1" dirty="0" smtClean="0">
                <a:solidFill>
                  <a:schemeClr val="tx1"/>
                </a:solidFill>
                <a:ea typeface="+mn-ea"/>
                <a:cs typeface="+mn-cs"/>
              </a:rPr>
              <a:t>nurses</a:t>
            </a:r>
            <a:r>
              <a:rPr lang="en-US" dirty="0">
                <a:solidFill>
                  <a:schemeClr val="tx1"/>
                </a:solidFill>
                <a:latin typeface="+mn-lt"/>
                <a:ea typeface="+mn-ea"/>
                <a:cs typeface="+mn-cs"/>
              </a:rPr>
              <a:t/>
            </a:r>
            <a:br>
              <a:rPr lang="en-US" dirty="0">
                <a:solidFill>
                  <a:schemeClr val="tx1"/>
                </a:solidFill>
                <a:latin typeface="+mn-lt"/>
                <a:ea typeface="+mn-ea"/>
                <a:cs typeface="+mn-cs"/>
              </a:rPr>
            </a:br>
            <a:endParaRPr lang="en-US" dirty="0"/>
          </a:p>
        </p:txBody>
      </p:sp>
      <p:pic>
        <p:nvPicPr>
          <p:cNvPr id="512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5189" y="3886200"/>
            <a:ext cx="2808474" cy="25908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2400"/>
            <a:ext cx="18954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01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fltVal val="0"/>
                                          </p:val>
                                        </p:tav>
                                        <p:tav tm="100000">
                                          <p:val>
                                            <p:strVal val="#ppt_w"/>
                                          </p:val>
                                        </p:tav>
                                      </p:tavLst>
                                    </p:anim>
                                    <p:anim calcmode="lin" valueType="num">
                                      <p:cBhvr>
                                        <p:cTn id="8" dur="1000" fill="hold"/>
                                        <p:tgtEl>
                                          <p:spTgt spid="51202"/>
                                        </p:tgtEl>
                                        <p:attrNameLst>
                                          <p:attrName>ppt_h</p:attrName>
                                        </p:attrNameLst>
                                      </p:cBhvr>
                                      <p:tavLst>
                                        <p:tav tm="0">
                                          <p:val>
                                            <p:fltVal val="0"/>
                                          </p:val>
                                        </p:tav>
                                        <p:tav tm="100000">
                                          <p:val>
                                            <p:strVal val="#ppt_h"/>
                                          </p:val>
                                        </p:tav>
                                      </p:tavLst>
                                    </p:anim>
                                    <p:anim calcmode="lin" valueType="num">
                                      <p:cBhvr>
                                        <p:cTn id="9" dur="1000" fill="hold"/>
                                        <p:tgtEl>
                                          <p:spTgt spid="51202"/>
                                        </p:tgtEl>
                                        <p:attrNameLst>
                                          <p:attrName>style.rotation</p:attrName>
                                        </p:attrNameLst>
                                      </p:cBhvr>
                                      <p:tavLst>
                                        <p:tav tm="0">
                                          <p:val>
                                            <p:fltVal val="90"/>
                                          </p:val>
                                        </p:tav>
                                        <p:tav tm="100000">
                                          <p:val>
                                            <p:fltVal val="0"/>
                                          </p:val>
                                        </p:tav>
                                      </p:tavLst>
                                    </p:anim>
                                    <p:animEffect transition="in" filter="fade">
                                      <p:cBhvr>
                                        <p:cTn id="10" dur="1000"/>
                                        <p:tgtEl>
                                          <p:spTgt spid="5120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0"/>
                                        <p:tgtEl>
                                          <p:spTgt spid="4">
                                            <p:txEl>
                                              <p:pRg st="3" end="3"/>
                                            </p:txEl>
                                          </p:spTgt>
                                        </p:tgtEl>
                                      </p:cBhvr>
                                    </p:animEffect>
                                    <p:anim calcmode="lin" valueType="num">
                                      <p:cBhvr>
                                        <p:cTn id="3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95"/>
            <a:ext cx="7162800" cy="1143000"/>
          </a:xfrm>
        </p:spPr>
        <p:txBody>
          <a:bodyPr/>
          <a:lstStyle/>
          <a:p>
            <a:r>
              <a:rPr lang="en-US" b="1" dirty="0" smtClean="0">
                <a:solidFill>
                  <a:schemeClr val="tx1"/>
                </a:solidFill>
                <a:effectLst>
                  <a:outerShdw blurRad="38100" dist="38100" dir="2700000" algn="tl">
                    <a:srgbClr val="000000">
                      <a:alpha val="43137"/>
                    </a:srgbClr>
                  </a:outerShdw>
                </a:effectLst>
                <a:latin typeface="Calibri" panose="020F0502020204030204" pitchFamily="34" charset="0"/>
              </a:rPr>
              <a:t>Political Effects in the South</a:t>
            </a:r>
            <a:endParaRPr lang="en-US" b="1"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2673100" y="1524001"/>
            <a:ext cx="6458066" cy="5251031"/>
          </a:xfrm>
        </p:spPr>
        <p:txBody>
          <a:bodyPr/>
          <a:lstStyle/>
          <a:p>
            <a:pPr>
              <a:spcBef>
                <a:spcPts val="1200"/>
              </a:spcBef>
              <a:spcAft>
                <a:spcPts val="1200"/>
              </a:spcAft>
            </a:pPr>
            <a:r>
              <a:rPr lang="en-US" sz="2800" b="1" dirty="0" smtClean="0">
                <a:solidFill>
                  <a:schemeClr val="tx1"/>
                </a:solidFill>
                <a:latin typeface="Calibri" panose="020F0502020204030204" pitchFamily="34" charset="0"/>
              </a:rPr>
              <a:t>Developed Southern </a:t>
            </a:r>
            <a:r>
              <a:rPr lang="en-US" sz="2800" b="1" dirty="0" smtClean="0">
                <a:latin typeface="Calibri" panose="020F0502020204030204" pitchFamily="34" charset="0"/>
              </a:rPr>
              <a:t>N</a:t>
            </a:r>
            <a:r>
              <a:rPr lang="en-US" sz="2800" b="1" dirty="0" smtClean="0">
                <a:solidFill>
                  <a:schemeClr val="tx1"/>
                </a:solidFill>
                <a:latin typeface="Calibri" panose="020F0502020204030204" pitchFamily="34" charset="0"/>
              </a:rPr>
              <a:t>ationalism </a:t>
            </a:r>
          </a:p>
          <a:p>
            <a:pPr>
              <a:spcBef>
                <a:spcPts val="1200"/>
              </a:spcBef>
              <a:spcAft>
                <a:spcPts val="1200"/>
              </a:spcAft>
            </a:pPr>
            <a:r>
              <a:rPr lang="en-US" sz="2800" b="1" dirty="0">
                <a:latin typeface="Calibri" panose="020F0502020204030204" pitchFamily="34" charset="0"/>
              </a:rPr>
              <a:t>C</a:t>
            </a:r>
            <a:r>
              <a:rPr lang="en-US" sz="2800" b="1" dirty="0" smtClean="0">
                <a:solidFill>
                  <a:schemeClr val="tx1"/>
                </a:solidFill>
                <a:latin typeface="Calibri" panose="020F0502020204030204" pitchFamily="34" charset="0"/>
              </a:rPr>
              <a:t>reated </a:t>
            </a:r>
            <a:r>
              <a:rPr lang="en-US" sz="2800" b="1" dirty="0">
                <a:solidFill>
                  <a:schemeClr val="tx1"/>
                </a:solidFill>
                <a:latin typeface="Calibri" panose="020F0502020204030204" pitchFamily="34" charset="0"/>
              </a:rPr>
              <a:t>a government </a:t>
            </a:r>
            <a:r>
              <a:rPr lang="en-US" sz="2800" b="1" dirty="0" smtClean="0">
                <a:solidFill>
                  <a:schemeClr val="tx1"/>
                </a:solidFill>
                <a:latin typeface="Calibri" panose="020F0502020204030204" pitchFamily="34" charset="0"/>
              </a:rPr>
              <a:t>with greater </a:t>
            </a:r>
            <a:r>
              <a:rPr lang="en-US" sz="2800" b="1" dirty="0">
                <a:solidFill>
                  <a:schemeClr val="tx1"/>
                </a:solidFill>
                <a:latin typeface="Calibri" panose="020F0502020204030204" pitchFamily="34" charset="0"/>
              </a:rPr>
              <a:t>emphasis on states </a:t>
            </a:r>
            <a:r>
              <a:rPr lang="en-US" sz="2800" b="1" dirty="0" smtClean="0">
                <a:solidFill>
                  <a:schemeClr val="tx1"/>
                </a:solidFill>
                <a:latin typeface="Calibri" panose="020F0502020204030204" pitchFamily="34" charset="0"/>
              </a:rPr>
              <a:t>rights</a:t>
            </a:r>
          </a:p>
          <a:p>
            <a:pPr>
              <a:spcBef>
                <a:spcPts val="1200"/>
              </a:spcBef>
              <a:spcAft>
                <a:spcPts val="1200"/>
              </a:spcAft>
            </a:pPr>
            <a:r>
              <a:rPr lang="en-US" sz="2800" b="1" dirty="0" smtClean="0">
                <a:latin typeface="Calibri" panose="020F0502020204030204" pitchFamily="34" charset="0"/>
              </a:rPr>
              <a:t>Created a </a:t>
            </a:r>
            <a:r>
              <a:rPr lang="en-US" sz="2800" b="1" dirty="0" smtClean="0">
                <a:latin typeface="Calibri" panose="020F0502020204030204" pitchFamily="34" charset="0"/>
              </a:rPr>
              <a:t>weak central government</a:t>
            </a:r>
          </a:p>
          <a:p>
            <a:pPr lvl="1">
              <a:spcBef>
                <a:spcPts val="1200"/>
              </a:spcBef>
              <a:spcAft>
                <a:spcPts val="1200"/>
              </a:spcAft>
            </a:pPr>
            <a:r>
              <a:rPr lang="en-US" sz="2400" b="1" dirty="0" smtClean="0">
                <a:latin typeface="Calibri" panose="020F0502020204030204" pitchFamily="34" charset="0"/>
              </a:rPr>
              <a:t>If </a:t>
            </a:r>
            <a:r>
              <a:rPr lang="en-US" sz="2400" b="1" dirty="0" smtClean="0">
                <a:latin typeface="Calibri" panose="020F0502020204030204" pitchFamily="34" charset="0"/>
              </a:rPr>
              <a:t>s</a:t>
            </a:r>
            <a:r>
              <a:rPr lang="en-US" sz="2400" b="1" dirty="0" smtClean="0">
                <a:solidFill>
                  <a:schemeClr val="tx1"/>
                </a:solidFill>
                <a:latin typeface="Calibri" panose="020F0502020204030204" pitchFamily="34" charset="0"/>
              </a:rPr>
              <a:t>tates </a:t>
            </a:r>
            <a:r>
              <a:rPr lang="en-US" sz="2400" b="1" dirty="0">
                <a:solidFill>
                  <a:schemeClr val="tx1"/>
                </a:solidFill>
                <a:latin typeface="Calibri" panose="020F0502020204030204" pitchFamily="34" charset="0"/>
              </a:rPr>
              <a:t>didn't agree with something </a:t>
            </a:r>
            <a:r>
              <a:rPr lang="en-US" sz="2400" b="1" dirty="0" smtClean="0">
                <a:solidFill>
                  <a:schemeClr val="tx1"/>
                </a:solidFill>
                <a:latin typeface="Calibri" panose="020F0502020204030204" pitchFamily="34" charset="0"/>
              </a:rPr>
              <a:t>they just </a:t>
            </a:r>
            <a:r>
              <a:rPr lang="en-US" sz="2400" b="1" dirty="0">
                <a:solidFill>
                  <a:schemeClr val="tx1"/>
                </a:solidFill>
                <a:latin typeface="Calibri" panose="020F0502020204030204" pitchFamily="34" charset="0"/>
              </a:rPr>
              <a:t>refused </a:t>
            </a:r>
            <a:r>
              <a:rPr lang="en-US" sz="2400" b="1" dirty="0" smtClean="0">
                <a:solidFill>
                  <a:schemeClr val="tx1"/>
                </a:solidFill>
                <a:latin typeface="Calibri" panose="020F0502020204030204" pitchFamily="34" charset="0"/>
              </a:rPr>
              <a:t>participate</a:t>
            </a:r>
          </a:p>
          <a:p>
            <a:pPr lvl="1">
              <a:spcBef>
                <a:spcPts val="1200"/>
              </a:spcBef>
              <a:spcAft>
                <a:spcPts val="1200"/>
              </a:spcAft>
            </a:pPr>
            <a:r>
              <a:rPr lang="en-US" sz="2400" b="1" dirty="0" smtClean="0">
                <a:latin typeface="Calibri" panose="020F0502020204030204" pitchFamily="34" charset="0"/>
              </a:rPr>
              <a:t>Confederate </a:t>
            </a:r>
            <a:r>
              <a:rPr lang="en-US" sz="2400" b="1" dirty="0">
                <a:latin typeface="Calibri" panose="020F0502020204030204" pitchFamily="34" charset="0"/>
              </a:rPr>
              <a:t>government asked states for money that they refused to give</a:t>
            </a:r>
          </a:p>
          <a:p>
            <a:pPr>
              <a:spcBef>
                <a:spcPts val="1200"/>
              </a:spcBef>
              <a:spcAft>
                <a:spcPts val="1200"/>
              </a:spcAft>
            </a:pPr>
            <a:r>
              <a:rPr lang="en-US" sz="2800" b="1" dirty="0">
                <a:latin typeface="Calibri" panose="020F0502020204030204" pitchFamily="34" charset="0"/>
              </a:rPr>
              <a:t>some states set up their own armies</a:t>
            </a:r>
          </a:p>
          <a:p>
            <a:pPr>
              <a:spcBef>
                <a:spcPts val="1200"/>
              </a:spcBef>
              <a:spcAft>
                <a:spcPts val="1200"/>
              </a:spcAft>
            </a:pPr>
            <a:endParaRPr lang="en-US" sz="2800" dirty="0" smtClean="0">
              <a:solidFill>
                <a:schemeClr val="tx1"/>
              </a:solidFill>
              <a:latin typeface="Calibri" panose="020F0502020204030204" pitchFamily="34" charset="0"/>
            </a:endParaRPr>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190182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424" r="12282"/>
          <a:stretch/>
        </p:blipFill>
        <p:spPr bwMode="auto">
          <a:xfrm>
            <a:off x="22302" y="1486830"/>
            <a:ext cx="2650798" cy="41148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84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fltVal val="0"/>
                                          </p:val>
                                        </p:tav>
                                        <p:tav tm="100000">
                                          <p:val>
                                            <p:strVal val="#ppt_w"/>
                                          </p:val>
                                        </p:tav>
                                      </p:tavLst>
                                    </p:anim>
                                    <p:anim calcmode="lin" valueType="num">
                                      <p:cBhvr>
                                        <p:cTn id="8" dur="1000" fill="hold"/>
                                        <p:tgtEl>
                                          <p:spTgt spid="53251"/>
                                        </p:tgtEl>
                                        <p:attrNameLst>
                                          <p:attrName>ppt_h</p:attrName>
                                        </p:attrNameLst>
                                      </p:cBhvr>
                                      <p:tavLst>
                                        <p:tav tm="0">
                                          <p:val>
                                            <p:fltVal val="0"/>
                                          </p:val>
                                        </p:tav>
                                        <p:tav tm="100000">
                                          <p:val>
                                            <p:strVal val="#ppt_h"/>
                                          </p:val>
                                        </p:tav>
                                      </p:tavLst>
                                    </p:anim>
                                    <p:anim calcmode="lin" valueType="num">
                                      <p:cBhvr>
                                        <p:cTn id="9" dur="1000" fill="hold"/>
                                        <p:tgtEl>
                                          <p:spTgt spid="53251"/>
                                        </p:tgtEl>
                                        <p:attrNameLst>
                                          <p:attrName>style.rotation</p:attrName>
                                        </p:attrNameLst>
                                      </p:cBhvr>
                                      <p:tavLst>
                                        <p:tav tm="0">
                                          <p:val>
                                            <p:fltVal val="90"/>
                                          </p:val>
                                        </p:tav>
                                        <p:tav tm="100000">
                                          <p:val>
                                            <p:fltVal val="0"/>
                                          </p:val>
                                        </p:tav>
                                      </p:tavLst>
                                    </p:anim>
                                    <p:animEffect transition="in" filter="fade">
                                      <p:cBhvr>
                                        <p:cTn id="10" dur="1000"/>
                                        <p:tgtEl>
                                          <p:spTgt spid="5325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053" y="152400"/>
            <a:ext cx="5728798" cy="1066799"/>
          </a:xfrm>
        </p:spPr>
        <p:txBody>
          <a:bodyPr/>
          <a:lstStyle/>
          <a:p>
            <a:r>
              <a:rPr lang="en-US" b="1" dirty="0" smtClean="0">
                <a:solidFill>
                  <a:schemeClr val="tx1"/>
                </a:solidFill>
                <a:effectLst>
                  <a:outerShdw blurRad="38100" dist="38100" dir="2700000" algn="tl">
                    <a:srgbClr val="000000">
                      <a:alpha val="43137"/>
                    </a:srgbClr>
                  </a:outerShdw>
                </a:effectLst>
                <a:latin typeface="Calibri" panose="020F0502020204030204" pitchFamily="34" charset="0"/>
              </a:rPr>
              <a:t>Political Effects in the North</a:t>
            </a:r>
            <a:endParaRPr lang="en-US" b="1"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29737" y="1600200"/>
            <a:ext cx="9114263" cy="5257800"/>
          </a:xfrm>
        </p:spPr>
        <p:txBody>
          <a:bodyPr/>
          <a:lstStyle/>
          <a:p>
            <a:pPr>
              <a:spcBef>
                <a:spcPts val="1200"/>
              </a:spcBef>
              <a:spcAft>
                <a:spcPts val="1200"/>
              </a:spcAft>
            </a:pPr>
            <a:r>
              <a:rPr lang="en-US" sz="2800" b="1" dirty="0" smtClean="0">
                <a:solidFill>
                  <a:schemeClr val="tx1"/>
                </a:solidFill>
                <a:latin typeface="Calibri" panose="020F0502020204030204" pitchFamily="34" charset="0"/>
              </a:rPr>
              <a:t>Lincoln refused to acknowledge the Confederacy as a country </a:t>
            </a:r>
          </a:p>
          <a:p>
            <a:pPr>
              <a:spcBef>
                <a:spcPts val="1200"/>
              </a:spcBef>
              <a:spcAft>
                <a:spcPts val="1200"/>
              </a:spcAft>
            </a:pPr>
            <a:r>
              <a:rPr lang="en-US" sz="2800" b="1" dirty="0" smtClean="0">
                <a:solidFill>
                  <a:schemeClr val="tx1"/>
                </a:solidFill>
                <a:latin typeface="Calibri" panose="020F0502020204030204" pitchFamily="34" charset="0"/>
              </a:rPr>
              <a:t>Foreign </a:t>
            </a:r>
            <a:r>
              <a:rPr lang="en-US" sz="2800" b="1" dirty="0" smtClean="0">
                <a:solidFill>
                  <a:schemeClr val="tx1"/>
                </a:solidFill>
                <a:latin typeface="Calibri" panose="020F0502020204030204" pitchFamily="34" charset="0"/>
              </a:rPr>
              <a:t>countries agreed with the abolishment of slavery so they backed the </a:t>
            </a:r>
            <a:r>
              <a:rPr lang="en-US" sz="2800" b="1" dirty="0" smtClean="0">
                <a:solidFill>
                  <a:schemeClr val="tx1"/>
                </a:solidFill>
                <a:latin typeface="Calibri" panose="020F0502020204030204" pitchFamily="34" charset="0"/>
              </a:rPr>
              <a:t>Union</a:t>
            </a:r>
          </a:p>
          <a:p>
            <a:pPr>
              <a:spcBef>
                <a:spcPts val="1200"/>
              </a:spcBef>
              <a:spcAft>
                <a:spcPts val="1200"/>
              </a:spcAft>
            </a:pPr>
            <a:r>
              <a:rPr lang="en-US" sz="2800" b="1" dirty="0">
                <a:latin typeface="Calibri" panose="020F0502020204030204" pitchFamily="34" charset="0"/>
              </a:rPr>
              <a:t>Power of federal government is supreme— states’ don’t have the right to secede</a:t>
            </a:r>
          </a:p>
          <a:p>
            <a:pPr>
              <a:spcBef>
                <a:spcPts val="1200"/>
              </a:spcBef>
              <a:spcAft>
                <a:spcPts val="1200"/>
              </a:spcAft>
            </a:pPr>
            <a:r>
              <a:rPr lang="en-US" sz="2800" b="1" dirty="0">
                <a:latin typeface="Calibri" panose="020F0502020204030204" pitchFamily="34" charset="0"/>
              </a:rPr>
              <a:t>Extension of Federal Power— more involved in daily lives of Americans</a:t>
            </a:r>
          </a:p>
          <a:p>
            <a:pPr>
              <a:spcBef>
                <a:spcPts val="1200"/>
              </a:spcBef>
              <a:spcAft>
                <a:spcPts val="1200"/>
              </a:spcAft>
            </a:pPr>
            <a:r>
              <a:rPr lang="en-US" sz="2800" b="1" dirty="0">
                <a:latin typeface="Calibri" panose="020F0502020204030204" pitchFamily="34" charset="0"/>
              </a:rPr>
              <a:t>Civil liberties suppressed— habeas corpus suspended</a:t>
            </a:r>
          </a:p>
          <a:p>
            <a:pPr>
              <a:spcBef>
                <a:spcPts val="1200"/>
              </a:spcBef>
              <a:spcAft>
                <a:spcPts val="1200"/>
              </a:spcAft>
            </a:pPr>
            <a:endParaRPr lang="en-US" dirty="0"/>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7" y="1"/>
            <a:ext cx="3170663" cy="1702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4987"/>
          <a:stretch/>
        </p:blipFill>
        <p:spPr bwMode="auto">
          <a:xfrm rot="677768">
            <a:off x="7339701" y="768885"/>
            <a:ext cx="1508898" cy="91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172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1000" fill="hold"/>
                                        <p:tgtEl>
                                          <p:spTgt spid="56322"/>
                                        </p:tgtEl>
                                        <p:attrNameLst>
                                          <p:attrName>ppt_w</p:attrName>
                                        </p:attrNameLst>
                                      </p:cBhvr>
                                      <p:tavLst>
                                        <p:tav tm="0">
                                          <p:val>
                                            <p:fltVal val="0"/>
                                          </p:val>
                                        </p:tav>
                                        <p:tav tm="100000">
                                          <p:val>
                                            <p:strVal val="#ppt_w"/>
                                          </p:val>
                                        </p:tav>
                                      </p:tavLst>
                                    </p:anim>
                                    <p:anim calcmode="lin" valueType="num">
                                      <p:cBhvr>
                                        <p:cTn id="8" dur="1000" fill="hold"/>
                                        <p:tgtEl>
                                          <p:spTgt spid="56322"/>
                                        </p:tgtEl>
                                        <p:attrNameLst>
                                          <p:attrName>ppt_h</p:attrName>
                                        </p:attrNameLst>
                                      </p:cBhvr>
                                      <p:tavLst>
                                        <p:tav tm="0">
                                          <p:val>
                                            <p:fltVal val="0"/>
                                          </p:val>
                                        </p:tav>
                                        <p:tav tm="100000">
                                          <p:val>
                                            <p:strVal val="#ppt_h"/>
                                          </p:val>
                                        </p:tav>
                                      </p:tavLst>
                                    </p:anim>
                                    <p:anim calcmode="lin" valueType="num">
                                      <p:cBhvr>
                                        <p:cTn id="9" dur="1000" fill="hold"/>
                                        <p:tgtEl>
                                          <p:spTgt spid="56322"/>
                                        </p:tgtEl>
                                        <p:attrNameLst>
                                          <p:attrName>style.rotation</p:attrName>
                                        </p:attrNameLst>
                                      </p:cBhvr>
                                      <p:tavLst>
                                        <p:tav tm="0">
                                          <p:val>
                                            <p:fltVal val="90"/>
                                          </p:val>
                                        </p:tav>
                                        <p:tav tm="100000">
                                          <p:val>
                                            <p:fltVal val="0"/>
                                          </p:val>
                                        </p:tav>
                                      </p:tavLst>
                                    </p:anim>
                                    <p:animEffect transition="in" filter="fade">
                                      <p:cBhvr>
                                        <p:cTn id="10" dur="1000"/>
                                        <p:tgtEl>
                                          <p:spTgt spid="563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012" y="0"/>
            <a:ext cx="6757987" cy="1371600"/>
          </a:xfrm>
        </p:spPr>
        <p:txBody>
          <a:bodyPr/>
          <a:lstStyle/>
          <a:p>
            <a:r>
              <a:rPr lang="en-US" b="1" dirty="0" smtClean="0">
                <a:solidFill>
                  <a:schemeClr val="tx1"/>
                </a:solidFill>
                <a:effectLst>
                  <a:outerShdw blurRad="38100" dist="38100" dir="2700000" algn="tl">
                    <a:srgbClr val="000000">
                      <a:alpha val="43137"/>
                    </a:srgbClr>
                  </a:outerShdw>
                </a:effectLst>
                <a:latin typeface="Calibri" panose="020F0502020204030204" pitchFamily="34" charset="0"/>
              </a:rPr>
              <a:t>Political Changes in the North</a:t>
            </a:r>
            <a:endParaRPr lang="en-US" b="1"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152400" y="3124200"/>
            <a:ext cx="8686800" cy="3581399"/>
          </a:xfrm>
        </p:spPr>
        <p:txBody>
          <a:bodyPr/>
          <a:lstStyle/>
          <a:p>
            <a:r>
              <a:rPr lang="en-US" sz="2800" b="1" dirty="0" smtClean="0">
                <a:solidFill>
                  <a:schemeClr val="tx1"/>
                </a:solidFill>
                <a:latin typeface="Calibri" panose="020F0502020204030204" pitchFamily="34" charset="0"/>
              </a:rPr>
              <a:t>Homestead </a:t>
            </a:r>
            <a:r>
              <a:rPr lang="en-US" sz="2800" b="1" dirty="0">
                <a:solidFill>
                  <a:schemeClr val="tx1"/>
                </a:solidFill>
                <a:latin typeface="Calibri" panose="020F0502020204030204" pitchFamily="34" charset="0"/>
              </a:rPr>
              <a:t>act of </a:t>
            </a:r>
            <a:r>
              <a:rPr lang="en-US" sz="2800" b="1" dirty="0" smtClean="0">
                <a:solidFill>
                  <a:schemeClr val="tx1"/>
                </a:solidFill>
                <a:latin typeface="Calibri" panose="020F0502020204030204" pitchFamily="34" charset="0"/>
              </a:rPr>
              <a:t>1862</a:t>
            </a:r>
          </a:p>
          <a:p>
            <a:pPr marL="0" indent="0">
              <a:buNone/>
            </a:pPr>
            <a:endParaRPr lang="en-US" sz="2800" b="1" dirty="0" smtClean="0">
              <a:solidFill>
                <a:schemeClr val="tx1"/>
              </a:solidFill>
              <a:latin typeface="Calibri" panose="020F0502020204030204" pitchFamily="34" charset="0"/>
            </a:endParaRPr>
          </a:p>
          <a:p>
            <a:r>
              <a:rPr lang="en-US" sz="2800" b="1" dirty="0" smtClean="0">
                <a:latin typeface="Calibri" panose="020F0502020204030204" pitchFamily="34" charset="0"/>
              </a:rPr>
              <a:t>Offered </a:t>
            </a:r>
            <a:r>
              <a:rPr lang="en-US" sz="2800" b="1" dirty="0" smtClean="0">
                <a:latin typeface="Calibri" panose="020F0502020204030204" pitchFamily="34" charset="0"/>
              </a:rPr>
              <a:t>to those who had never taken up arms against the U.S. government </a:t>
            </a:r>
            <a:endParaRPr lang="en-US" sz="2800" b="1" dirty="0" smtClean="0">
              <a:latin typeface="Calibri" panose="020F0502020204030204" pitchFamily="34" charset="0"/>
            </a:endParaRPr>
          </a:p>
          <a:p>
            <a:pPr marL="0" indent="0">
              <a:buNone/>
            </a:pPr>
            <a:endParaRPr lang="en-US" sz="2800" b="1" dirty="0" smtClean="0">
              <a:latin typeface="Calibri" panose="020F0502020204030204" pitchFamily="34" charset="0"/>
            </a:endParaRPr>
          </a:p>
          <a:p>
            <a:r>
              <a:rPr lang="en-US" sz="2800" b="1" dirty="0" smtClean="0">
                <a:solidFill>
                  <a:schemeClr val="tx1"/>
                </a:solidFill>
                <a:latin typeface="Calibri" panose="020F0502020204030204" pitchFamily="34" charset="0"/>
              </a:rPr>
              <a:t>Anyone (including women and </a:t>
            </a:r>
            <a:r>
              <a:rPr lang="en-US" sz="2800" b="1" dirty="0" smtClean="0">
                <a:solidFill>
                  <a:schemeClr val="tx1"/>
                </a:solidFill>
                <a:latin typeface="Calibri" panose="020F0502020204030204" pitchFamily="34" charset="0"/>
              </a:rPr>
              <a:t>slaves) </a:t>
            </a:r>
            <a:r>
              <a:rPr lang="en-US" sz="2800" b="1" dirty="0" smtClean="0">
                <a:solidFill>
                  <a:schemeClr val="tx1"/>
                </a:solidFill>
                <a:latin typeface="Calibri" panose="020F0502020204030204" pitchFamily="34" charset="0"/>
              </a:rPr>
              <a:t>could claim </a:t>
            </a:r>
            <a:r>
              <a:rPr lang="en-US" sz="2800" b="1" dirty="0">
                <a:solidFill>
                  <a:schemeClr val="tx1"/>
                </a:solidFill>
                <a:latin typeface="Calibri" panose="020F0502020204030204" pitchFamily="34" charset="0"/>
              </a:rPr>
              <a:t>up to 160 aces of </a:t>
            </a:r>
            <a:r>
              <a:rPr lang="en-US" sz="2800" b="1" dirty="0" smtClean="0">
                <a:solidFill>
                  <a:schemeClr val="tx1"/>
                </a:solidFill>
                <a:latin typeface="Calibri" panose="020F0502020204030204" pitchFamily="34" charset="0"/>
              </a:rPr>
              <a:t>public land</a:t>
            </a:r>
            <a:r>
              <a:rPr lang="en-US" sz="1800" dirty="0">
                <a:solidFill>
                  <a:schemeClr val="tx1"/>
                </a:solidFill>
                <a:latin typeface="Calibri" panose="020F0502020204030204" pitchFamily="34" charset="0"/>
              </a:rPr>
              <a:t/>
            </a:r>
            <a:br>
              <a:rPr lang="en-US" sz="1800" dirty="0">
                <a:solidFill>
                  <a:schemeClr val="tx1"/>
                </a:solidFill>
                <a:latin typeface="Calibri" panose="020F0502020204030204" pitchFamily="34" charset="0"/>
              </a:rPr>
            </a:br>
            <a:endParaRPr lang="en-US" sz="1800" dirty="0">
              <a:latin typeface="Calibri" panose="020F0502020204030204" pitchFamily="34" charset="0"/>
            </a:endParaRPr>
          </a:p>
        </p:txBody>
      </p:sp>
      <p:pic>
        <p:nvPicPr>
          <p:cNvPr id="552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65" b="6605"/>
          <a:stretch/>
        </p:blipFill>
        <p:spPr bwMode="auto">
          <a:xfrm>
            <a:off x="2005013" y="1215279"/>
            <a:ext cx="2514601" cy="165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976" y="1295400"/>
            <a:ext cx="2952749" cy="212597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6209"/>
            <a:ext cx="2005013"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97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p:cTn id="7" dur="1000" fill="hold"/>
                                        <p:tgtEl>
                                          <p:spTgt spid="55299"/>
                                        </p:tgtEl>
                                        <p:attrNameLst>
                                          <p:attrName>ppt_w</p:attrName>
                                        </p:attrNameLst>
                                      </p:cBhvr>
                                      <p:tavLst>
                                        <p:tav tm="0">
                                          <p:val>
                                            <p:fltVal val="0"/>
                                          </p:val>
                                        </p:tav>
                                        <p:tav tm="100000">
                                          <p:val>
                                            <p:strVal val="#ppt_w"/>
                                          </p:val>
                                        </p:tav>
                                      </p:tavLst>
                                    </p:anim>
                                    <p:anim calcmode="lin" valueType="num">
                                      <p:cBhvr>
                                        <p:cTn id="8" dur="1000" fill="hold"/>
                                        <p:tgtEl>
                                          <p:spTgt spid="55299"/>
                                        </p:tgtEl>
                                        <p:attrNameLst>
                                          <p:attrName>ppt_h</p:attrName>
                                        </p:attrNameLst>
                                      </p:cBhvr>
                                      <p:tavLst>
                                        <p:tav tm="0">
                                          <p:val>
                                            <p:fltVal val="0"/>
                                          </p:val>
                                        </p:tav>
                                        <p:tav tm="100000">
                                          <p:val>
                                            <p:strVal val="#ppt_h"/>
                                          </p:val>
                                        </p:tav>
                                      </p:tavLst>
                                    </p:anim>
                                    <p:anim calcmode="lin" valueType="num">
                                      <p:cBhvr>
                                        <p:cTn id="9" dur="1000" fill="hold"/>
                                        <p:tgtEl>
                                          <p:spTgt spid="55299"/>
                                        </p:tgtEl>
                                        <p:attrNameLst>
                                          <p:attrName>style.rotation</p:attrName>
                                        </p:attrNameLst>
                                      </p:cBhvr>
                                      <p:tavLst>
                                        <p:tav tm="0">
                                          <p:val>
                                            <p:fltVal val="90"/>
                                          </p:val>
                                        </p:tav>
                                        <p:tav tm="100000">
                                          <p:val>
                                            <p:fltVal val="0"/>
                                          </p:val>
                                        </p:tav>
                                      </p:tavLst>
                                    </p:anim>
                                    <p:animEffect transition="in" filter="fade">
                                      <p:cBhvr>
                                        <p:cTn id="10" dur="1000"/>
                                        <p:tgtEl>
                                          <p:spTgt spid="5529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5298"/>
                                        </p:tgtEl>
                                        <p:attrNameLst>
                                          <p:attrName>style.visibility</p:attrName>
                                        </p:attrNameLst>
                                      </p:cBhvr>
                                      <p:to>
                                        <p:strVal val="visible"/>
                                      </p:to>
                                    </p:set>
                                    <p:anim calcmode="lin" valueType="num">
                                      <p:cBhvr>
                                        <p:cTn id="15" dur="1000" fill="hold"/>
                                        <p:tgtEl>
                                          <p:spTgt spid="55298"/>
                                        </p:tgtEl>
                                        <p:attrNameLst>
                                          <p:attrName>ppt_w</p:attrName>
                                        </p:attrNameLst>
                                      </p:cBhvr>
                                      <p:tavLst>
                                        <p:tav tm="0">
                                          <p:val>
                                            <p:fltVal val="0"/>
                                          </p:val>
                                        </p:tav>
                                        <p:tav tm="100000">
                                          <p:val>
                                            <p:strVal val="#ppt_w"/>
                                          </p:val>
                                        </p:tav>
                                      </p:tavLst>
                                    </p:anim>
                                    <p:anim calcmode="lin" valueType="num">
                                      <p:cBhvr>
                                        <p:cTn id="16" dur="1000" fill="hold"/>
                                        <p:tgtEl>
                                          <p:spTgt spid="55298"/>
                                        </p:tgtEl>
                                        <p:attrNameLst>
                                          <p:attrName>ppt_h</p:attrName>
                                        </p:attrNameLst>
                                      </p:cBhvr>
                                      <p:tavLst>
                                        <p:tav tm="0">
                                          <p:val>
                                            <p:fltVal val="0"/>
                                          </p:val>
                                        </p:tav>
                                        <p:tav tm="100000">
                                          <p:val>
                                            <p:strVal val="#ppt_h"/>
                                          </p:val>
                                        </p:tav>
                                      </p:tavLst>
                                    </p:anim>
                                    <p:anim calcmode="lin" valueType="num">
                                      <p:cBhvr>
                                        <p:cTn id="17" dur="1000" fill="hold"/>
                                        <p:tgtEl>
                                          <p:spTgt spid="55298"/>
                                        </p:tgtEl>
                                        <p:attrNameLst>
                                          <p:attrName>style.rotation</p:attrName>
                                        </p:attrNameLst>
                                      </p:cBhvr>
                                      <p:tavLst>
                                        <p:tav tm="0">
                                          <p:val>
                                            <p:fltVal val="90"/>
                                          </p:val>
                                        </p:tav>
                                        <p:tav tm="100000">
                                          <p:val>
                                            <p:fltVal val="0"/>
                                          </p:val>
                                        </p:tav>
                                      </p:tavLst>
                                    </p:anim>
                                    <p:animEffect transition="in" filter="fade">
                                      <p:cBhvr>
                                        <p:cTn id="18" dur="1000"/>
                                        <p:tgtEl>
                                          <p:spTgt spid="5529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Default Design 13">
      <a:dk1>
        <a:srgbClr val="003366"/>
      </a:dk1>
      <a:lt1>
        <a:srgbClr val="FFFFFF"/>
      </a:lt1>
      <a:dk2>
        <a:srgbClr val="000099"/>
      </a:dk2>
      <a:lt2>
        <a:srgbClr val="CCFFFF"/>
      </a:lt2>
      <a:accent1>
        <a:srgbClr val="CCCCFF"/>
      </a:accent1>
      <a:accent2>
        <a:srgbClr val="94FED3"/>
      </a:accent2>
      <a:accent3>
        <a:srgbClr val="AAAACA"/>
      </a:accent3>
      <a:accent4>
        <a:srgbClr val="DADADA"/>
      </a:accent4>
      <a:accent5>
        <a:srgbClr val="E2E2FF"/>
      </a:accent5>
      <a:accent6>
        <a:srgbClr val="86E6BF"/>
      </a:accent6>
      <a:hlink>
        <a:srgbClr val="66CCFF"/>
      </a:hlink>
      <a:folHlink>
        <a:srgbClr val="FFFF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FF"/>
        </a:lt1>
        <a:dk2>
          <a:srgbClr val="000099"/>
        </a:dk2>
        <a:lt2>
          <a:srgbClr val="CCFFFF"/>
        </a:lt2>
        <a:accent1>
          <a:srgbClr val="CCCCFF"/>
        </a:accent1>
        <a:accent2>
          <a:srgbClr val="94FED3"/>
        </a:accent2>
        <a:accent3>
          <a:srgbClr val="AAAACA"/>
        </a:accent3>
        <a:accent4>
          <a:srgbClr val="DADADA"/>
        </a:accent4>
        <a:accent5>
          <a:srgbClr val="E2E2FF"/>
        </a:accent5>
        <a:accent6>
          <a:srgbClr val="86E6BF"/>
        </a:accent6>
        <a:hlink>
          <a:srgbClr val="66CCFF"/>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9914</TotalTime>
  <Words>1573</Words>
  <Application>Microsoft Office PowerPoint</Application>
  <PresentationFormat>On-screen Show (4:3)</PresentationFormat>
  <Paragraphs>134</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THE Effects OF THE Civil WAR</vt:lpstr>
      <vt:lpstr>The Civil War</vt:lpstr>
      <vt:lpstr>Southern States Secede</vt:lpstr>
      <vt:lpstr>During the War</vt:lpstr>
      <vt:lpstr>Economic Effects in the South</vt:lpstr>
      <vt:lpstr>Effects on Traditional Roles of Women in the South</vt:lpstr>
      <vt:lpstr>Political Effects in the South</vt:lpstr>
      <vt:lpstr>Political Effects in the North</vt:lpstr>
      <vt:lpstr>Political Changes in the North</vt:lpstr>
      <vt:lpstr>Economic Changes in the North </vt:lpstr>
      <vt:lpstr>Social Changes in the North </vt:lpstr>
      <vt:lpstr>The Emancipation Proclamation</vt:lpstr>
      <vt:lpstr>After the War</vt:lpstr>
      <vt:lpstr>Economic Changes in the South</vt:lpstr>
      <vt:lpstr>Effects of the War</vt:lpstr>
    </vt:vector>
  </TitlesOfParts>
  <Company>HCS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LEGACY OF THE Civil WAR</dc:title>
  <dc:creator>HCS</dc:creator>
  <cp:lastModifiedBy>Polly Jones</cp:lastModifiedBy>
  <cp:revision>56</cp:revision>
  <dcterms:created xsi:type="dcterms:W3CDTF">2008-02-14T15:14:52Z</dcterms:created>
  <dcterms:modified xsi:type="dcterms:W3CDTF">2014-09-10T21:32:13Z</dcterms:modified>
</cp:coreProperties>
</file>