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3" r:id="rId2"/>
    <p:sldId id="313" r:id="rId3"/>
    <p:sldId id="278" r:id="rId4"/>
    <p:sldId id="317" r:id="rId5"/>
    <p:sldId id="306" r:id="rId6"/>
    <p:sldId id="315" r:id="rId7"/>
    <p:sldId id="303" r:id="rId8"/>
    <p:sldId id="314" r:id="rId9"/>
    <p:sldId id="310" r:id="rId10"/>
    <p:sldId id="311" r:id="rId11"/>
    <p:sldId id="312" r:id="rId12"/>
    <p:sldId id="30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66065" autoAdjust="0"/>
  </p:normalViewPr>
  <p:slideViewPr>
    <p:cSldViewPr>
      <p:cViewPr varScale="1">
        <p:scale>
          <a:sx n="48" d="100"/>
          <a:sy n="48" d="100"/>
        </p:scale>
        <p:origin x="-4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FF55EF-824C-4645-AD3B-6AD01CEDDCF3}" type="datetimeFigureOut">
              <a:rPr lang="en-US" smtClean="0"/>
              <a:t>10/15/2014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C0E73-7394-4750-9573-49BA9FE98067}" type="slidenum">
              <a:rPr lang="en-US" smtClean="0"/>
              <a:t>‹#›</a:t>
            </a:fld>
            <a:endParaRPr lang="en-US"/>
          </a:p>
        </p:txBody>
      </p:sp>
    </p:spTree>
    <p:extLst>
      <p:ext uri="{BB962C8B-B14F-4D97-AF65-F5344CB8AC3E}">
        <p14:creationId xmlns:p14="http://schemas.microsoft.com/office/powerpoint/2010/main" val="1138672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The Thousand Days' War (1899–1902) was one of the many armed struggles between the Liberal and Conservative Parties which devastated Colombia and Panama during the 19th century. This last civil war ended with the signature of the "Treaty of Wisconsin". However, the Liberal leader </a:t>
            </a:r>
            <a:r>
              <a:rPr lang="en-US" dirty="0" err="1" smtClean="0"/>
              <a:t>Victoriano</a:t>
            </a:r>
            <a:r>
              <a:rPr lang="en-US" dirty="0" smtClean="0"/>
              <a:t> Lorenzo refused to accept the terms of the agreement and was executed on May 15, 1903.</a:t>
            </a:r>
          </a:p>
          <a:p>
            <a:pPr rtl="0"/>
            <a:r>
              <a:rPr lang="en-US" dirty="0" smtClean="0"/>
              <a:t>On July 25, 1903, the headquarters of the Panamanian newspaper </a:t>
            </a:r>
            <a:r>
              <a:rPr lang="en-US" i="1" dirty="0" smtClean="0"/>
              <a:t>El </a:t>
            </a:r>
            <a:r>
              <a:rPr lang="en-US" i="1" dirty="0" err="1" smtClean="0"/>
              <a:t>Lápiz</a:t>
            </a:r>
            <a:r>
              <a:rPr lang="en-US" dirty="0" smtClean="0"/>
              <a:t> were assaulted by orders of the military commander for Panama General José </a:t>
            </a:r>
            <a:r>
              <a:rPr lang="en-US" dirty="0" err="1" smtClean="0"/>
              <a:t>Vásquez</a:t>
            </a:r>
            <a:r>
              <a:rPr lang="en-US" dirty="0" smtClean="0"/>
              <a:t> </a:t>
            </a:r>
            <a:r>
              <a:rPr lang="en-US" dirty="0" err="1" smtClean="0"/>
              <a:t>Cobo</a:t>
            </a:r>
            <a:r>
              <a:rPr lang="en-US" dirty="0" smtClean="0"/>
              <a:t>, brother of the then Colombian Minister of War, as a retaliation for the publication of a detailed article narrating the execution and protests in Panama. This event damaged the trust of Panamanian liberals in the Conservative government based in Bogotá, and they later joined the separatist movement.</a:t>
            </a:r>
          </a:p>
          <a:p>
            <a:pPr rtl="0"/>
            <a:r>
              <a:rPr lang="en-US" dirty="0" smtClean="0"/>
              <a:t>In 1903, the United States and Colombia signed the Hay–</a:t>
            </a:r>
            <a:r>
              <a:rPr lang="en-US" dirty="0" err="1" smtClean="0"/>
              <a:t>Herrán</a:t>
            </a:r>
            <a:r>
              <a:rPr lang="en-US" dirty="0" smtClean="0"/>
              <a:t> Treaty to finalize the construction of the Panama Canal but the process was not achieved because the Colombian congress rejected the measure (which Colombia had proposed) on August 12, 1903. The United States then moved to support the separatist movement in Panama to gain control over the remnants of the French attempt at building a canal.</a:t>
            </a:r>
            <a:endParaRPr lang="en-US" baseline="30000" dirty="0" smtClean="0"/>
          </a:p>
          <a:p>
            <a:pPr rtl="0"/>
            <a:endParaRPr lang="en-US" baseline="30000" dirty="0" smtClean="0"/>
          </a:p>
          <a:p>
            <a:pPr rtl="0"/>
            <a:r>
              <a:rPr lang="en-US" dirty="0" smtClean="0"/>
              <a:t>The </a:t>
            </a:r>
            <a:r>
              <a:rPr lang="en-US" dirty="0" err="1" smtClean="0"/>
              <a:t>Tiradores</a:t>
            </a:r>
            <a:r>
              <a:rPr lang="en-US" dirty="0" smtClean="0"/>
              <a:t> Battalion was led by Generals Juan Tovar and Ramón Amaya and arrived in the Panamanian city of Colón in the morning of November 3, 1903. The battalion suffered delays on its way to Panama City caused by the complicity of the Panama Railway authorities who sympathized with the separatist movement. Upon arrival in Panama City, the troops were put under the command of Col. Eliseo Torres. General Esteban </a:t>
            </a:r>
            <a:r>
              <a:rPr lang="en-US" dirty="0" err="1" smtClean="0"/>
              <a:t>Huertas</a:t>
            </a:r>
            <a:r>
              <a:rPr lang="en-US" dirty="0" smtClean="0"/>
              <a:t> commander of the Colombia Battalion in Panama ordered the arrest of Tovar and his other officials.</a:t>
            </a:r>
          </a:p>
          <a:p>
            <a:pPr rtl="0"/>
            <a:r>
              <a:rPr lang="en-US" dirty="0" smtClean="0"/>
              <a:t>The Colombian gunboat </a:t>
            </a:r>
            <a:r>
              <a:rPr lang="en-US" i="1" dirty="0" smtClean="0"/>
              <a:t>Bogotá</a:t>
            </a:r>
            <a:r>
              <a:rPr lang="en-US" dirty="0" smtClean="0"/>
              <a:t> fired shells upon Panama City the night of November 3 causing injuries and mortally wounding Mr. Wong Kong Yee of Hong Sang, China.</a:t>
            </a:r>
            <a:endParaRPr lang="en-US" baseline="30000" dirty="0" smtClean="0"/>
          </a:p>
          <a:p>
            <a:pPr rtl="0"/>
            <a:r>
              <a:rPr lang="en-US" dirty="0" smtClean="0"/>
              <a:t>A US Navy gunboat, USS </a:t>
            </a:r>
            <a:r>
              <a:rPr lang="en-US" i="1" dirty="0" smtClean="0"/>
              <a:t>Nashville</a:t>
            </a:r>
            <a:r>
              <a:rPr lang="en-US" dirty="0" smtClean="0"/>
              <a:t>, who had also helped to delay the disembarkation of the Colombian troops in Colón, continued to interfere with their mission by alleging that the "neutrality" of the railway had to be respected.</a:t>
            </a:r>
          </a:p>
          <a:p>
            <a:pPr rtl="0"/>
            <a:endParaRPr lang="en-US" dirty="0"/>
          </a:p>
        </p:txBody>
      </p:sp>
      <p:sp>
        <p:nvSpPr>
          <p:cNvPr id="4" name="Slide Number Placeholder 3"/>
          <p:cNvSpPr>
            <a:spLocks noGrp="1"/>
          </p:cNvSpPr>
          <p:nvPr>
            <p:ph type="sldNum" sz="quarter" idx="10"/>
          </p:nvPr>
        </p:nvSpPr>
        <p:spPr/>
        <p:txBody>
          <a:bodyPr/>
          <a:lstStyle/>
          <a:p>
            <a:fld id="{B82C0E73-7394-4750-9573-49BA9FE98067}" type="slidenum">
              <a:rPr lang="en-US" smtClean="0"/>
              <a:t>5</a:t>
            </a:fld>
            <a:endParaRPr lang="en-US"/>
          </a:p>
        </p:txBody>
      </p:sp>
    </p:spTree>
    <p:extLst>
      <p:ext uri="{BB962C8B-B14F-4D97-AF65-F5344CB8AC3E}">
        <p14:creationId xmlns:p14="http://schemas.microsoft.com/office/powerpoint/2010/main" val="126073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men leading the Panama Canal project in 1904, challenges of building the canal were exacerbated by the infectious diseases that ran rampant in the hot, wet Panamanian climate. By 1906, more than 85% of the canal workers had been hospitalized. The threat of yellow fever created panic and made the site undesirable and feared by employees. Malaria was no better -- someone who fell ill usually required a stay in the hospital, and recovery did not ensure immunity. During the course of canal construction, tens of thousands of workers fell ill with yellow fever or malaria.</a:t>
            </a:r>
          </a:p>
          <a:p>
            <a:r>
              <a:rPr lang="en-US" dirty="0" smtClean="0"/>
              <a:t>Yellow fever's gruesome symptoms and high death rate were so horrifying to American canal workers that even a whisper of an outbreak sent boatloads of men fleeing. Early symptoms of yellow fever were headaches, fever, and muscle pain. As the disease progressed, however, the patient experienced jaundice, thirst, and a dark black vomit caused by internal hemorrhaging. Ultimately, the disease could lead to kidney failure, delirium, seizures, coma, and often death.</a:t>
            </a:r>
          </a:p>
          <a:p>
            <a:r>
              <a:rPr lang="en-US" dirty="0" smtClean="0"/>
              <a:t>Patients with malaria also experienced chills, headaches, fever, aching, fatigue, and nausea. In the worst cases, malaria caused kidney failure and potentially even coma or death. Unlike survivors of yellow fever, however, malaria survivors were not immune to recurrences of the disease. Malaria's lower fatality rate and frequent reappearance resulted in frequent and expensive hospital stays.</a:t>
            </a:r>
          </a:p>
          <a:p>
            <a:r>
              <a:rPr lang="en-US" dirty="0" smtClean="0"/>
              <a:t>At the time, doctors disagreed on how to stop either yellow fever or malaria; mosquitoes had not yet been accepted as the primary transmitters. Hospitals treated patients with high doses of whiskey, eggnog, or by rubbing a solution of kerosene and oil on the skin. There were mustard baths and ice baths. Quinine, made from the bark of a cinchona tree, was taken as a fever reducer and painkiller, although the bitter-tasting liquid often caused deafness as a side effect. The most common treatment was simply to keep the patient quiet and comfortable, and hope that they survived. </a:t>
            </a:r>
          </a:p>
          <a:p>
            <a:r>
              <a:rPr lang="en-US" dirty="0" smtClean="0"/>
              <a:t>Doctor William Gorgas saw malaria as a bigger threat than yellow fever because of its prevalence not only in the cities and camps, but along the entire Canal Zone. "If we can control malaria, I feel very little anxiety about other diseases, " Gorgas stated. "[And] our mortality is going to be heavy."</a:t>
            </a:r>
          </a:p>
          <a:p>
            <a:r>
              <a:rPr lang="en-US" dirty="0" smtClean="0"/>
              <a:t>Colonel Gorgas arrived in the canal zone in June of 1904 as Chief Medical Officer. A few years earlier, he had read about discoveries linking mosquitoes with malaria while living in Havana, Cuba. Acting on the possibility that the insects could also be the primary transmitters of yellow fever, he successfully eradicated the mosquitoes -- and thus the disease -- from the area in 1901. He was confident he could stop infection in Panama, but he needed the political will and the financial resources to rid nearly 500 square miles of swamp and jungle clear of the disease-carrying mosquitoes.</a:t>
            </a:r>
          </a:p>
          <a:p>
            <a:r>
              <a:rPr lang="en-US" dirty="0" smtClean="0"/>
              <a:t>In the fall of 1904, Gorgas returned to Washington with a $1 million plan to fumigate the isthmus and eradicate the disease. But officials scoffed at Gorgas' high price tag and his mosquito hypothesis, instead adhering to the prevailing "miasma theory" which stipulated that diseases are carried by bad air or toxins in tropical soil.</a:t>
            </a:r>
          </a:p>
        </p:txBody>
      </p:sp>
      <p:sp>
        <p:nvSpPr>
          <p:cNvPr id="4" name="Slide Number Placeholder 3"/>
          <p:cNvSpPr>
            <a:spLocks noGrp="1"/>
          </p:cNvSpPr>
          <p:nvPr>
            <p:ph type="sldNum" sz="quarter" idx="10"/>
          </p:nvPr>
        </p:nvSpPr>
        <p:spPr/>
        <p:txBody>
          <a:bodyPr/>
          <a:lstStyle/>
          <a:p>
            <a:fld id="{B82C0E73-7394-4750-9573-49BA9FE98067}" type="slidenum">
              <a:rPr lang="en-US" smtClean="0"/>
              <a:t>7</a:t>
            </a:fld>
            <a:endParaRPr lang="en-US"/>
          </a:p>
        </p:txBody>
      </p:sp>
    </p:spTree>
    <p:extLst>
      <p:ext uri="{BB962C8B-B14F-4D97-AF65-F5344CB8AC3E}">
        <p14:creationId xmlns:p14="http://schemas.microsoft.com/office/powerpoint/2010/main" val="1075294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Panama Canal cost Americans around $375,000,000, including the $10,000,000 paid to Panama and the $40,000,000 paid to the French company.  It was the single most expensive construction project in United States history to that time.  Fortifications cost extra, about $12,000,000.</a:t>
            </a:r>
          </a:p>
          <a:p>
            <a:endParaRPr lang="en-US" dirty="0" smtClean="0"/>
          </a:p>
          <a:p>
            <a:r>
              <a:rPr lang="en-US" dirty="0" smtClean="0"/>
              <a:t>There was, of course, also a cost in lives.  According to hospital records, 5,609 lives were lost from disease and accidents during the American construction era.  Adding the deaths during the French era would likely bring the total deaths to some 25,000 based on an estimate by Gorgas.  However, the true number will never be known, since the French only recorded the deaths that occurred in hospital. </a:t>
            </a:r>
          </a:p>
          <a:p>
            <a:endParaRPr lang="en-US" dirty="0" smtClean="0"/>
          </a:p>
          <a:p>
            <a:r>
              <a:rPr lang="en-US" dirty="0" smtClean="0"/>
              <a:t>By July 1, 1914, a total of 238,845,587 cubic yards had been excavated during the American construction era.  Together with some 30,000,000 cubic yards excavated by the French, this gives a total of around 268,000,000 cubic yards, or more than four times the volume originally estimated for de Lesseps’ sea level canal. </a:t>
            </a:r>
            <a:endParaRPr lang="en-US" dirty="0"/>
          </a:p>
        </p:txBody>
      </p:sp>
      <p:sp>
        <p:nvSpPr>
          <p:cNvPr id="4" name="Slide Number Placeholder 3"/>
          <p:cNvSpPr>
            <a:spLocks noGrp="1"/>
          </p:cNvSpPr>
          <p:nvPr>
            <p:ph type="sldNum" sz="quarter" idx="10"/>
          </p:nvPr>
        </p:nvSpPr>
        <p:spPr/>
        <p:txBody>
          <a:bodyPr/>
          <a:lstStyle/>
          <a:p>
            <a:fld id="{B82C0E73-7394-4750-9573-49BA9FE98067}" type="slidenum">
              <a:rPr lang="en-US" smtClean="0"/>
              <a:t>9</a:t>
            </a:fld>
            <a:endParaRPr lang="en-US"/>
          </a:p>
        </p:txBody>
      </p:sp>
    </p:spTree>
    <p:extLst>
      <p:ext uri="{BB962C8B-B14F-4D97-AF65-F5344CB8AC3E}">
        <p14:creationId xmlns:p14="http://schemas.microsoft.com/office/powerpoint/2010/main" val="232057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defRPr/>
            </a:pPr>
            <a:r>
              <a:rPr lang="en-US" sz="1200" dirty="0" smtClean="0">
                <a:latin typeface="Tempus Sans ITC" pitchFamily="82" charset="0"/>
                <a:ea typeface="Arial Unicode MS" pitchFamily="34" charset="-128"/>
                <a:cs typeface="Arial Unicode MS" pitchFamily="34" charset="-128"/>
              </a:rPr>
              <a:t>Ships pay according to their weight, with the average fee around US$ 30,000</a:t>
            </a:r>
            <a:br>
              <a:rPr lang="en-US" sz="1200" dirty="0" smtClean="0">
                <a:latin typeface="Tempus Sans ITC" pitchFamily="82" charset="0"/>
                <a:ea typeface="Arial Unicode MS" pitchFamily="34" charset="-128"/>
                <a:cs typeface="Arial Unicode MS" pitchFamily="34" charset="-128"/>
              </a:rPr>
            </a:br>
            <a:r>
              <a:rPr lang="en-US" sz="1200" dirty="0" smtClean="0">
                <a:latin typeface="Tempus Sans ITC" pitchFamily="82" charset="0"/>
                <a:ea typeface="Arial Unicode MS" pitchFamily="34" charset="-128"/>
                <a:cs typeface="Arial Unicode MS" pitchFamily="34" charset="-128"/>
              </a:rPr>
              <a:t/>
            </a:r>
            <a:br>
              <a:rPr lang="en-US" sz="1200" dirty="0" smtClean="0">
                <a:latin typeface="Tempus Sans ITC" pitchFamily="82" charset="0"/>
                <a:ea typeface="Arial Unicode MS" pitchFamily="34" charset="-128"/>
                <a:cs typeface="Arial Unicode MS" pitchFamily="34" charset="-128"/>
              </a:rPr>
            </a:br>
            <a:endParaRPr lang="en-US" sz="1200" dirty="0" smtClean="0">
              <a:latin typeface="Arial Unicode MS" pitchFamily="34" charset="-128"/>
              <a:ea typeface="Arial Unicode MS" pitchFamily="34" charset="-128"/>
              <a:cs typeface="Arial Unicode MS" pitchFamily="34" charset="-128"/>
            </a:endParaRPr>
          </a:p>
          <a:p>
            <a:pPr eaLnBrk="1" hangingPunct="1">
              <a:lnSpc>
                <a:spcPct val="90000"/>
              </a:lnSpc>
              <a:defRPr/>
            </a:pPr>
            <a:r>
              <a:rPr lang="en-US" sz="1200" dirty="0" smtClean="0">
                <a:latin typeface="Tempus Sans ITC" pitchFamily="82" charset="0"/>
                <a:ea typeface="Arial Unicode MS" pitchFamily="34" charset="-128"/>
                <a:cs typeface="Arial Unicode MS" pitchFamily="34" charset="-128"/>
              </a:rPr>
              <a:t>The highest amount paid was $184,114.80 by a US container ship</a:t>
            </a:r>
          </a:p>
          <a:p>
            <a:pPr eaLnBrk="1" hangingPunct="1">
              <a:lnSpc>
                <a:spcPct val="90000"/>
              </a:lnSpc>
              <a:defRPr/>
            </a:pPr>
            <a:r>
              <a:rPr lang="en-US" sz="1200" dirty="0" smtClean="0">
                <a:latin typeface="Tempus Sans ITC" pitchFamily="82" charset="0"/>
                <a:ea typeface="Arial Unicode MS" pitchFamily="34" charset="-128"/>
                <a:cs typeface="Arial Unicode MS" pitchFamily="34" charset="-128"/>
              </a:rPr>
              <a:t>The lowest amount paid was $.36 paid by Richard Halliburton, who swam through.</a:t>
            </a:r>
            <a:endParaRPr lang="en-US" sz="1200" dirty="0" smtClean="0">
              <a:latin typeface="Arial Unicode MS" pitchFamily="34" charset="-128"/>
              <a:ea typeface="Arial Unicode MS" pitchFamily="34" charset="-128"/>
              <a:cs typeface="Arial Unicode MS" pitchFamily="34" charset="-128"/>
            </a:endParaRPr>
          </a:p>
          <a:p>
            <a:endParaRPr lang="en-US" dirty="0"/>
          </a:p>
        </p:txBody>
      </p:sp>
      <p:sp>
        <p:nvSpPr>
          <p:cNvPr id="4" name="Slide Number Placeholder 3"/>
          <p:cNvSpPr>
            <a:spLocks noGrp="1"/>
          </p:cNvSpPr>
          <p:nvPr>
            <p:ph type="sldNum" sz="quarter" idx="10"/>
          </p:nvPr>
        </p:nvSpPr>
        <p:spPr/>
        <p:txBody>
          <a:bodyPr/>
          <a:lstStyle/>
          <a:p>
            <a:fld id="{B82C0E73-7394-4750-9573-49BA9FE98067}" type="slidenum">
              <a:rPr lang="en-US" smtClean="0"/>
              <a:t>10</a:t>
            </a:fld>
            <a:endParaRPr lang="en-US"/>
          </a:p>
        </p:txBody>
      </p:sp>
    </p:spTree>
    <p:extLst>
      <p:ext uri="{BB962C8B-B14F-4D97-AF65-F5344CB8AC3E}">
        <p14:creationId xmlns:p14="http://schemas.microsoft.com/office/powerpoint/2010/main" val="124032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E98C7A-B75F-4284-B5E6-4533B753B7D5}"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C809D-8663-42CE-93BA-4E3A9FAA8AE9}" type="slidenum">
              <a:rPr lang="en-US" smtClean="0"/>
              <a:t>‹#›</a:t>
            </a:fld>
            <a:endParaRPr lang="en-US"/>
          </a:p>
        </p:txBody>
      </p:sp>
    </p:spTree>
    <p:extLst>
      <p:ext uri="{BB962C8B-B14F-4D97-AF65-F5344CB8AC3E}">
        <p14:creationId xmlns:p14="http://schemas.microsoft.com/office/powerpoint/2010/main" val="45308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98C7A-B75F-4284-B5E6-4533B753B7D5}"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C809D-8663-42CE-93BA-4E3A9FAA8AE9}" type="slidenum">
              <a:rPr lang="en-US" smtClean="0"/>
              <a:t>‹#›</a:t>
            </a:fld>
            <a:endParaRPr lang="en-US"/>
          </a:p>
        </p:txBody>
      </p:sp>
    </p:spTree>
    <p:extLst>
      <p:ext uri="{BB962C8B-B14F-4D97-AF65-F5344CB8AC3E}">
        <p14:creationId xmlns:p14="http://schemas.microsoft.com/office/powerpoint/2010/main" val="402315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98C7A-B75F-4284-B5E6-4533B753B7D5}"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C809D-8663-42CE-93BA-4E3A9FAA8AE9}" type="slidenum">
              <a:rPr lang="en-US" smtClean="0"/>
              <a:t>‹#›</a:t>
            </a:fld>
            <a:endParaRPr lang="en-US"/>
          </a:p>
        </p:txBody>
      </p:sp>
    </p:spTree>
    <p:extLst>
      <p:ext uri="{BB962C8B-B14F-4D97-AF65-F5344CB8AC3E}">
        <p14:creationId xmlns:p14="http://schemas.microsoft.com/office/powerpoint/2010/main" val="307159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98C7A-B75F-4284-B5E6-4533B753B7D5}"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C809D-8663-42CE-93BA-4E3A9FAA8AE9}" type="slidenum">
              <a:rPr lang="en-US" smtClean="0"/>
              <a:t>‹#›</a:t>
            </a:fld>
            <a:endParaRPr lang="en-US"/>
          </a:p>
        </p:txBody>
      </p:sp>
    </p:spTree>
    <p:extLst>
      <p:ext uri="{BB962C8B-B14F-4D97-AF65-F5344CB8AC3E}">
        <p14:creationId xmlns:p14="http://schemas.microsoft.com/office/powerpoint/2010/main" val="938647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E98C7A-B75F-4284-B5E6-4533B753B7D5}"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C809D-8663-42CE-93BA-4E3A9FAA8AE9}" type="slidenum">
              <a:rPr lang="en-US" smtClean="0"/>
              <a:t>‹#›</a:t>
            </a:fld>
            <a:endParaRPr lang="en-US"/>
          </a:p>
        </p:txBody>
      </p:sp>
    </p:spTree>
    <p:extLst>
      <p:ext uri="{BB962C8B-B14F-4D97-AF65-F5344CB8AC3E}">
        <p14:creationId xmlns:p14="http://schemas.microsoft.com/office/powerpoint/2010/main" val="1259096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E98C7A-B75F-4284-B5E6-4533B753B7D5}"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C809D-8663-42CE-93BA-4E3A9FAA8AE9}" type="slidenum">
              <a:rPr lang="en-US" smtClean="0"/>
              <a:t>‹#›</a:t>
            </a:fld>
            <a:endParaRPr lang="en-US"/>
          </a:p>
        </p:txBody>
      </p:sp>
    </p:spTree>
    <p:extLst>
      <p:ext uri="{BB962C8B-B14F-4D97-AF65-F5344CB8AC3E}">
        <p14:creationId xmlns:p14="http://schemas.microsoft.com/office/powerpoint/2010/main" val="347207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E98C7A-B75F-4284-B5E6-4533B753B7D5}" type="datetimeFigureOut">
              <a:rPr lang="en-US" smtClean="0"/>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BC809D-8663-42CE-93BA-4E3A9FAA8AE9}" type="slidenum">
              <a:rPr lang="en-US" smtClean="0"/>
              <a:t>‹#›</a:t>
            </a:fld>
            <a:endParaRPr lang="en-US"/>
          </a:p>
        </p:txBody>
      </p:sp>
    </p:spTree>
    <p:extLst>
      <p:ext uri="{BB962C8B-B14F-4D97-AF65-F5344CB8AC3E}">
        <p14:creationId xmlns:p14="http://schemas.microsoft.com/office/powerpoint/2010/main" val="426492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E98C7A-B75F-4284-B5E6-4533B753B7D5}" type="datetimeFigureOut">
              <a:rPr lang="en-US" smtClean="0"/>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C809D-8663-42CE-93BA-4E3A9FAA8AE9}" type="slidenum">
              <a:rPr lang="en-US" smtClean="0"/>
              <a:t>‹#›</a:t>
            </a:fld>
            <a:endParaRPr lang="en-US"/>
          </a:p>
        </p:txBody>
      </p:sp>
    </p:spTree>
    <p:extLst>
      <p:ext uri="{BB962C8B-B14F-4D97-AF65-F5344CB8AC3E}">
        <p14:creationId xmlns:p14="http://schemas.microsoft.com/office/powerpoint/2010/main" val="3093075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98C7A-B75F-4284-B5E6-4533B753B7D5}" type="datetimeFigureOut">
              <a:rPr lang="en-US" smtClean="0"/>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BC809D-8663-42CE-93BA-4E3A9FAA8AE9}" type="slidenum">
              <a:rPr lang="en-US" smtClean="0"/>
              <a:t>‹#›</a:t>
            </a:fld>
            <a:endParaRPr lang="en-US"/>
          </a:p>
        </p:txBody>
      </p:sp>
    </p:spTree>
    <p:extLst>
      <p:ext uri="{BB962C8B-B14F-4D97-AF65-F5344CB8AC3E}">
        <p14:creationId xmlns:p14="http://schemas.microsoft.com/office/powerpoint/2010/main" val="364106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98C7A-B75F-4284-B5E6-4533B753B7D5}"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C809D-8663-42CE-93BA-4E3A9FAA8AE9}" type="slidenum">
              <a:rPr lang="en-US" smtClean="0"/>
              <a:t>‹#›</a:t>
            </a:fld>
            <a:endParaRPr lang="en-US"/>
          </a:p>
        </p:txBody>
      </p:sp>
    </p:spTree>
    <p:extLst>
      <p:ext uri="{BB962C8B-B14F-4D97-AF65-F5344CB8AC3E}">
        <p14:creationId xmlns:p14="http://schemas.microsoft.com/office/powerpoint/2010/main" val="232675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98C7A-B75F-4284-B5E6-4533B753B7D5}"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C809D-8663-42CE-93BA-4E3A9FAA8AE9}" type="slidenum">
              <a:rPr lang="en-US" smtClean="0"/>
              <a:t>‹#›</a:t>
            </a:fld>
            <a:endParaRPr lang="en-US"/>
          </a:p>
        </p:txBody>
      </p:sp>
    </p:spTree>
    <p:extLst>
      <p:ext uri="{BB962C8B-B14F-4D97-AF65-F5344CB8AC3E}">
        <p14:creationId xmlns:p14="http://schemas.microsoft.com/office/powerpoint/2010/main" val="239206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98C7A-B75F-4284-B5E6-4533B753B7D5}" type="datetimeFigureOut">
              <a:rPr lang="en-US" smtClean="0"/>
              <a:t>10/15/2014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C809D-8663-42CE-93BA-4E3A9FAA8AE9}" type="slidenum">
              <a:rPr lang="en-US" smtClean="0"/>
              <a:t>‹#›</a:t>
            </a:fld>
            <a:endParaRPr lang="en-US"/>
          </a:p>
        </p:txBody>
      </p:sp>
    </p:spTree>
    <p:extLst>
      <p:ext uri="{BB962C8B-B14F-4D97-AF65-F5344CB8AC3E}">
        <p14:creationId xmlns:p14="http://schemas.microsoft.com/office/powerpoint/2010/main" val="904749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198"/>
            <a:ext cx="5209028" cy="6842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9330" name="Rectangle 2"/>
          <p:cNvSpPr>
            <a:spLocks noGrp="1" noRot="1" noChangeArrowheads="1"/>
          </p:cNvSpPr>
          <p:nvPr>
            <p:ph type="title"/>
          </p:nvPr>
        </p:nvSpPr>
        <p:spPr>
          <a:xfrm>
            <a:off x="776728" y="178067"/>
            <a:ext cx="7772400" cy="1143000"/>
          </a:xfrm>
        </p:spPr>
        <p:txBody>
          <a:bodyPr>
            <a:normAutofit fontScale="90000"/>
          </a:bodyPr>
          <a:lstStyle/>
          <a:p>
            <a:pPr eaLnBrk="1" hangingPunct="1">
              <a:defRPr/>
            </a:pP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endParaRPr lang="en-US" smtClean="0"/>
          </a:p>
        </p:txBody>
      </p:sp>
      <p:sp>
        <p:nvSpPr>
          <p:cNvPr id="99332" name="Rectangle 4"/>
          <p:cNvSpPr>
            <a:spLocks noChangeArrowheads="1"/>
          </p:cNvSpPr>
          <p:nvPr/>
        </p:nvSpPr>
        <p:spPr bwMode="auto">
          <a:xfrm>
            <a:off x="2135628" y="228600"/>
            <a:ext cx="5054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en-US" sz="5000" b="1" dirty="0">
                <a:solidFill>
                  <a:srgbClr val="00FFFF"/>
                </a:solidFill>
                <a:effectLst>
                  <a:outerShdw blurRad="38100" dist="38100" dir="2700000" algn="tl">
                    <a:srgbClr val="000000">
                      <a:alpha val="43137"/>
                    </a:srgbClr>
                  </a:outerShdw>
                </a:effectLst>
                <a:latin typeface="+mn-lt"/>
              </a:rPr>
              <a:t>The Panama Canal</a:t>
            </a:r>
            <a:endParaRPr lang="en-GB" altLang="en-US" sz="2400" dirty="0">
              <a:solidFill>
                <a:srgbClr val="00FFFF"/>
              </a:solidFill>
              <a:effectLst>
                <a:outerShdw blurRad="38100" dist="38100" dir="2700000" algn="tl">
                  <a:srgbClr val="000000">
                    <a:alpha val="43137"/>
                  </a:srgbClr>
                </a:outerShdw>
              </a:effectLst>
              <a:latin typeface="+mn-lt"/>
            </a:endParaRPr>
          </a:p>
        </p:txBody>
      </p:sp>
      <p:sp>
        <p:nvSpPr>
          <p:cNvPr id="2" name="TextBox 1"/>
          <p:cNvSpPr txBox="1"/>
          <p:nvPr/>
        </p:nvSpPr>
        <p:spPr>
          <a:xfrm>
            <a:off x="2794726" y="5277778"/>
            <a:ext cx="3527953" cy="1569660"/>
          </a:xfrm>
          <a:prstGeom prst="rect">
            <a:avLst/>
          </a:prstGeom>
          <a:noFill/>
        </p:spPr>
        <p:txBody>
          <a:bodyPr wrap="none" rtlCol="0">
            <a:spAutoFit/>
          </a:bodyPr>
          <a:lstStyle/>
          <a:p>
            <a:pPr algn="ctr"/>
            <a:r>
              <a:rPr lang="en-US" sz="3200" b="1" dirty="0" smtClean="0">
                <a:solidFill>
                  <a:srgbClr val="00FFFF"/>
                </a:solidFill>
                <a:effectLst>
                  <a:outerShdw blurRad="38100" dist="38100" dir="2700000" algn="tl">
                    <a:srgbClr val="000000">
                      <a:alpha val="43137"/>
                    </a:srgbClr>
                  </a:outerShdw>
                </a:effectLst>
              </a:rPr>
              <a:t>Events </a:t>
            </a:r>
            <a:r>
              <a:rPr lang="en-US" sz="3200" b="1" smtClean="0">
                <a:solidFill>
                  <a:srgbClr val="00FFFF"/>
                </a:solidFill>
                <a:effectLst>
                  <a:outerShdw blurRad="38100" dist="38100" dir="2700000" algn="tl">
                    <a:srgbClr val="000000">
                      <a:alpha val="43137"/>
                    </a:srgbClr>
                  </a:outerShdw>
                </a:effectLst>
              </a:rPr>
              <a:t>and Ideas #6</a:t>
            </a:r>
            <a:endParaRPr lang="en-US" sz="3200" b="1" dirty="0" smtClean="0">
              <a:solidFill>
                <a:srgbClr val="00FFFF"/>
              </a:solidFill>
              <a:effectLst>
                <a:outerShdw blurRad="38100" dist="38100" dir="2700000" algn="tl">
                  <a:srgbClr val="000000">
                    <a:alpha val="43137"/>
                  </a:srgbClr>
                </a:outerShdw>
              </a:effectLst>
            </a:endParaRPr>
          </a:p>
          <a:p>
            <a:pPr algn="ctr"/>
            <a:r>
              <a:rPr lang="en-US" sz="3200" b="1" dirty="0" smtClean="0">
                <a:solidFill>
                  <a:srgbClr val="00FFFF"/>
                </a:solidFill>
                <a:effectLst>
                  <a:outerShdw blurRad="38100" dist="38100" dir="2700000" algn="tl">
                    <a:srgbClr val="000000">
                      <a:alpha val="43137"/>
                    </a:srgbClr>
                  </a:outerShdw>
                </a:effectLst>
              </a:rPr>
              <a:t>U.S. History</a:t>
            </a:r>
          </a:p>
          <a:p>
            <a:pPr algn="ctr"/>
            <a:r>
              <a:rPr lang="en-US" sz="3200" b="1" dirty="0" smtClean="0">
                <a:solidFill>
                  <a:srgbClr val="00FFFF"/>
                </a:solidFill>
                <a:effectLst>
                  <a:outerShdw blurRad="38100" dist="38100" dir="2700000" algn="tl">
                    <a:srgbClr val="000000">
                      <a:alpha val="43137"/>
                    </a:srgbClr>
                  </a:outerShdw>
                </a:effectLst>
              </a:rPr>
              <a:t>Unit 2</a:t>
            </a:r>
            <a:endParaRPr lang="en-US" sz="3200" b="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8332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99332"/>
                                        </p:tgtEl>
                                        <p:attrNameLst>
                                          <p:attrName>style.visibility</p:attrName>
                                        </p:attrNameLst>
                                      </p:cBhvr>
                                      <p:to>
                                        <p:strVal val="visible"/>
                                      </p:to>
                                    </p:set>
                                    <p:anim calcmode="lin" valueType="num">
                                      <p:cBhvr additive="base">
                                        <p:cTn id="7" dur="300" fill="hold"/>
                                        <p:tgtEl>
                                          <p:spTgt spid="99332"/>
                                        </p:tgtEl>
                                        <p:attrNameLst>
                                          <p:attrName>ppt_x</p:attrName>
                                        </p:attrNameLst>
                                      </p:cBhvr>
                                      <p:tavLst>
                                        <p:tav tm="0">
                                          <p:val>
                                            <p:strVal val="0-#ppt_w/2"/>
                                          </p:val>
                                        </p:tav>
                                        <p:tav tm="100000">
                                          <p:val>
                                            <p:strVal val="#ppt_x"/>
                                          </p:val>
                                        </p:tav>
                                      </p:tavLst>
                                    </p:anim>
                                    <p:anim calcmode="lin" valueType="num">
                                      <p:cBhvr additive="base">
                                        <p:cTn id="8" dur="300" fill="hold"/>
                                        <p:tgtEl>
                                          <p:spTgt spid="993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6389"/>
                                        </p:tgtEl>
                                        <p:attrNameLst>
                                          <p:attrName>style.visibility</p:attrName>
                                        </p:attrNameLst>
                                      </p:cBhvr>
                                      <p:to>
                                        <p:strVal val="visible"/>
                                      </p:to>
                                    </p:set>
                                    <p:anim calcmode="lin" valueType="num">
                                      <p:cBhvr>
                                        <p:cTn id="13" dur="1000" fill="hold"/>
                                        <p:tgtEl>
                                          <p:spTgt spid="16389"/>
                                        </p:tgtEl>
                                        <p:attrNameLst>
                                          <p:attrName>ppt_w</p:attrName>
                                        </p:attrNameLst>
                                      </p:cBhvr>
                                      <p:tavLst>
                                        <p:tav tm="0">
                                          <p:val>
                                            <p:fltVal val="0"/>
                                          </p:val>
                                        </p:tav>
                                        <p:tav tm="100000">
                                          <p:val>
                                            <p:strVal val="#ppt_w"/>
                                          </p:val>
                                        </p:tav>
                                      </p:tavLst>
                                    </p:anim>
                                    <p:anim calcmode="lin" valueType="num">
                                      <p:cBhvr>
                                        <p:cTn id="14" dur="1000" fill="hold"/>
                                        <p:tgtEl>
                                          <p:spTgt spid="16389"/>
                                        </p:tgtEl>
                                        <p:attrNameLst>
                                          <p:attrName>ppt_h</p:attrName>
                                        </p:attrNameLst>
                                      </p:cBhvr>
                                      <p:tavLst>
                                        <p:tav tm="0">
                                          <p:val>
                                            <p:fltVal val="0"/>
                                          </p:val>
                                        </p:tav>
                                        <p:tav tm="100000">
                                          <p:val>
                                            <p:strVal val="#ppt_h"/>
                                          </p:val>
                                        </p:tav>
                                      </p:tavLst>
                                    </p:anim>
                                    <p:anim calcmode="lin" valueType="num">
                                      <p:cBhvr>
                                        <p:cTn id="15" dur="1000" fill="hold"/>
                                        <p:tgtEl>
                                          <p:spTgt spid="16389"/>
                                        </p:tgtEl>
                                        <p:attrNameLst>
                                          <p:attrName>style.rotation</p:attrName>
                                        </p:attrNameLst>
                                      </p:cBhvr>
                                      <p:tavLst>
                                        <p:tav tm="0">
                                          <p:val>
                                            <p:fltVal val="90"/>
                                          </p:val>
                                        </p:tav>
                                        <p:tav tm="100000">
                                          <p:val>
                                            <p:fltVal val="0"/>
                                          </p:val>
                                        </p:tav>
                                      </p:tavLst>
                                    </p:anim>
                                    <p:animEffect transition="in" filter="fade">
                                      <p:cBhvr>
                                        <p:cTn id="16" dur="1000"/>
                                        <p:tgtEl>
                                          <p:spTgt spid="1638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autoUpdateAnimBg="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2425"/>
            <a:ext cx="3968649" cy="1143000"/>
          </a:xfrm>
        </p:spPr>
        <p:txBody>
          <a:bodyPr/>
          <a:lstStyle/>
          <a:p>
            <a:r>
              <a:rPr lang="en-US" altLang="en-US" b="1" dirty="0">
                <a:solidFill>
                  <a:schemeClr val="hlink"/>
                </a:solidFill>
                <a:effectLst>
                  <a:outerShdw blurRad="38100" dist="38100" dir="2700000" algn="tl">
                    <a:srgbClr val="000000">
                      <a:alpha val="43137"/>
                    </a:srgbClr>
                  </a:outerShdw>
                </a:effectLst>
              </a:rPr>
              <a:t>U.S. Motives</a:t>
            </a:r>
            <a:endParaRPr lang="en-US" dirty="0"/>
          </a:p>
        </p:txBody>
      </p:sp>
      <p:sp>
        <p:nvSpPr>
          <p:cNvPr id="3" name="Content Placeholder 2"/>
          <p:cNvSpPr>
            <a:spLocks noGrp="1"/>
          </p:cNvSpPr>
          <p:nvPr>
            <p:ph idx="1"/>
          </p:nvPr>
        </p:nvSpPr>
        <p:spPr>
          <a:xfrm>
            <a:off x="152400" y="1905000"/>
            <a:ext cx="8991600" cy="4724400"/>
          </a:xfrm>
        </p:spPr>
        <p:txBody>
          <a:bodyPr>
            <a:normAutofit/>
          </a:bodyPr>
          <a:lstStyle/>
          <a:p>
            <a:pPr marL="609600" indent="-609600">
              <a:spcBef>
                <a:spcPts val="1200"/>
              </a:spcBef>
              <a:spcAft>
                <a:spcPts val="1200"/>
              </a:spcAft>
            </a:pPr>
            <a:r>
              <a:rPr lang="en-US" altLang="en-US" sz="2800" b="1" dirty="0" smtClean="0"/>
              <a:t>The </a:t>
            </a:r>
            <a:r>
              <a:rPr lang="en-US" altLang="en-US" sz="2800" b="1" dirty="0"/>
              <a:t>Panama Canal </a:t>
            </a:r>
            <a:r>
              <a:rPr lang="en-US" altLang="en-US" sz="2800" b="1" dirty="0" smtClean="0"/>
              <a:t>                                                                                              would </a:t>
            </a:r>
            <a:r>
              <a:rPr lang="en-US" altLang="en-US" sz="2800" b="1" dirty="0"/>
              <a:t>be a new </a:t>
            </a:r>
            <a:r>
              <a:rPr lang="en-US" altLang="en-US" sz="2800" b="1" dirty="0" smtClean="0"/>
              <a:t>and                                                                                                      faster trade </a:t>
            </a:r>
            <a:r>
              <a:rPr lang="en-US" altLang="en-US" sz="2800" b="1" dirty="0"/>
              <a:t>route</a:t>
            </a:r>
          </a:p>
          <a:p>
            <a:pPr marL="609600" indent="-609600">
              <a:spcBef>
                <a:spcPts val="1200"/>
              </a:spcBef>
              <a:spcAft>
                <a:spcPts val="1200"/>
              </a:spcAft>
            </a:pPr>
            <a:r>
              <a:rPr lang="en-US" altLang="en-US" sz="2800" b="1" dirty="0"/>
              <a:t>The U.S. </a:t>
            </a:r>
            <a:r>
              <a:rPr lang="en-US" altLang="en-US" sz="2800" b="1" dirty="0" smtClean="0"/>
              <a:t>would profit </a:t>
            </a:r>
            <a:r>
              <a:rPr lang="en-US" altLang="en-US" sz="2800" b="1" dirty="0"/>
              <a:t>from </a:t>
            </a:r>
            <a:r>
              <a:rPr lang="en-US" altLang="en-US" sz="2800" b="1" dirty="0" smtClean="0"/>
              <a:t>ships using </a:t>
            </a:r>
            <a:r>
              <a:rPr lang="en-US" altLang="en-US" sz="2800" b="1" dirty="0"/>
              <a:t>the </a:t>
            </a:r>
            <a:r>
              <a:rPr lang="en-US" altLang="en-US" sz="2800" b="1" dirty="0" smtClean="0"/>
              <a:t>canal</a:t>
            </a:r>
          </a:p>
          <a:p>
            <a:pPr marL="609600" indent="-609600">
              <a:spcBef>
                <a:spcPts val="1200"/>
              </a:spcBef>
              <a:spcAft>
                <a:spcPts val="1200"/>
              </a:spcAft>
            </a:pPr>
            <a:r>
              <a:rPr lang="en-US" altLang="en-US" sz="2800" b="1" dirty="0" smtClean="0"/>
              <a:t>U.S. business interests would have quicker trade access = money for the U.S. economy</a:t>
            </a:r>
            <a:endParaRPr lang="en-US" altLang="en-US" sz="2800" b="1" dirty="0" smtClean="0">
              <a:latin typeface="Arial" panose="020B0604020202020204" pitchFamily="34" charset="0"/>
              <a:cs typeface="Arial" panose="020B0604020202020204" pitchFamily="34" charset="0"/>
            </a:endParaRPr>
          </a:p>
          <a:p>
            <a:pPr marL="609600" indent="-609600">
              <a:spcBef>
                <a:spcPts val="1200"/>
              </a:spcBef>
              <a:spcAft>
                <a:spcPts val="1200"/>
              </a:spcAft>
            </a:pPr>
            <a:r>
              <a:rPr lang="en-US" altLang="en-US" sz="2800" b="1" dirty="0" smtClean="0"/>
              <a:t>Gave a quick route for U.S. military vessels and troops</a:t>
            </a:r>
            <a:endParaRPr lang="en-US" sz="28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3449" y="304800"/>
            <a:ext cx="4668845" cy="296179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77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4338"/>
                                        </p:tgtEl>
                                        <p:attrNameLst>
                                          <p:attrName>style.visibility</p:attrName>
                                        </p:attrNameLst>
                                      </p:cBhvr>
                                      <p:to>
                                        <p:strVal val="visible"/>
                                      </p:to>
                                    </p:set>
                                    <p:anim calcmode="lin" valueType="num">
                                      <p:cBhvr>
                                        <p:cTn id="14" dur="1000" fill="hold"/>
                                        <p:tgtEl>
                                          <p:spTgt spid="14338"/>
                                        </p:tgtEl>
                                        <p:attrNameLst>
                                          <p:attrName>ppt_w</p:attrName>
                                        </p:attrNameLst>
                                      </p:cBhvr>
                                      <p:tavLst>
                                        <p:tav tm="0">
                                          <p:val>
                                            <p:fltVal val="0"/>
                                          </p:val>
                                        </p:tav>
                                        <p:tav tm="100000">
                                          <p:val>
                                            <p:strVal val="#ppt_w"/>
                                          </p:val>
                                        </p:tav>
                                      </p:tavLst>
                                    </p:anim>
                                    <p:anim calcmode="lin" valueType="num">
                                      <p:cBhvr>
                                        <p:cTn id="15" dur="1000" fill="hold"/>
                                        <p:tgtEl>
                                          <p:spTgt spid="14338"/>
                                        </p:tgtEl>
                                        <p:attrNameLst>
                                          <p:attrName>ppt_h</p:attrName>
                                        </p:attrNameLst>
                                      </p:cBhvr>
                                      <p:tavLst>
                                        <p:tav tm="0">
                                          <p:val>
                                            <p:fltVal val="0"/>
                                          </p:val>
                                        </p:tav>
                                        <p:tav tm="100000">
                                          <p:val>
                                            <p:strVal val="#ppt_h"/>
                                          </p:val>
                                        </p:tav>
                                      </p:tavLst>
                                    </p:anim>
                                    <p:anim calcmode="lin" valueType="num">
                                      <p:cBhvr>
                                        <p:cTn id="16" dur="1000" fill="hold"/>
                                        <p:tgtEl>
                                          <p:spTgt spid="14338"/>
                                        </p:tgtEl>
                                        <p:attrNameLst>
                                          <p:attrName>style.rotation</p:attrName>
                                        </p:attrNameLst>
                                      </p:cBhvr>
                                      <p:tavLst>
                                        <p:tav tm="0">
                                          <p:val>
                                            <p:fltVal val="90"/>
                                          </p:val>
                                        </p:tav>
                                        <p:tav tm="100000">
                                          <p:val>
                                            <p:fltVal val="0"/>
                                          </p:val>
                                        </p:tav>
                                      </p:tavLst>
                                    </p:anim>
                                    <p:animEffect transition="in" filter="fade">
                                      <p:cBhvr>
                                        <p:cTn id="17" dur="1000"/>
                                        <p:tgtEl>
                                          <p:spTgt spid="1433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additive="base">
                                        <p:cTn id="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067800" cy="1447800"/>
          </a:xfrm>
        </p:spPr>
        <p:txBody>
          <a:bodyPr>
            <a:normAutofit fontScale="90000"/>
          </a:bodyPr>
          <a:lstStyle/>
          <a:p>
            <a:r>
              <a:rPr lang="en-US" altLang="en-US" sz="4000" b="1" dirty="0">
                <a:effectLst>
                  <a:outerShdw blurRad="38100" dist="38100" dir="2700000" algn="tl">
                    <a:srgbClr val="000000">
                      <a:alpha val="43137"/>
                    </a:srgbClr>
                  </a:outerShdw>
                </a:effectLst>
                <a:latin typeface="+mn-lt"/>
              </a:rPr>
              <a:t>Cut sailing distance from NYC to SF from 13,000 to 5,200 miles</a:t>
            </a:r>
            <a:r>
              <a:rPr lang="en-US" altLang="en-US" b="1" dirty="0">
                <a:latin typeface="Comic Sans MS" pitchFamily="66" charset="0"/>
              </a:rPr>
              <a:t/>
            </a:r>
            <a:br>
              <a:rPr lang="en-US" altLang="en-US" b="1" dirty="0">
                <a:latin typeface="Comic Sans MS" pitchFamily="66" charset="0"/>
              </a:rPr>
            </a:br>
            <a:endParaRPr lang="en-US" dirty="0"/>
          </a:p>
        </p:txBody>
      </p:sp>
      <p:sp>
        <p:nvSpPr>
          <p:cNvPr id="3" name="Content Placeholder 2"/>
          <p:cNvSpPr>
            <a:spLocks noGrp="1"/>
          </p:cNvSpPr>
          <p:nvPr>
            <p:ph idx="1"/>
          </p:nvPr>
        </p:nvSpPr>
        <p:spPr>
          <a:xfrm>
            <a:off x="13447" y="2362200"/>
            <a:ext cx="2057400" cy="2535405"/>
          </a:xfrm>
        </p:spPr>
        <p:txBody>
          <a:bodyPr>
            <a:normAutofit/>
          </a:bodyPr>
          <a:lstStyle/>
          <a:p>
            <a:pPr>
              <a:spcBef>
                <a:spcPts val="1200"/>
              </a:spcBef>
              <a:spcAft>
                <a:spcPts val="1200"/>
              </a:spcAft>
              <a:buFont typeface="Wingdings" panose="05000000000000000000" pitchFamily="2" charset="2"/>
              <a:buChar char="Ø"/>
            </a:pPr>
            <a:r>
              <a:rPr lang="en-US" b="1" dirty="0" smtClean="0">
                <a:solidFill>
                  <a:srgbClr val="C00000"/>
                </a:solidFill>
              </a:rPr>
              <a:t>Before</a:t>
            </a:r>
          </a:p>
          <a:p>
            <a:pPr>
              <a:spcBef>
                <a:spcPts val="1200"/>
              </a:spcBef>
              <a:spcAft>
                <a:spcPts val="1200"/>
              </a:spcAft>
              <a:buFont typeface="Wingdings" panose="05000000000000000000" pitchFamily="2" charset="2"/>
              <a:buChar char="Ø"/>
            </a:pPr>
            <a:r>
              <a:rPr lang="en-US" b="1" dirty="0" smtClean="0">
                <a:solidFill>
                  <a:srgbClr val="0000FF"/>
                </a:solidFill>
              </a:rPr>
              <a:t>After</a:t>
            </a:r>
            <a:endParaRPr lang="en-US" b="1" dirty="0">
              <a:solidFill>
                <a:srgbClr val="0000FF"/>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95400"/>
            <a:ext cx="5581564"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952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5362"/>
                                        </p:tgtEl>
                                        <p:attrNameLst>
                                          <p:attrName>style.visibility</p:attrName>
                                        </p:attrNameLst>
                                      </p:cBhvr>
                                      <p:to>
                                        <p:strVal val="visible"/>
                                      </p:to>
                                    </p:set>
                                    <p:anim calcmode="lin" valueType="num">
                                      <p:cBhvr>
                                        <p:cTn id="30" dur="1000" fill="hold"/>
                                        <p:tgtEl>
                                          <p:spTgt spid="15362"/>
                                        </p:tgtEl>
                                        <p:attrNameLst>
                                          <p:attrName>ppt_w</p:attrName>
                                        </p:attrNameLst>
                                      </p:cBhvr>
                                      <p:tavLst>
                                        <p:tav tm="0">
                                          <p:val>
                                            <p:fltVal val="0"/>
                                          </p:val>
                                        </p:tav>
                                        <p:tav tm="100000">
                                          <p:val>
                                            <p:strVal val="#ppt_w"/>
                                          </p:val>
                                        </p:tav>
                                      </p:tavLst>
                                    </p:anim>
                                    <p:anim calcmode="lin" valueType="num">
                                      <p:cBhvr>
                                        <p:cTn id="31" dur="1000" fill="hold"/>
                                        <p:tgtEl>
                                          <p:spTgt spid="15362"/>
                                        </p:tgtEl>
                                        <p:attrNameLst>
                                          <p:attrName>ppt_h</p:attrName>
                                        </p:attrNameLst>
                                      </p:cBhvr>
                                      <p:tavLst>
                                        <p:tav tm="0">
                                          <p:val>
                                            <p:fltVal val="0"/>
                                          </p:val>
                                        </p:tav>
                                        <p:tav tm="100000">
                                          <p:val>
                                            <p:strVal val="#ppt_h"/>
                                          </p:val>
                                        </p:tav>
                                      </p:tavLst>
                                    </p:anim>
                                    <p:anim calcmode="lin" valueType="num">
                                      <p:cBhvr>
                                        <p:cTn id="32" dur="1000" fill="hold"/>
                                        <p:tgtEl>
                                          <p:spTgt spid="15362"/>
                                        </p:tgtEl>
                                        <p:attrNameLst>
                                          <p:attrName>style.rotation</p:attrName>
                                        </p:attrNameLst>
                                      </p:cBhvr>
                                      <p:tavLst>
                                        <p:tav tm="0">
                                          <p:val>
                                            <p:fltVal val="90"/>
                                          </p:val>
                                        </p:tav>
                                        <p:tav tm="100000">
                                          <p:val>
                                            <p:fltVal val="0"/>
                                          </p:val>
                                        </p:tav>
                                      </p:tavLst>
                                    </p:anim>
                                    <p:animEffect transition="in" filter="fade">
                                      <p:cBhvr>
                                        <p:cTn id="33"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19100" y="26894"/>
            <a:ext cx="4457700" cy="1143000"/>
          </a:xfrm>
        </p:spPr>
        <p:txBody>
          <a:bodyPr>
            <a:normAutofit/>
          </a:bodyPr>
          <a:lstStyle/>
          <a:p>
            <a:r>
              <a:rPr lang="en-US" altLang="en-US" b="1" dirty="0" smtClean="0">
                <a:solidFill>
                  <a:schemeClr val="hlink"/>
                </a:solidFill>
                <a:effectLst>
                  <a:outerShdw blurRad="38100" dist="38100" dir="2700000" algn="tl">
                    <a:srgbClr val="000000">
                      <a:alpha val="43137"/>
                    </a:srgbClr>
                  </a:outerShdw>
                </a:effectLst>
              </a:rPr>
              <a:t>U.S. </a:t>
            </a:r>
            <a:r>
              <a:rPr lang="en-US" altLang="en-US" b="1" dirty="0">
                <a:solidFill>
                  <a:schemeClr val="hlink"/>
                </a:solidFill>
                <a:effectLst>
                  <a:outerShdw blurRad="38100" dist="38100" dir="2700000" algn="tl">
                    <a:srgbClr val="000000">
                      <a:alpha val="43137"/>
                    </a:srgbClr>
                  </a:outerShdw>
                </a:effectLst>
              </a:rPr>
              <a:t>Justifications</a:t>
            </a:r>
          </a:p>
        </p:txBody>
      </p:sp>
      <p:sp>
        <p:nvSpPr>
          <p:cNvPr id="4099" name="Rectangle 3"/>
          <p:cNvSpPr>
            <a:spLocks noGrp="1" noChangeArrowheads="1"/>
          </p:cNvSpPr>
          <p:nvPr>
            <p:ph type="body" idx="1"/>
          </p:nvPr>
        </p:nvSpPr>
        <p:spPr>
          <a:xfrm>
            <a:off x="29817" y="2674868"/>
            <a:ext cx="9144000" cy="4030732"/>
          </a:xfrm>
        </p:spPr>
        <p:txBody>
          <a:bodyPr>
            <a:noAutofit/>
          </a:bodyPr>
          <a:lstStyle/>
          <a:p>
            <a:pPr marL="609600" indent="-609600">
              <a:spcBef>
                <a:spcPts val="600"/>
              </a:spcBef>
              <a:spcAft>
                <a:spcPts val="600"/>
              </a:spcAft>
            </a:pPr>
            <a:r>
              <a:rPr lang="en-US" altLang="en-US" sz="2800" b="1" dirty="0" smtClean="0"/>
              <a:t>The </a:t>
            </a:r>
            <a:r>
              <a:rPr lang="en-US" altLang="en-US" sz="2800" b="1" dirty="0"/>
              <a:t>U.S. </a:t>
            </a:r>
            <a:r>
              <a:rPr lang="en-US" altLang="en-US" sz="2800" b="1" dirty="0" smtClean="0"/>
              <a:t>was </a:t>
            </a:r>
            <a:r>
              <a:rPr lang="en-US" altLang="en-US" sz="2800" b="1" dirty="0"/>
              <a:t>helping Panama free itself from </a:t>
            </a:r>
            <a:r>
              <a:rPr lang="en-US" altLang="en-US" sz="2800" b="1" dirty="0" smtClean="0"/>
              <a:t>Columbia</a:t>
            </a:r>
          </a:p>
          <a:p>
            <a:pPr marL="609600" indent="-609600">
              <a:spcBef>
                <a:spcPts val="600"/>
              </a:spcBef>
              <a:spcAft>
                <a:spcPts val="600"/>
              </a:spcAft>
            </a:pPr>
            <a:r>
              <a:rPr lang="en-US" altLang="en-US" sz="2800" b="1" dirty="0" smtClean="0"/>
              <a:t>The </a:t>
            </a:r>
            <a:r>
              <a:rPr lang="en-US" altLang="en-US" sz="2800" b="1" dirty="0"/>
              <a:t>Canal would </a:t>
            </a:r>
            <a:r>
              <a:rPr lang="en-US" altLang="en-US" sz="2800" b="1" dirty="0" smtClean="0"/>
              <a:t>help Panama by increasing their trade and tourism</a:t>
            </a:r>
          </a:p>
          <a:p>
            <a:pPr marL="609600" indent="-609600">
              <a:spcBef>
                <a:spcPts val="600"/>
              </a:spcBef>
              <a:spcAft>
                <a:spcPts val="600"/>
              </a:spcAft>
            </a:pPr>
            <a:r>
              <a:rPr lang="en-US" altLang="en-US" sz="2800" b="1" dirty="0" smtClean="0"/>
              <a:t>Panama’s economy would </a:t>
            </a:r>
            <a:r>
              <a:rPr lang="en-US" altLang="en-US" sz="2800" b="1" dirty="0" smtClean="0"/>
              <a:t>improve</a:t>
            </a:r>
          </a:p>
          <a:p>
            <a:pPr lvl="0">
              <a:spcBef>
                <a:spcPts val="0"/>
              </a:spcBef>
            </a:pPr>
            <a:r>
              <a:rPr lang="en-US" altLang="en-US" sz="2800" b="1" dirty="0" smtClean="0"/>
              <a:t>    Panama’s </a:t>
            </a:r>
            <a:r>
              <a:rPr lang="en-US" altLang="en-US" sz="2800" b="1" dirty="0"/>
              <a:t>economy is mostly dependent on the Canal</a:t>
            </a:r>
          </a:p>
          <a:p>
            <a:pPr lvl="0">
              <a:spcBef>
                <a:spcPts val="0"/>
              </a:spcBef>
            </a:pPr>
            <a:r>
              <a:rPr lang="en-US" altLang="en-US" sz="2800" b="1" dirty="0" smtClean="0"/>
              <a:t>    The </a:t>
            </a:r>
            <a:r>
              <a:rPr lang="en-US" altLang="en-US" sz="2800" b="1" dirty="0"/>
              <a:t>U.S. eventually gave Panamanians complete </a:t>
            </a:r>
            <a:r>
              <a:rPr lang="en-US" altLang="en-US" sz="2800" b="1" dirty="0" smtClean="0"/>
              <a:t>control</a:t>
            </a:r>
          </a:p>
          <a:p>
            <a:pPr marL="0" lvl="0" indent="0">
              <a:spcBef>
                <a:spcPts val="0"/>
              </a:spcBef>
              <a:buNone/>
            </a:pPr>
            <a:r>
              <a:rPr lang="en-US" altLang="en-US" sz="2800" b="1" dirty="0" smtClean="0"/>
              <a:t>        over </a:t>
            </a:r>
            <a:r>
              <a:rPr lang="en-US" altLang="en-US" sz="2800" b="1" dirty="0"/>
              <a:t>Panama and the Panama Canal </a:t>
            </a:r>
          </a:p>
          <a:p>
            <a:pPr marL="609600" indent="-609600">
              <a:spcBef>
                <a:spcPts val="600"/>
              </a:spcBef>
              <a:spcAft>
                <a:spcPts val="600"/>
              </a:spcAft>
            </a:pPr>
            <a:endParaRPr lang="en-US" altLang="en-US" sz="3000" b="1" dirty="0">
              <a:solidFill>
                <a:schemeClr val="hlink"/>
              </a:solidFill>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6617" y="19878"/>
            <a:ext cx="3539987" cy="265499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125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dissolve">
                                      <p:cBhvr>
                                        <p:cTn id="12" dur="500"/>
                                        <p:tgtEl>
                                          <p:spTgt spid="40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dissolve">
                                      <p:cBhvr>
                                        <p:cTn id="17" dur="500"/>
                                        <p:tgtEl>
                                          <p:spTgt spid="40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dissolve">
                                      <p:cBhvr>
                                        <p:cTn id="22" dur="500"/>
                                        <p:tgtEl>
                                          <p:spTgt spid="40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099">
                                            <p:txEl>
                                              <p:pRg st="3" end="3"/>
                                            </p:txEl>
                                          </p:spTgt>
                                        </p:tgtEl>
                                        <p:attrNameLst>
                                          <p:attrName>style.visibility</p:attrName>
                                        </p:attrNameLst>
                                      </p:cBhvr>
                                      <p:to>
                                        <p:strVal val="visible"/>
                                      </p:to>
                                    </p:set>
                                    <p:animEffect transition="in" filter="dissolve">
                                      <p:cBhvr>
                                        <p:cTn id="27" dur="500"/>
                                        <p:tgtEl>
                                          <p:spTgt spid="40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099">
                                            <p:txEl>
                                              <p:pRg st="4" end="4"/>
                                            </p:txEl>
                                          </p:spTgt>
                                        </p:tgtEl>
                                        <p:attrNameLst>
                                          <p:attrName>style.visibility</p:attrName>
                                        </p:attrNameLst>
                                      </p:cBhvr>
                                      <p:to>
                                        <p:strVal val="visible"/>
                                      </p:to>
                                    </p:set>
                                    <p:animEffect transition="in" filter="dissolve">
                                      <p:cBhvr>
                                        <p:cTn id="32" dur="500"/>
                                        <p:tgtEl>
                                          <p:spTgt spid="40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Effect transition="in" filter="dissolve">
                                      <p:cBhvr>
                                        <p:cTn id="37"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0" y="3349272"/>
            <a:ext cx="9127240" cy="343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 y="6626"/>
            <a:ext cx="4800601" cy="1441174"/>
          </a:xfrm>
        </p:spPr>
        <p:txBody>
          <a:bodyPr/>
          <a:lstStyle/>
          <a:p>
            <a:r>
              <a:rPr lang="en-US" b="1" dirty="0" smtClean="0">
                <a:solidFill>
                  <a:srgbClr val="0000FF"/>
                </a:solidFill>
                <a:effectLst>
                  <a:outerShdw blurRad="38100" dist="38100" dir="2700000" algn="tl">
                    <a:srgbClr val="000000">
                      <a:alpha val="43137"/>
                    </a:srgbClr>
                  </a:outerShdw>
                </a:effectLst>
              </a:rPr>
              <a:t>Location</a:t>
            </a:r>
            <a:endParaRPr lang="en-US" b="1" dirty="0">
              <a:solidFill>
                <a:srgbClr val="0000FF"/>
              </a:solidFill>
              <a:effectLst>
                <a:outerShdw blurRad="38100" dist="38100" dir="2700000" algn="tl">
                  <a:srgbClr val="000000">
                    <a:alpha val="43137"/>
                  </a:srgbClr>
                </a:outerShdw>
              </a:effectLst>
            </a:endParaRPr>
          </a:p>
        </p:txBody>
      </p:sp>
      <p:sp>
        <p:nvSpPr>
          <p:cNvPr id="4" name="Oval 5"/>
          <p:cNvSpPr>
            <a:spLocks noChangeArrowheads="1"/>
          </p:cNvSpPr>
          <p:nvPr/>
        </p:nvSpPr>
        <p:spPr bwMode="auto">
          <a:xfrm rot="20869993">
            <a:off x="2368237" y="3316015"/>
            <a:ext cx="498775" cy="833547"/>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9939"/>
            <a:ext cx="4343400" cy="3262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51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a:xfrm>
            <a:off x="244061" y="0"/>
            <a:ext cx="8890000" cy="1143000"/>
          </a:xfrm>
        </p:spPr>
        <p:txBody>
          <a:bodyPr>
            <a:normAutofit/>
          </a:bodyPr>
          <a:lstStyle/>
          <a:p>
            <a:pPr eaLnBrk="1" hangingPunct="1">
              <a:defRPr/>
            </a:pPr>
            <a:r>
              <a:rPr lang="en-US" b="1" dirty="0" smtClean="0">
                <a:solidFill>
                  <a:srgbClr val="0000FF"/>
                </a:solidFill>
                <a:effectLst>
                  <a:outerShdw blurRad="38100" dist="38100" dir="2700000" algn="tl">
                    <a:srgbClr val="000000">
                      <a:alpha val="43137"/>
                    </a:srgbClr>
                  </a:outerShdw>
                </a:effectLst>
              </a:rPr>
              <a:t>Columbia, Panama, and the French</a:t>
            </a:r>
          </a:p>
        </p:txBody>
      </p:sp>
      <p:sp>
        <p:nvSpPr>
          <p:cNvPr id="106499" name="Rectangle 3"/>
          <p:cNvSpPr>
            <a:spLocks noGrp="1" noRot="1" noChangeArrowheads="1"/>
          </p:cNvSpPr>
          <p:nvPr>
            <p:ph type="body" idx="1"/>
          </p:nvPr>
        </p:nvSpPr>
        <p:spPr>
          <a:xfrm>
            <a:off x="152400" y="3276600"/>
            <a:ext cx="8813800" cy="3200400"/>
          </a:xfrm>
        </p:spPr>
        <p:txBody>
          <a:bodyPr>
            <a:noAutofit/>
          </a:bodyPr>
          <a:lstStyle/>
          <a:p>
            <a:pPr eaLnBrk="1" hangingPunct="1">
              <a:lnSpc>
                <a:spcPct val="50000"/>
              </a:lnSpc>
              <a:defRPr/>
            </a:pPr>
            <a:r>
              <a:rPr lang="en-US" sz="2800" b="1" dirty="0" smtClean="0">
                <a:ea typeface="Arial Unicode MS" pitchFamily="34" charset="-128"/>
                <a:cs typeface="Arial Unicode MS" pitchFamily="34" charset="-128"/>
              </a:rPr>
              <a:t>Columbia had control of </a:t>
            </a:r>
            <a:r>
              <a:rPr lang="en-US" sz="2800" b="1" dirty="0" smtClean="0">
                <a:ea typeface="Arial Unicode MS" pitchFamily="34" charset="-128"/>
                <a:cs typeface="Arial Unicode MS" pitchFamily="34" charset="-128"/>
              </a:rPr>
              <a:t>Panama</a:t>
            </a:r>
          </a:p>
          <a:p>
            <a:pPr marL="0" indent="0" eaLnBrk="1" hangingPunct="1">
              <a:lnSpc>
                <a:spcPct val="50000"/>
              </a:lnSpc>
              <a:buNone/>
              <a:defRPr/>
            </a:pPr>
            <a:endParaRPr lang="en-US" sz="2800" b="1" dirty="0" smtClean="0">
              <a:ea typeface="Arial Unicode MS" pitchFamily="34" charset="-128"/>
              <a:cs typeface="Arial Unicode MS" pitchFamily="34" charset="-128"/>
            </a:endParaRPr>
          </a:p>
          <a:p>
            <a:pPr eaLnBrk="1" hangingPunct="1">
              <a:lnSpc>
                <a:spcPct val="50000"/>
              </a:lnSpc>
              <a:defRPr/>
            </a:pPr>
            <a:r>
              <a:rPr lang="en-US" sz="2800" b="1" dirty="0" smtClean="0">
                <a:ea typeface="Arial Unicode MS" pitchFamily="34" charset="-128"/>
                <a:cs typeface="Arial Unicode MS" pitchFamily="34" charset="-128"/>
              </a:rPr>
              <a:t>The New Panama Co, a French business started construction of the </a:t>
            </a:r>
            <a:r>
              <a:rPr lang="en-US" sz="2800" b="1" dirty="0" smtClean="0">
                <a:ea typeface="Arial Unicode MS" pitchFamily="34" charset="-128"/>
                <a:cs typeface="Arial Unicode MS" pitchFamily="34" charset="-128"/>
              </a:rPr>
              <a:t>canal</a:t>
            </a:r>
          </a:p>
          <a:p>
            <a:pPr marL="0" indent="0" eaLnBrk="1" hangingPunct="1">
              <a:lnSpc>
                <a:spcPct val="50000"/>
              </a:lnSpc>
              <a:buNone/>
              <a:defRPr/>
            </a:pPr>
            <a:endParaRPr lang="en-US" sz="2800" b="1" dirty="0" smtClean="0">
              <a:ea typeface="Arial Unicode MS" pitchFamily="34" charset="-128"/>
              <a:cs typeface="Arial Unicode MS" pitchFamily="34" charset="-128"/>
            </a:endParaRPr>
          </a:p>
          <a:p>
            <a:pPr lvl="0">
              <a:lnSpc>
                <a:spcPct val="50000"/>
              </a:lnSpc>
              <a:spcBef>
                <a:spcPts val="1200"/>
              </a:spcBef>
              <a:spcAft>
                <a:spcPts val="1200"/>
              </a:spcAft>
              <a:defRPr/>
            </a:pPr>
            <a:r>
              <a:rPr lang="en-US" sz="3000" b="1" dirty="0" smtClean="0">
                <a:solidFill>
                  <a:srgbClr val="FFFF00"/>
                </a:solidFill>
                <a:ea typeface="Arial Unicode MS" pitchFamily="34" charset="-128"/>
                <a:cs typeface="Arial Unicode MS" pitchFamily="34" charset="-128"/>
              </a:rPr>
              <a:t>Yellow </a:t>
            </a:r>
            <a:r>
              <a:rPr lang="en-US" sz="3000" b="1" dirty="0">
                <a:solidFill>
                  <a:srgbClr val="FFFF00"/>
                </a:solidFill>
                <a:ea typeface="Arial Unicode MS" pitchFamily="34" charset="-128"/>
                <a:cs typeface="Arial Unicode MS" pitchFamily="34" charset="-128"/>
              </a:rPr>
              <a:t>fever </a:t>
            </a:r>
            <a:r>
              <a:rPr lang="en-US" sz="2800" b="1" dirty="0">
                <a:ea typeface="Arial Unicode MS" pitchFamily="34" charset="-128"/>
                <a:cs typeface="Arial Unicode MS" pitchFamily="34" charset="-128"/>
              </a:rPr>
              <a:t>and malaria killed at least 22,000 French workers  </a:t>
            </a:r>
          </a:p>
          <a:p>
            <a:pPr lvl="0">
              <a:lnSpc>
                <a:spcPct val="50000"/>
              </a:lnSpc>
              <a:spcBef>
                <a:spcPts val="1200"/>
              </a:spcBef>
              <a:spcAft>
                <a:spcPts val="1200"/>
              </a:spcAft>
              <a:defRPr/>
            </a:pPr>
            <a:r>
              <a:rPr lang="en-US" sz="2800" b="1" dirty="0">
                <a:ea typeface="Arial Unicode MS" pitchFamily="34" charset="-128"/>
                <a:cs typeface="Arial Unicode MS" pitchFamily="34" charset="-128"/>
              </a:rPr>
              <a:t>Sickness and problems with construction plagued construction </a:t>
            </a:r>
          </a:p>
          <a:p>
            <a:pPr lvl="0">
              <a:lnSpc>
                <a:spcPct val="50000"/>
              </a:lnSpc>
              <a:spcBef>
                <a:spcPts val="1200"/>
              </a:spcBef>
              <a:spcAft>
                <a:spcPts val="1200"/>
              </a:spcAft>
              <a:defRPr/>
            </a:pPr>
            <a:r>
              <a:rPr lang="en-US" sz="2800" b="1" dirty="0">
                <a:ea typeface="Arial Unicode MS" pitchFamily="34" charset="-128"/>
                <a:cs typeface="Arial Unicode MS" pitchFamily="34" charset="-128"/>
              </a:rPr>
              <a:t>The French </a:t>
            </a:r>
            <a:r>
              <a:rPr lang="en-US" sz="2800" b="1" dirty="0" smtClean="0">
                <a:ea typeface="Arial Unicode MS" pitchFamily="34" charset="-128"/>
                <a:cs typeface="Arial Unicode MS" pitchFamily="34" charset="-128"/>
              </a:rPr>
              <a:t> </a:t>
            </a:r>
            <a:r>
              <a:rPr lang="en-US" sz="2800" b="1" dirty="0">
                <a:ea typeface="Arial Unicode MS" pitchFamily="34" charset="-128"/>
                <a:cs typeface="Arial Unicode MS" pitchFamily="34" charset="-128"/>
              </a:rPr>
              <a:t>company went bankrupt in 1889</a:t>
            </a:r>
            <a:endParaRPr lang="en-US" sz="2800" b="1" dirty="0"/>
          </a:p>
          <a:p>
            <a:pPr eaLnBrk="1" hangingPunct="1">
              <a:lnSpc>
                <a:spcPct val="90000"/>
              </a:lnSpc>
              <a:defRPr/>
            </a:pPr>
            <a:endParaRPr lang="en-US" sz="2800" b="1" dirty="0" smtClean="0">
              <a:ea typeface="Arial Unicode MS" pitchFamily="34" charset="-128"/>
              <a:cs typeface="Arial Unicode MS" pitchFamily="34"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62000"/>
            <a:ext cx="3809999" cy="22098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62000"/>
            <a:ext cx="4511571" cy="2398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112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p:cTn id="7" dur="500" fill="hold"/>
                                        <p:tgtEl>
                                          <p:spTgt spid="106498"/>
                                        </p:tgtEl>
                                        <p:attrNameLst>
                                          <p:attrName>ppt_w</p:attrName>
                                        </p:attrNameLst>
                                      </p:cBhvr>
                                      <p:tavLst>
                                        <p:tav tm="0">
                                          <p:val>
                                            <p:fltVal val="0"/>
                                          </p:val>
                                        </p:tav>
                                        <p:tav tm="100000">
                                          <p:val>
                                            <p:strVal val="#ppt_w"/>
                                          </p:val>
                                        </p:tav>
                                      </p:tavLst>
                                    </p:anim>
                                    <p:anim calcmode="lin" valueType="num">
                                      <p:cBhvr>
                                        <p:cTn id="8" dur="500" fill="hold"/>
                                        <p:tgtEl>
                                          <p:spTgt spid="106498"/>
                                        </p:tgtEl>
                                        <p:attrNameLst>
                                          <p:attrName>ppt_h</p:attrName>
                                        </p:attrNameLst>
                                      </p:cBhvr>
                                      <p:tavLst>
                                        <p:tav tm="0">
                                          <p:val>
                                            <p:fltVal val="0"/>
                                          </p:val>
                                        </p:tav>
                                        <p:tav tm="100000">
                                          <p:val>
                                            <p:strVal val="#ppt_h"/>
                                          </p:val>
                                        </p:tav>
                                      </p:tavLst>
                                    </p:anim>
                                    <p:animEffect transition="in" filter="fade">
                                      <p:cBhvr>
                                        <p:cTn id="9" dur="500"/>
                                        <p:tgtEl>
                                          <p:spTgt spid="10649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fltVal val="0"/>
                                          </p:val>
                                        </p:tav>
                                        <p:tav tm="100000">
                                          <p:val>
                                            <p:strVal val="#ppt_w"/>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 calcmode="lin" valueType="num">
                                      <p:cBhvr>
                                        <p:cTn id="16" dur="1000" fill="hold"/>
                                        <p:tgtEl>
                                          <p:spTgt spid="1026"/>
                                        </p:tgtEl>
                                        <p:attrNameLst>
                                          <p:attrName>style.rotation</p:attrName>
                                        </p:attrNameLst>
                                      </p:cBhvr>
                                      <p:tavLst>
                                        <p:tav tm="0">
                                          <p:val>
                                            <p:fltVal val="90"/>
                                          </p:val>
                                        </p:tav>
                                        <p:tav tm="100000">
                                          <p:val>
                                            <p:fltVal val="0"/>
                                          </p:val>
                                        </p:tav>
                                      </p:tavLst>
                                    </p:anim>
                                    <p:animEffect transition="in" filter="fade">
                                      <p:cBhvr>
                                        <p:cTn id="17" dur="1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6499">
                                            <p:txEl>
                                              <p:pRg st="0" end="0"/>
                                            </p:txEl>
                                          </p:spTgt>
                                        </p:tgtEl>
                                        <p:attrNameLst>
                                          <p:attrName>style.visibility</p:attrName>
                                        </p:attrNameLst>
                                      </p:cBhvr>
                                      <p:to>
                                        <p:strVal val="visible"/>
                                      </p:to>
                                    </p:set>
                                    <p:anim calcmode="lin" valueType="num">
                                      <p:cBhvr additive="base">
                                        <p:cTn id="22" dur="5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64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6499">
                                            <p:txEl>
                                              <p:pRg st="2" end="2"/>
                                            </p:txEl>
                                          </p:spTgt>
                                        </p:tgtEl>
                                        <p:attrNameLst>
                                          <p:attrName>style.visibility</p:attrName>
                                        </p:attrNameLst>
                                      </p:cBhvr>
                                      <p:to>
                                        <p:strVal val="visible"/>
                                      </p:to>
                                    </p:set>
                                    <p:anim calcmode="lin" valueType="num">
                                      <p:cBhvr additive="base">
                                        <p:cTn id="28" dur="500" fill="hold"/>
                                        <p:tgtEl>
                                          <p:spTgt spid="106499">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64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6499">
                                            <p:txEl>
                                              <p:pRg st="4" end="4"/>
                                            </p:txEl>
                                          </p:spTgt>
                                        </p:tgtEl>
                                        <p:attrNameLst>
                                          <p:attrName>style.visibility</p:attrName>
                                        </p:attrNameLst>
                                      </p:cBhvr>
                                      <p:to>
                                        <p:strVal val="visible"/>
                                      </p:to>
                                    </p:set>
                                    <p:anim calcmode="lin" valueType="num">
                                      <p:cBhvr additive="base">
                                        <p:cTn id="34" dur="500" fill="hold"/>
                                        <p:tgtEl>
                                          <p:spTgt spid="106499">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64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6499">
                                            <p:txEl>
                                              <p:pRg st="5" end="5"/>
                                            </p:txEl>
                                          </p:spTgt>
                                        </p:tgtEl>
                                        <p:attrNameLst>
                                          <p:attrName>style.visibility</p:attrName>
                                        </p:attrNameLst>
                                      </p:cBhvr>
                                      <p:to>
                                        <p:strVal val="visible"/>
                                      </p:to>
                                    </p:set>
                                    <p:anim calcmode="lin" valueType="num">
                                      <p:cBhvr additive="base">
                                        <p:cTn id="40" dur="500" fill="hold"/>
                                        <p:tgtEl>
                                          <p:spTgt spid="106499">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64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6499">
                                            <p:txEl>
                                              <p:pRg st="6" end="6"/>
                                            </p:txEl>
                                          </p:spTgt>
                                        </p:tgtEl>
                                        <p:attrNameLst>
                                          <p:attrName>style.visibility</p:attrName>
                                        </p:attrNameLst>
                                      </p:cBhvr>
                                      <p:to>
                                        <p:strVal val="visible"/>
                                      </p:to>
                                    </p:set>
                                    <p:anim calcmode="lin" valueType="num">
                                      <p:cBhvr additive="base">
                                        <p:cTn id="46" dur="500" fill="hold"/>
                                        <p:tgtEl>
                                          <p:spTgt spid="106499">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64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341"/>
            <a:ext cx="6096000" cy="802341"/>
          </a:xfrm>
        </p:spPr>
        <p:txBody>
          <a:bodyPr>
            <a:normAutofit fontScale="90000"/>
          </a:bodyPr>
          <a:lstStyle/>
          <a:p>
            <a:r>
              <a:rPr lang="en-US" b="1" dirty="0">
                <a:solidFill>
                  <a:srgbClr val="0000FF"/>
                </a:solidFill>
                <a:effectLst>
                  <a:outerShdw blurRad="38100" dist="38100" dir="2700000" algn="tl">
                    <a:srgbClr val="000000">
                      <a:alpha val="43137"/>
                    </a:srgbClr>
                  </a:outerShdw>
                </a:effectLst>
              </a:rPr>
              <a:t>United States Involvement</a:t>
            </a:r>
            <a:endParaRPr lang="en-US" dirty="0"/>
          </a:p>
        </p:txBody>
      </p:sp>
      <p:sp>
        <p:nvSpPr>
          <p:cNvPr id="3" name="Content Placeholder 2"/>
          <p:cNvSpPr>
            <a:spLocks noGrp="1"/>
          </p:cNvSpPr>
          <p:nvPr>
            <p:ph idx="1"/>
          </p:nvPr>
        </p:nvSpPr>
        <p:spPr>
          <a:xfrm>
            <a:off x="152400" y="2971801"/>
            <a:ext cx="8839200" cy="3886199"/>
          </a:xfrm>
        </p:spPr>
        <p:txBody>
          <a:bodyPr>
            <a:normAutofit fontScale="92500" lnSpcReduction="10000"/>
          </a:bodyPr>
          <a:lstStyle/>
          <a:p>
            <a:pPr>
              <a:spcBef>
                <a:spcPts val="1200"/>
              </a:spcBef>
              <a:spcAft>
                <a:spcPts val="1200"/>
              </a:spcAft>
            </a:pPr>
            <a:r>
              <a:rPr lang="en-US" sz="2800" b="1" dirty="0" smtClean="0"/>
              <a:t>President Roosevelt agreed to pay $40 million to the French business for the rights to the project</a:t>
            </a:r>
          </a:p>
          <a:p>
            <a:pPr>
              <a:spcBef>
                <a:spcPts val="1200"/>
              </a:spcBef>
              <a:spcAft>
                <a:spcPts val="1200"/>
              </a:spcAft>
            </a:pPr>
            <a:r>
              <a:rPr lang="en-US" sz="2800" b="1" dirty="0" smtClean="0"/>
              <a:t>Roosevelt offered Columbia $10 million for a 51 mile strip of land across Panama</a:t>
            </a:r>
          </a:p>
          <a:p>
            <a:pPr>
              <a:spcBef>
                <a:spcPts val="1200"/>
              </a:spcBef>
              <a:spcAft>
                <a:spcPts val="1200"/>
              </a:spcAft>
            </a:pPr>
            <a:r>
              <a:rPr lang="en-US" sz="2800" b="1" dirty="0" smtClean="0"/>
              <a:t>Columbia </a:t>
            </a:r>
            <a:r>
              <a:rPr lang="en-US" sz="2800" b="1" dirty="0" smtClean="0"/>
              <a:t>refused</a:t>
            </a:r>
          </a:p>
          <a:p>
            <a:pPr marL="342900" lvl="1" indent="-342900">
              <a:spcBef>
                <a:spcPts val="1200"/>
              </a:spcBef>
              <a:spcAft>
                <a:spcPts val="1200"/>
              </a:spcAft>
              <a:buFont typeface="Arial" panose="020B0604020202020204" pitchFamily="34" charset="0"/>
              <a:buChar char="•"/>
            </a:pPr>
            <a:r>
              <a:rPr lang="en-US" altLang="en-US" b="1" dirty="0"/>
              <a:t>Roosevelt viewed the construction of a canal through Central America as vital to American power in the world</a:t>
            </a:r>
          </a:p>
          <a:p>
            <a:pPr>
              <a:spcBef>
                <a:spcPts val="1200"/>
              </a:spcBef>
              <a:spcAft>
                <a:spcPts val="1200"/>
              </a:spcAft>
            </a:pPr>
            <a:endParaRPr lang="en-US" sz="28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448" y="609601"/>
            <a:ext cx="3172097" cy="23622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96043"/>
            <a:ext cx="3083767" cy="322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00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2334"/>
            <a:ext cx="3581400" cy="934160"/>
          </a:xfrm>
        </p:spPr>
        <p:txBody>
          <a:bodyPr>
            <a:normAutofit fontScale="90000"/>
          </a:bodyPr>
          <a:lstStyle/>
          <a:p>
            <a:r>
              <a:rPr lang="en-US" b="1" dirty="0" smtClean="0">
                <a:solidFill>
                  <a:srgbClr val="0000FF"/>
                </a:solidFill>
                <a:effectLst>
                  <a:outerShdw blurRad="38100" dist="38100" dir="2700000" algn="tl">
                    <a:srgbClr val="000000">
                      <a:alpha val="43137"/>
                    </a:srgbClr>
                  </a:outerShdw>
                </a:effectLst>
              </a:rPr>
              <a:t>Panama </a:t>
            </a:r>
            <a:r>
              <a:rPr lang="en-US" b="1" dirty="0" smtClean="0">
                <a:solidFill>
                  <a:srgbClr val="0000FF"/>
                </a:solidFill>
                <a:effectLst>
                  <a:outerShdw blurRad="38100" dist="38100" dir="2700000" algn="tl">
                    <a:srgbClr val="000000">
                      <a:alpha val="43137"/>
                    </a:srgbClr>
                  </a:outerShdw>
                </a:effectLst>
              </a:rPr>
              <a:t>Revolts and </a:t>
            </a:r>
            <a:r>
              <a:rPr lang="en-US" b="1" dirty="0">
                <a:solidFill>
                  <a:srgbClr val="0000FF"/>
                </a:solidFill>
                <a:effectLst>
                  <a:outerShdw blurRad="38100" dist="38100" dir="2700000" algn="tl">
                    <a:srgbClr val="000000">
                      <a:alpha val="43137"/>
                    </a:srgbClr>
                  </a:outerShdw>
                </a:effectLst>
              </a:rPr>
              <a:t>Wins Independence</a:t>
            </a:r>
            <a:endParaRPr lang="en-US" b="1"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2306081"/>
            <a:ext cx="8991600" cy="4475720"/>
          </a:xfrm>
        </p:spPr>
        <p:txBody>
          <a:bodyPr>
            <a:noAutofit/>
          </a:bodyPr>
          <a:lstStyle/>
          <a:p>
            <a:pPr marL="342900" lvl="1" indent="-342900">
              <a:spcBef>
                <a:spcPts val="600"/>
              </a:spcBef>
              <a:spcAft>
                <a:spcPts val="600"/>
              </a:spcAft>
              <a:buFont typeface="Arial" panose="020B0604020202020204" pitchFamily="34" charset="0"/>
              <a:buChar char="•"/>
            </a:pPr>
            <a:r>
              <a:rPr lang="en-US" altLang="en-US" sz="2600" b="1" dirty="0" smtClean="0"/>
              <a:t>Panama had opposed Colombian rule since the mid-1800’s</a:t>
            </a:r>
          </a:p>
          <a:p>
            <a:pPr marL="342900" lvl="1" indent="-342900">
              <a:spcBef>
                <a:spcPts val="600"/>
              </a:spcBef>
              <a:spcAft>
                <a:spcPts val="600"/>
              </a:spcAft>
              <a:buFont typeface="Arial" panose="020B0604020202020204" pitchFamily="34" charset="0"/>
              <a:buChar char="•"/>
            </a:pPr>
            <a:r>
              <a:rPr lang="en-US" altLang="en-US" sz="2600" b="1" dirty="0" smtClean="0"/>
              <a:t>Roosevelt encouraged Panama to revolt against Colombia</a:t>
            </a:r>
          </a:p>
          <a:p>
            <a:pPr marL="342900" lvl="1" indent="-342900">
              <a:spcBef>
                <a:spcPts val="600"/>
              </a:spcBef>
              <a:spcAft>
                <a:spcPts val="600"/>
              </a:spcAft>
              <a:buFont typeface="Arial" panose="020B0604020202020204" pitchFamily="34" charset="0"/>
              <a:buChar char="•"/>
            </a:pPr>
            <a:r>
              <a:rPr lang="en-US" altLang="en-US" sz="2600" b="1" dirty="0" smtClean="0"/>
              <a:t>1903 Panama rebels led a revolt against Columbia</a:t>
            </a:r>
          </a:p>
          <a:p>
            <a:pPr marL="342900" lvl="1" indent="-342900">
              <a:spcBef>
                <a:spcPts val="600"/>
              </a:spcBef>
              <a:spcAft>
                <a:spcPts val="600"/>
              </a:spcAft>
              <a:buFont typeface="Arial" panose="020B0604020202020204" pitchFamily="34" charset="0"/>
              <a:buChar char="•"/>
            </a:pPr>
            <a:r>
              <a:rPr lang="en-US" altLang="en-US" sz="2600" b="1" dirty="0" smtClean="0"/>
              <a:t>The U.S. sent a warships to aid </a:t>
            </a:r>
            <a:r>
              <a:rPr lang="en-US" altLang="en-US" sz="2600" b="1" dirty="0" smtClean="0"/>
              <a:t>them</a:t>
            </a:r>
          </a:p>
          <a:p>
            <a:pPr>
              <a:spcBef>
                <a:spcPts val="1200"/>
              </a:spcBef>
              <a:spcAft>
                <a:spcPts val="1200"/>
              </a:spcAft>
            </a:pPr>
            <a:r>
              <a:rPr lang="en-US" sz="2600" b="1" dirty="0"/>
              <a:t>Panama is victorious and declares their independence</a:t>
            </a:r>
          </a:p>
          <a:p>
            <a:pPr>
              <a:spcBef>
                <a:spcPts val="1200"/>
              </a:spcBef>
              <a:spcAft>
                <a:spcPts val="1200"/>
              </a:spcAft>
            </a:pPr>
            <a:r>
              <a:rPr lang="en-US" sz="2600" b="1" dirty="0"/>
              <a:t>U.S. immediately </a:t>
            </a:r>
            <a:r>
              <a:rPr lang="en-US" sz="2600" b="1" dirty="0" smtClean="0"/>
              <a:t>recognizes </a:t>
            </a:r>
            <a:r>
              <a:rPr lang="en-US" sz="2600" b="1" dirty="0"/>
              <a:t>Panama as a sovereign nation</a:t>
            </a:r>
          </a:p>
          <a:p>
            <a:pPr>
              <a:spcBef>
                <a:spcPts val="1200"/>
              </a:spcBef>
              <a:spcAft>
                <a:spcPts val="1200"/>
              </a:spcAft>
            </a:pPr>
            <a:r>
              <a:rPr lang="en-US" sz="2600" b="1" dirty="0"/>
              <a:t>Two weeks later the U.S. and Panama sign a treaty allowing the U.S. to build the canal</a:t>
            </a:r>
          </a:p>
          <a:p>
            <a:pPr marL="342900" lvl="1" indent="-342900">
              <a:spcBef>
                <a:spcPts val="600"/>
              </a:spcBef>
              <a:spcAft>
                <a:spcPts val="600"/>
              </a:spcAft>
              <a:buFont typeface="Arial" panose="020B0604020202020204" pitchFamily="34" charset="0"/>
              <a:buChar char="•"/>
            </a:pPr>
            <a:endParaRPr lang="en-US" altLang="en-US" b="1" dirty="0" smtClean="0">
              <a:solidFill>
                <a:schemeClr val="hlink"/>
              </a:solidFill>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009" y="-18019"/>
            <a:ext cx="3251089" cy="2124045"/>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354222" y="1905971"/>
            <a:ext cx="1615570" cy="400110"/>
          </a:xfrm>
          <a:prstGeom prst="rect">
            <a:avLst/>
          </a:prstGeom>
          <a:noFill/>
        </p:spPr>
        <p:txBody>
          <a:bodyPr wrap="none" rtlCol="0">
            <a:spAutoFit/>
          </a:bodyPr>
          <a:lstStyle/>
          <a:p>
            <a:r>
              <a:rPr lang="en-US" sz="2000" b="1" i="1" dirty="0" smtClean="0">
                <a:solidFill>
                  <a:srgbClr val="0000FF"/>
                </a:solidFill>
              </a:rPr>
              <a:t>USS Nashville</a:t>
            </a:r>
            <a:endParaRPr lang="en-US" sz="2000" b="1" i="1" dirty="0">
              <a:solidFill>
                <a:srgbClr val="0000FF"/>
              </a:solidFill>
            </a:endParaRP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2800"/>
          <a:stretch/>
        </p:blipFill>
        <p:spPr bwMode="auto">
          <a:xfrm>
            <a:off x="6804117" y="0"/>
            <a:ext cx="2339883" cy="230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95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172"/>
                                        </p:tgtEl>
                                        <p:attrNameLst>
                                          <p:attrName>style.visibility</p:attrName>
                                        </p:attrNameLst>
                                      </p:cBhvr>
                                      <p:to>
                                        <p:strVal val="visible"/>
                                      </p:to>
                                    </p:set>
                                    <p:anim calcmode="lin" valueType="num">
                                      <p:cBhvr>
                                        <p:cTn id="14" dur="1000" fill="hold"/>
                                        <p:tgtEl>
                                          <p:spTgt spid="7172"/>
                                        </p:tgtEl>
                                        <p:attrNameLst>
                                          <p:attrName>ppt_w</p:attrName>
                                        </p:attrNameLst>
                                      </p:cBhvr>
                                      <p:tavLst>
                                        <p:tav tm="0">
                                          <p:val>
                                            <p:fltVal val="0"/>
                                          </p:val>
                                        </p:tav>
                                        <p:tav tm="100000">
                                          <p:val>
                                            <p:strVal val="#ppt_w"/>
                                          </p:val>
                                        </p:tav>
                                      </p:tavLst>
                                    </p:anim>
                                    <p:anim calcmode="lin" valueType="num">
                                      <p:cBhvr>
                                        <p:cTn id="15" dur="1000" fill="hold"/>
                                        <p:tgtEl>
                                          <p:spTgt spid="7172"/>
                                        </p:tgtEl>
                                        <p:attrNameLst>
                                          <p:attrName>ppt_h</p:attrName>
                                        </p:attrNameLst>
                                      </p:cBhvr>
                                      <p:tavLst>
                                        <p:tav tm="0">
                                          <p:val>
                                            <p:fltVal val="0"/>
                                          </p:val>
                                        </p:tav>
                                        <p:tav tm="100000">
                                          <p:val>
                                            <p:strVal val="#ppt_h"/>
                                          </p:val>
                                        </p:tav>
                                      </p:tavLst>
                                    </p:anim>
                                    <p:anim calcmode="lin" valueType="num">
                                      <p:cBhvr>
                                        <p:cTn id="16" dur="1000" fill="hold"/>
                                        <p:tgtEl>
                                          <p:spTgt spid="7172"/>
                                        </p:tgtEl>
                                        <p:attrNameLst>
                                          <p:attrName>style.rotation</p:attrName>
                                        </p:attrNameLst>
                                      </p:cBhvr>
                                      <p:tavLst>
                                        <p:tav tm="0">
                                          <p:val>
                                            <p:fltVal val="90"/>
                                          </p:val>
                                        </p:tav>
                                        <p:tav tm="100000">
                                          <p:val>
                                            <p:fltVal val="0"/>
                                          </p:val>
                                        </p:tav>
                                      </p:tavLst>
                                    </p:anim>
                                    <p:animEffect transition="in" filter="fade">
                                      <p:cBhvr>
                                        <p:cTn id="17" dur="10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2"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additive="base">
                                        <p:cTn id="5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2"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additive="base">
                                        <p:cTn id="5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77862"/>
            <a:ext cx="6019800" cy="1143000"/>
          </a:xfrm>
        </p:spPr>
        <p:txBody>
          <a:bodyPr/>
          <a:lstStyle/>
          <a:p>
            <a:r>
              <a:rPr lang="en-US" b="1" dirty="0" smtClean="0">
                <a:solidFill>
                  <a:srgbClr val="0000FF"/>
                </a:solidFill>
                <a:effectLst>
                  <a:outerShdw blurRad="38100" dist="38100" dir="2700000" algn="tl">
                    <a:srgbClr val="000000">
                      <a:alpha val="43137"/>
                    </a:srgbClr>
                  </a:outerShdw>
                </a:effectLst>
              </a:rPr>
              <a:t>Agreement Reached</a:t>
            </a:r>
            <a:endParaRPr lang="en-US" b="1"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399" y="2362200"/>
            <a:ext cx="8869363" cy="4191000"/>
          </a:xfrm>
        </p:spPr>
        <p:txBody>
          <a:bodyPr>
            <a:normAutofit/>
          </a:bodyPr>
          <a:lstStyle/>
          <a:p>
            <a:pPr>
              <a:spcBef>
                <a:spcPts val="1200"/>
              </a:spcBef>
              <a:spcAft>
                <a:spcPts val="1200"/>
              </a:spcAft>
            </a:pPr>
            <a:r>
              <a:rPr lang="en-US" sz="2800" b="1" dirty="0" smtClean="0"/>
              <a:t>U.S. paid Panama $10 million for “sovereign rights over the Canal Zone,” an area extending 8 km on either side of the entire canal</a:t>
            </a:r>
          </a:p>
          <a:p>
            <a:pPr>
              <a:spcBef>
                <a:spcPts val="1200"/>
              </a:spcBef>
              <a:spcAft>
                <a:spcPts val="1200"/>
              </a:spcAft>
            </a:pPr>
            <a:r>
              <a:rPr lang="en-US" sz="2800" b="1" dirty="0" smtClean="0"/>
              <a:t>U.S. also greed to $250,000 a year</a:t>
            </a:r>
          </a:p>
          <a:p>
            <a:pPr>
              <a:spcBef>
                <a:spcPts val="1200"/>
              </a:spcBef>
              <a:spcAft>
                <a:spcPts val="1200"/>
              </a:spcAft>
            </a:pPr>
            <a:r>
              <a:rPr lang="en-US" sz="2800" b="1" dirty="0" smtClean="0"/>
              <a:t>In 1933 </a:t>
            </a:r>
            <a:r>
              <a:rPr lang="en-US" sz="2800" b="1" dirty="0"/>
              <a:t>i</a:t>
            </a:r>
            <a:r>
              <a:rPr lang="en-US" sz="2800" b="1" dirty="0" smtClean="0"/>
              <a:t>t was increased to $430,000 a year</a:t>
            </a:r>
          </a:p>
          <a:p>
            <a:pPr>
              <a:spcBef>
                <a:spcPts val="1200"/>
              </a:spcBef>
              <a:spcAft>
                <a:spcPts val="1200"/>
              </a:spcAft>
            </a:pPr>
            <a:r>
              <a:rPr lang="en-US" sz="2800" b="1" dirty="0" smtClean="0"/>
              <a:t>In 1955 it was increased to $1,930,000 a year</a:t>
            </a:r>
            <a:endParaRPr lang="en-US" sz="2800" b="1"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04800"/>
            <a:ext cx="298991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56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1506"/>
                                        </p:tgtEl>
                                        <p:attrNameLst>
                                          <p:attrName>style.visibility</p:attrName>
                                        </p:attrNameLst>
                                      </p:cBhvr>
                                      <p:to>
                                        <p:strVal val="visible"/>
                                      </p:to>
                                    </p:set>
                                    <p:anim calcmode="lin" valueType="num">
                                      <p:cBhvr>
                                        <p:cTn id="14" dur="1000" fill="hold"/>
                                        <p:tgtEl>
                                          <p:spTgt spid="21506"/>
                                        </p:tgtEl>
                                        <p:attrNameLst>
                                          <p:attrName>ppt_w</p:attrName>
                                        </p:attrNameLst>
                                      </p:cBhvr>
                                      <p:tavLst>
                                        <p:tav tm="0">
                                          <p:val>
                                            <p:fltVal val="0"/>
                                          </p:val>
                                        </p:tav>
                                        <p:tav tm="100000">
                                          <p:val>
                                            <p:strVal val="#ppt_w"/>
                                          </p:val>
                                        </p:tav>
                                      </p:tavLst>
                                    </p:anim>
                                    <p:anim calcmode="lin" valueType="num">
                                      <p:cBhvr>
                                        <p:cTn id="15" dur="1000" fill="hold"/>
                                        <p:tgtEl>
                                          <p:spTgt spid="21506"/>
                                        </p:tgtEl>
                                        <p:attrNameLst>
                                          <p:attrName>ppt_h</p:attrName>
                                        </p:attrNameLst>
                                      </p:cBhvr>
                                      <p:tavLst>
                                        <p:tav tm="0">
                                          <p:val>
                                            <p:fltVal val="0"/>
                                          </p:val>
                                        </p:tav>
                                        <p:tav tm="100000">
                                          <p:val>
                                            <p:strVal val="#ppt_h"/>
                                          </p:val>
                                        </p:tav>
                                      </p:tavLst>
                                    </p:anim>
                                    <p:anim calcmode="lin" valueType="num">
                                      <p:cBhvr>
                                        <p:cTn id="16" dur="1000" fill="hold"/>
                                        <p:tgtEl>
                                          <p:spTgt spid="21506"/>
                                        </p:tgtEl>
                                        <p:attrNameLst>
                                          <p:attrName>style.rotation</p:attrName>
                                        </p:attrNameLst>
                                      </p:cBhvr>
                                      <p:tavLst>
                                        <p:tav tm="0">
                                          <p:val>
                                            <p:fltVal val="90"/>
                                          </p:val>
                                        </p:tav>
                                        <p:tav tm="100000">
                                          <p:val>
                                            <p:fltVal val="0"/>
                                          </p:val>
                                        </p:tav>
                                      </p:tavLst>
                                    </p:anim>
                                    <p:animEffect transition="in" filter="fade">
                                      <p:cBhvr>
                                        <p:cTn id="17" dur="1000"/>
                                        <p:tgtEl>
                                          <p:spTgt spid="2150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additive="base">
                                        <p:cTn id="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1" y="0"/>
            <a:ext cx="5562600" cy="1143000"/>
          </a:xfrm>
        </p:spPr>
        <p:txBody>
          <a:bodyPr/>
          <a:lstStyle/>
          <a:p>
            <a:r>
              <a:rPr lang="en-US" b="1" dirty="0" smtClean="0">
                <a:solidFill>
                  <a:srgbClr val="0000FF"/>
                </a:solidFill>
                <a:effectLst>
                  <a:outerShdw blurRad="38100" dist="38100" dir="2700000" algn="tl">
                    <a:srgbClr val="000000">
                      <a:alpha val="43137"/>
                    </a:srgbClr>
                  </a:outerShdw>
                </a:effectLst>
              </a:rPr>
              <a:t>Disease and the Canal</a:t>
            </a:r>
            <a:endParaRPr lang="en-US" b="1"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143000"/>
            <a:ext cx="8686800" cy="5516563"/>
          </a:xfrm>
        </p:spPr>
        <p:txBody>
          <a:bodyPr>
            <a:normAutofit fontScale="25000" lnSpcReduction="20000"/>
          </a:bodyPr>
          <a:lstStyle/>
          <a:p>
            <a:pPr>
              <a:spcBef>
                <a:spcPts val="1200"/>
              </a:spcBef>
              <a:spcAft>
                <a:spcPts val="1200"/>
              </a:spcAft>
            </a:pPr>
            <a:r>
              <a:rPr lang="en-US" sz="10000" b="1" dirty="0" smtClean="0"/>
              <a:t>Disease continued to plague workers</a:t>
            </a:r>
          </a:p>
          <a:p>
            <a:pPr>
              <a:spcBef>
                <a:spcPts val="1200"/>
              </a:spcBef>
              <a:spcAft>
                <a:spcPts val="1200"/>
              </a:spcAft>
            </a:pPr>
            <a:r>
              <a:rPr lang="en-US" sz="10000" b="1" dirty="0" smtClean="0"/>
              <a:t>By 1906 85% of canal workers were hospitalized</a:t>
            </a:r>
          </a:p>
          <a:p>
            <a:pPr>
              <a:spcBef>
                <a:spcPts val="1200"/>
              </a:spcBef>
              <a:spcAft>
                <a:spcPts val="1200"/>
              </a:spcAft>
            </a:pPr>
            <a:r>
              <a:rPr lang="en-US" sz="10000" b="1" dirty="0" smtClean="0"/>
              <a:t>Chief </a:t>
            </a:r>
            <a:r>
              <a:rPr lang="en-US" sz="10000" b="1" dirty="0" smtClean="0"/>
              <a:t>Medical Officer </a:t>
            </a:r>
            <a:r>
              <a:rPr lang="en-US" sz="10000" b="1" dirty="0" smtClean="0"/>
              <a:t>asked </a:t>
            </a:r>
            <a:r>
              <a:rPr lang="en-US" sz="10000" b="1" dirty="0" smtClean="0"/>
              <a:t>Congress for $1 million to eradicate yellow fever and malaria in </a:t>
            </a:r>
            <a:r>
              <a:rPr lang="en-US" sz="10000" b="1" dirty="0" smtClean="0"/>
              <a:t>Panama but Congress refused</a:t>
            </a:r>
          </a:p>
          <a:p>
            <a:pPr>
              <a:spcBef>
                <a:spcPts val="1200"/>
              </a:spcBef>
              <a:spcAft>
                <a:spcPts val="1200"/>
              </a:spcAft>
            </a:pPr>
            <a:r>
              <a:rPr lang="en-US" sz="10000" b="1" dirty="0"/>
              <a:t>One quarter of the U.S. workforce </a:t>
            </a:r>
            <a:r>
              <a:rPr lang="en-US" sz="10000" b="1" dirty="0" smtClean="0"/>
              <a:t>left </a:t>
            </a:r>
            <a:r>
              <a:rPr lang="en-US" sz="10000" b="1" dirty="0"/>
              <a:t>the project fearing </a:t>
            </a:r>
            <a:r>
              <a:rPr lang="en-US" sz="10000" b="1" dirty="0" smtClean="0"/>
              <a:t>disease, forcing the Government to act</a:t>
            </a:r>
          </a:p>
          <a:p>
            <a:pPr>
              <a:spcBef>
                <a:spcPts val="1200"/>
              </a:spcBef>
              <a:spcAft>
                <a:spcPts val="1200"/>
              </a:spcAft>
            </a:pPr>
            <a:r>
              <a:rPr lang="en-US" sz="10000" b="1" dirty="0" smtClean="0"/>
              <a:t>4,000 </a:t>
            </a:r>
            <a:r>
              <a:rPr lang="en-US" sz="10000" b="1" dirty="0"/>
              <a:t>people worked on </a:t>
            </a:r>
            <a:r>
              <a:rPr lang="en-US" sz="10000" b="1" dirty="0" smtClean="0"/>
              <a:t>the “</a:t>
            </a:r>
            <a:r>
              <a:rPr lang="en-US" sz="10000" b="1" dirty="0"/>
              <a:t>mosquito brigades”</a:t>
            </a:r>
          </a:p>
          <a:p>
            <a:r>
              <a:rPr lang="en-US" sz="10000" b="1" dirty="0"/>
              <a:t>Revolutionary developments </a:t>
            </a:r>
            <a:r>
              <a:rPr lang="en-US" sz="10000" b="1" dirty="0" smtClean="0"/>
              <a:t>in </a:t>
            </a:r>
            <a:r>
              <a:rPr lang="en-US" sz="10000" b="1" dirty="0"/>
              <a:t>the canal project:</a:t>
            </a:r>
          </a:p>
          <a:p>
            <a:pPr lvl="1"/>
            <a:r>
              <a:rPr lang="en-US" sz="10000" b="1" dirty="0"/>
              <a:t>eradication of yellow fever</a:t>
            </a:r>
          </a:p>
          <a:p>
            <a:pPr lvl="1"/>
            <a:r>
              <a:rPr lang="en-US" sz="10000" b="1" dirty="0"/>
              <a:t>reduction of malaria cases</a:t>
            </a:r>
          </a:p>
          <a:p>
            <a:pPr>
              <a:spcBef>
                <a:spcPts val="1200"/>
              </a:spcBef>
              <a:spcAft>
                <a:spcPts val="1200"/>
              </a:spcAft>
            </a:pPr>
            <a:endParaRPr lang="en-US" sz="3600" b="1" dirty="0">
              <a:solidFill>
                <a:srgbClr val="0000FF"/>
              </a:solidFill>
            </a:endParaRPr>
          </a:p>
          <a:p>
            <a:pPr>
              <a:spcBef>
                <a:spcPts val="1200"/>
              </a:spcBef>
              <a:spcAft>
                <a:spcPts val="1200"/>
              </a:spcAft>
            </a:pPr>
            <a:endParaRPr lang="en-US" b="1" dirty="0">
              <a:solidFill>
                <a:srgbClr val="0000FF"/>
              </a:solidFill>
            </a:endParaRPr>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096000" y="0"/>
            <a:ext cx="3139104" cy="1948354"/>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810000"/>
            <a:ext cx="2272746" cy="327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5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101"/>
                                        </p:tgtEl>
                                        <p:attrNameLst>
                                          <p:attrName>style.visibility</p:attrName>
                                        </p:attrNameLst>
                                      </p:cBhvr>
                                      <p:to>
                                        <p:strVal val="visible"/>
                                      </p:to>
                                    </p:set>
                                    <p:anim calcmode="lin" valueType="num">
                                      <p:cBhvr>
                                        <p:cTn id="14" dur="1000" fill="hold"/>
                                        <p:tgtEl>
                                          <p:spTgt spid="4101"/>
                                        </p:tgtEl>
                                        <p:attrNameLst>
                                          <p:attrName>ppt_w</p:attrName>
                                        </p:attrNameLst>
                                      </p:cBhvr>
                                      <p:tavLst>
                                        <p:tav tm="0">
                                          <p:val>
                                            <p:fltVal val="0"/>
                                          </p:val>
                                        </p:tav>
                                        <p:tav tm="100000">
                                          <p:val>
                                            <p:strVal val="#ppt_w"/>
                                          </p:val>
                                        </p:tav>
                                      </p:tavLst>
                                    </p:anim>
                                    <p:anim calcmode="lin" valueType="num">
                                      <p:cBhvr>
                                        <p:cTn id="15" dur="1000" fill="hold"/>
                                        <p:tgtEl>
                                          <p:spTgt spid="4101"/>
                                        </p:tgtEl>
                                        <p:attrNameLst>
                                          <p:attrName>ppt_h</p:attrName>
                                        </p:attrNameLst>
                                      </p:cBhvr>
                                      <p:tavLst>
                                        <p:tav tm="0">
                                          <p:val>
                                            <p:fltVal val="0"/>
                                          </p:val>
                                        </p:tav>
                                        <p:tav tm="100000">
                                          <p:val>
                                            <p:strVal val="#ppt_h"/>
                                          </p:val>
                                        </p:tav>
                                      </p:tavLst>
                                    </p:anim>
                                    <p:anim calcmode="lin" valueType="num">
                                      <p:cBhvr>
                                        <p:cTn id="16" dur="1000" fill="hold"/>
                                        <p:tgtEl>
                                          <p:spTgt spid="4101"/>
                                        </p:tgtEl>
                                        <p:attrNameLst>
                                          <p:attrName>style.rotation</p:attrName>
                                        </p:attrNameLst>
                                      </p:cBhvr>
                                      <p:tavLst>
                                        <p:tav tm="0">
                                          <p:val>
                                            <p:fltVal val="90"/>
                                          </p:val>
                                        </p:tav>
                                        <p:tav tm="100000">
                                          <p:val>
                                            <p:fltVal val="0"/>
                                          </p:val>
                                        </p:tav>
                                      </p:tavLst>
                                    </p:anim>
                                    <p:animEffect transition="in" filter="fade">
                                      <p:cBhvr>
                                        <p:cTn id="17" dur="1000"/>
                                        <p:tgtEl>
                                          <p:spTgt spid="410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additive="base">
                                        <p:cTn id="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additive="base">
                                        <p:cTn id="4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additive="base">
                                        <p:cTn id="5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additive="base">
                                        <p:cTn id="5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additive="base">
                                        <p:cTn id="6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63706"/>
          </a:xfrm>
        </p:spPr>
        <p:txBody>
          <a:bodyPr/>
          <a:lstStyle/>
          <a:p>
            <a:r>
              <a:rPr lang="en-US" b="1" dirty="0" smtClean="0">
                <a:solidFill>
                  <a:srgbClr val="0000FF"/>
                </a:solidFill>
                <a:effectLst>
                  <a:outerShdw blurRad="38100" dist="38100" dir="2700000" algn="tl">
                    <a:srgbClr val="000000">
                      <a:alpha val="43137"/>
                    </a:srgbClr>
                  </a:outerShdw>
                </a:effectLst>
              </a:rPr>
              <a:t>Panama Canal Lock System</a:t>
            </a:r>
            <a:endParaRPr lang="en-US" b="1" dirty="0">
              <a:solidFill>
                <a:srgbClr val="0000FF"/>
              </a:solidFill>
              <a:effectLst>
                <a:outerShdw blurRad="38100" dist="38100" dir="2700000" algn="tl">
                  <a:srgbClr val="000000">
                    <a:alpha val="43137"/>
                  </a:srgbClr>
                </a:outerShdw>
              </a:effectLst>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686" y="990599"/>
            <a:ext cx="7837717" cy="228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72" y="3581400"/>
            <a:ext cx="3657600" cy="2911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1"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3455" t="23552" r="4117" b="4491"/>
          <a:stretch/>
        </p:blipFill>
        <p:spPr bwMode="auto">
          <a:xfrm>
            <a:off x="3886200" y="3581400"/>
            <a:ext cx="5029200" cy="2928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678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8440"/>
                                        </p:tgtEl>
                                        <p:attrNameLst>
                                          <p:attrName>style.visibility</p:attrName>
                                        </p:attrNameLst>
                                      </p:cBhvr>
                                      <p:to>
                                        <p:strVal val="visible"/>
                                      </p:to>
                                    </p:set>
                                    <p:anim calcmode="lin" valueType="num">
                                      <p:cBhvr>
                                        <p:cTn id="14" dur="1000" fill="hold"/>
                                        <p:tgtEl>
                                          <p:spTgt spid="18440"/>
                                        </p:tgtEl>
                                        <p:attrNameLst>
                                          <p:attrName>ppt_w</p:attrName>
                                        </p:attrNameLst>
                                      </p:cBhvr>
                                      <p:tavLst>
                                        <p:tav tm="0">
                                          <p:val>
                                            <p:fltVal val="0"/>
                                          </p:val>
                                        </p:tav>
                                        <p:tav tm="100000">
                                          <p:val>
                                            <p:strVal val="#ppt_w"/>
                                          </p:val>
                                        </p:tav>
                                      </p:tavLst>
                                    </p:anim>
                                    <p:anim calcmode="lin" valueType="num">
                                      <p:cBhvr>
                                        <p:cTn id="15" dur="1000" fill="hold"/>
                                        <p:tgtEl>
                                          <p:spTgt spid="18440"/>
                                        </p:tgtEl>
                                        <p:attrNameLst>
                                          <p:attrName>ppt_h</p:attrName>
                                        </p:attrNameLst>
                                      </p:cBhvr>
                                      <p:tavLst>
                                        <p:tav tm="0">
                                          <p:val>
                                            <p:fltVal val="0"/>
                                          </p:val>
                                        </p:tav>
                                        <p:tav tm="100000">
                                          <p:val>
                                            <p:strVal val="#ppt_h"/>
                                          </p:val>
                                        </p:tav>
                                      </p:tavLst>
                                    </p:anim>
                                    <p:anim calcmode="lin" valueType="num">
                                      <p:cBhvr>
                                        <p:cTn id="16" dur="1000" fill="hold"/>
                                        <p:tgtEl>
                                          <p:spTgt spid="18440"/>
                                        </p:tgtEl>
                                        <p:attrNameLst>
                                          <p:attrName>style.rotation</p:attrName>
                                        </p:attrNameLst>
                                      </p:cBhvr>
                                      <p:tavLst>
                                        <p:tav tm="0">
                                          <p:val>
                                            <p:fltVal val="90"/>
                                          </p:val>
                                        </p:tav>
                                        <p:tav tm="100000">
                                          <p:val>
                                            <p:fltVal val="0"/>
                                          </p:val>
                                        </p:tav>
                                      </p:tavLst>
                                    </p:anim>
                                    <p:animEffect transition="in" filter="fade">
                                      <p:cBhvr>
                                        <p:cTn id="17" dur="1000"/>
                                        <p:tgtEl>
                                          <p:spTgt spid="18440"/>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8441"/>
                                        </p:tgtEl>
                                        <p:attrNameLst>
                                          <p:attrName>style.visibility</p:attrName>
                                        </p:attrNameLst>
                                      </p:cBhvr>
                                      <p:to>
                                        <p:strVal val="visible"/>
                                      </p:to>
                                    </p:set>
                                    <p:anim calcmode="lin" valueType="num">
                                      <p:cBhvr>
                                        <p:cTn id="22" dur="1000" fill="hold"/>
                                        <p:tgtEl>
                                          <p:spTgt spid="18441"/>
                                        </p:tgtEl>
                                        <p:attrNameLst>
                                          <p:attrName>ppt_w</p:attrName>
                                        </p:attrNameLst>
                                      </p:cBhvr>
                                      <p:tavLst>
                                        <p:tav tm="0">
                                          <p:val>
                                            <p:fltVal val="0"/>
                                          </p:val>
                                        </p:tav>
                                        <p:tav tm="100000">
                                          <p:val>
                                            <p:strVal val="#ppt_w"/>
                                          </p:val>
                                        </p:tav>
                                      </p:tavLst>
                                    </p:anim>
                                    <p:anim calcmode="lin" valueType="num">
                                      <p:cBhvr>
                                        <p:cTn id="23" dur="1000" fill="hold"/>
                                        <p:tgtEl>
                                          <p:spTgt spid="18441"/>
                                        </p:tgtEl>
                                        <p:attrNameLst>
                                          <p:attrName>ppt_h</p:attrName>
                                        </p:attrNameLst>
                                      </p:cBhvr>
                                      <p:tavLst>
                                        <p:tav tm="0">
                                          <p:val>
                                            <p:fltVal val="0"/>
                                          </p:val>
                                        </p:tav>
                                        <p:tav tm="100000">
                                          <p:val>
                                            <p:strVal val="#ppt_h"/>
                                          </p:val>
                                        </p:tav>
                                      </p:tavLst>
                                    </p:anim>
                                    <p:anim calcmode="lin" valueType="num">
                                      <p:cBhvr>
                                        <p:cTn id="24" dur="1000" fill="hold"/>
                                        <p:tgtEl>
                                          <p:spTgt spid="18441"/>
                                        </p:tgtEl>
                                        <p:attrNameLst>
                                          <p:attrName>style.rotation</p:attrName>
                                        </p:attrNameLst>
                                      </p:cBhvr>
                                      <p:tavLst>
                                        <p:tav tm="0">
                                          <p:val>
                                            <p:fltVal val="90"/>
                                          </p:val>
                                        </p:tav>
                                        <p:tav tm="100000">
                                          <p:val>
                                            <p:fltVal val="0"/>
                                          </p:val>
                                        </p:tav>
                                      </p:tavLst>
                                    </p:anim>
                                    <p:animEffect transition="in" filter="fade">
                                      <p:cBhvr>
                                        <p:cTn id="25" dur="1000"/>
                                        <p:tgtEl>
                                          <p:spTgt spid="18441"/>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8434"/>
                                        </p:tgtEl>
                                        <p:attrNameLst>
                                          <p:attrName>style.visibility</p:attrName>
                                        </p:attrNameLst>
                                      </p:cBhvr>
                                      <p:to>
                                        <p:strVal val="visible"/>
                                      </p:to>
                                    </p:set>
                                    <p:anim calcmode="lin" valueType="num">
                                      <p:cBhvr>
                                        <p:cTn id="30" dur="1000" fill="hold"/>
                                        <p:tgtEl>
                                          <p:spTgt spid="18434"/>
                                        </p:tgtEl>
                                        <p:attrNameLst>
                                          <p:attrName>ppt_w</p:attrName>
                                        </p:attrNameLst>
                                      </p:cBhvr>
                                      <p:tavLst>
                                        <p:tav tm="0">
                                          <p:val>
                                            <p:fltVal val="0"/>
                                          </p:val>
                                        </p:tav>
                                        <p:tav tm="100000">
                                          <p:val>
                                            <p:strVal val="#ppt_w"/>
                                          </p:val>
                                        </p:tav>
                                      </p:tavLst>
                                    </p:anim>
                                    <p:anim calcmode="lin" valueType="num">
                                      <p:cBhvr>
                                        <p:cTn id="31" dur="1000" fill="hold"/>
                                        <p:tgtEl>
                                          <p:spTgt spid="18434"/>
                                        </p:tgtEl>
                                        <p:attrNameLst>
                                          <p:attrName>ppt_h</p:attrName>
                                        </p:attrNameLst>
                                      </p:cBhvr>
                                      <p:tavLst>
                                        <p:tav tm="0">
                                          <p:val>
                                            <p:fltVal val="0"/>
                                          </p:val>
                                        </p:tav>
                                        <p:tav tm="100000">
                                          <p:val>
                                            <p:strVal val="#ppt_h"/>
                                          </p:val>
                                        </p:tav>
                                      </p:tavLst>
                                    </p:anim>
                                    <p:anim calcmode="lin" valueType="num">
                                      <p:cBhvr>
                                        <p:cTn id="32" dur="1000" fill="hold"/>
                                        <p:tgtEl>
                                          <p:spTgt spid="18434"/>
                                        </p:tgtEl>
                                        <p:attrNameLst>
                                          <p:attrName>style.rotation</p:attrName>
                                        </p:attrNameLst>
                                      </p:cBhvr>
                                      <p:tavLst>
                                        <p:tav tm="0">
                                          <p:val>
                                            <p:fltVal val="90"/>
                                          </p:val>
                                        </p:tav>
                                        <p:tav tm="100000">
                                          <p:val>
                                            <p:fltVal val="0"/>
                                          </p:val>
                                        </p:tav>
                                      </p:tavLst>
                                    </p:anim>
                                    <p:animEffect transition="in" filter="fade">
                                      <p:cBhvr>
                                        <p:cTn id="33" dur="1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6" y="0"/>
            <a:ext cx="7875494" cy="1371600"/>
          </a:xfrm>
        </p:spPr>
        <p:txBody>
          <a:bodyPr/>
          <a:lstStyle/>
          <a:p>
            <a:r>
              <a:rPr lang="en-US" b="1" dirty="0" smtClean="0">
                <a:solidFill>
                  <a:srgbClr val="0000FF"/>
                </a:solidFill>
                <a:effectLst>
                  <a:outerShdw blurRad="38100" dist="38100" dir="2700000" algn="tl">
                    <a:srgbClr val="000000">
                      <a:alpha val="43137"/>
                    </a:srgbClr>
                  </a:outerShdw>
                </a:effectLst>
              </a:rPr>
              <a:t>Panama Canal Statistics</a:t>
            </a:r>
            <a:endParaRPr lang="en-US" b="1"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95400"/>
            <a:ext cx="6085042" cy="5834962"/>
          </a:xfrm>
        </p:spPr>
        <p:txBody>
          <a:bodyPr>
            <a:noAutofit/>
          </a:bodyPr>
          <a:lstStyle/>
          <a:p>
            <a:pPr lvl="0"/>
            <a:r>
              <a:rPr lang="en-US" sz="2600" b="1" dirty="0">
                <a:ea typeface="Arial Unicode MS" pitchFamily="34" charset="-128"/>
                <a:cs typeface="Arial Unicode MS" pitchFamily="34" charset="-128"/>
              </a:rPr>
              <a:t>Construction of the canal took 10 years </a:t>
            </a:r>
          </a:p>
          <a:p>
            <a:pPr lvl="0"/>
            <a:r>
              <a:rPr lang="en-US" sz="2600" b="1" dirty="0">
                <a:ea typeface="Arial Unicode MS" pitchFamily="34" charset="-128"/>
                <a:cs typeface="Arial Unicode MS" pitchFamily="34" charset="-128"/>
              </a:rPr>
              <a:t>More than 75,000 men worked on the canal</a:t>
            </a:r>
          </a:p>
          <a:p>
            <a:pPr lvl="0"/>
            <a:r>
              <a:rPr lang="en-US" sz="2600" b="1" dirty="0">
                <a:ea typeface="Arial Unicode MS" pitchFamily="34" charset="-128"/>
                <a:cs typeface="Arial Unicode MS" pitchFamily="34" charset="-128"/>
              </a:rPr>
              <a:t>Over 60 million lbs. of dynamite used</a:t>
            </a:r>
          </a:p>
          <a:p>
            <a:pPr lvl="0"/>
            <a:r>
              <a:rPr lang="en-US" sz="2600" b="1" dirty="0">
                <a:ea typeface="Arial Unicode MS" pitchFamily="34" charset="-128"/>
                <a:cs typeface="Arial Unicode MS" pitchFamily="34" charset="-128"/>
              </a:rPr>
              <a:t>The Panama Canal opened in 1914 with the first ship going through on August 15</a:t>
            </a:r>
            <a:r>
              <a:rPr lang="en-US" sz="2600" b="1" baseline="30000" dirty="0">
                <a:ea typeface="Arial Unicode MS" pitchFamily="34" charset="-128"/>
                <a:cs typeface="Arial Unicode MS" pitchFamily="34" charset="-128"/>
              </a:rPr>
              <a:t>th</a:t>
            </a:r>
            <a:endParaRPr lang="en-US" sz="2600" b="1" dirty="0">
              <a:ea typeface="Arial Unicode MS" pitchFamily="34" charset="-128"/>
              <a:cs typeface="Arial Unicode MS" pitchFamily="34" charset="-128"/>
            </a:endParaRPr>
          </a:p>
          <a:p>
            <a:pPr>
              <a:spcBef>
                <a:spcPts val="1200"/>
              </a:spcBef>
              <a:spcAft>
                <a:spcPts val="1200"/>
              </a:spcAft>
            </a:pPr>
            <a:r>
              <a:rPr lang="en-US" sz="2600" b="1" dirty="0" smtClean="0"/>
              <a:t>U.S</a:t>
            </a:r>
            <a:r>
              <a:rPr lang="en-US" sz="2600" b="1" dirty="0" smtClean="0"/>
              <a:t>. cost: $375, 000,00</a:t>
            </a:r>
          </a:p>
          <a:p>
            <a:pPr>
              <a:spcBef>
                <a:spcPts val="1200"/>
              </a:spcBef>
              <a:spcAft>
                <a:spcPts val="1200"/>
              </a:spcAft>
            </a:pPr>
            <a:r>
              <a:rPr lang="en-US" sz="2600" b="1" dirty="0" smtClean="0"/>
              <a:t>Deaths: </a:t>
            </a:r>
            <a:r>
              <a:rPr lang="en-US" sz="2600" b="1" dirty="0" smtClean="0"/>
              <a:t>French</a:t>
            </a:r>
            <a:r>
              <a:rPr lang="en-US" sz="2600" b="1" dirty="0" smtClean="0"/>
              <a:t>:</a:t>
            </a:r>
            <a:r>
              <a:rPr lang="en-US" sz="2600" b="1" dirty="0"/>
              <a:t> </a:t>
            </a:r>
            <a:r>
              <a:rPr lang="en-US" sz="2600" b="1" dirty="0" smtClean="0"/>
              <a:t>25,000, American</a:t>
            </a:r>
            <a:r>
              <a:rPr lang="en-US" sz="2600" b="1" dirty="0" smtClean="0"/>
              <a:t>: </a:t>
            </a:r>
            <a:r>
              <a:rPr lang="en-US" sz="2600" b="1" dirty="0" smtClean="0"/>
              <a:t>5,609</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042" y="3824909"/>
            <a:ext cx="2982758" cy="2423491"/>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426" y="1295400"/>
            <a:ext cx="3131574"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145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3315"/>
                                        </p:tgtEl>
                                        <p:attrNameLst>
                                          <p:attrName>style.visibility</p:attrName>
                                        </p:attrNameLst>
                                      </p:cBhvr>
                                      <p:to>
                                        <p:strVal val="visible"/>
                                      </p:to>
                                    </p:set>
                                    <p:anim calcmode="lin" valueType="num">
                                      <p:cBhvr>
                                        <p:cTn id="15" dur="1000" fill="hold"/>
                                        <p:tgtEl>
                                          <p:spTgt spid="13315"/>
                                        </p:tgtEl>
                                        <p:attrNameLst>
                                          <p:attrName>ppt_w</p:attrName>
                                        </p:attrNameLst>
                                      </p:cBhvr>
                                      <p:tavLst>
                                        <p:tav tm="0">
                                          <p:val>
                                            <p:fltVal val="0"/>
                                          </p:val>
                                        </p:tav>
                                        <p:tav tm="100000">
                                          <p:val>
                                            <p:strVal val="#ppt_w"/>
                                          </p:val>
                                        </p:tav>
                                      </p:tavLst>
                                    </p:anim>
                                    <p:anim calcmode="lin" valueType="num">
                                      <p:cBhvr>
                                        <p:cTn id="16" dur="1000" fill="hold"/>
                                        <p:tgtEl>
                                          <p:spTgt spid="13315"/>
                                        </p:tgtEl>
                                        <p:attrNameLst>
                                          <p:attrName>ppt_h</p:attrName>
                                        </p:attrNameLst>
                                      </p:cBhvr>
                                      <p:tavLst>
                                        <p:tav tm="0">
                                          <p:val>
                                            <p:fltVal val="0"/>
                                          </p:val>
                                        </p:tav>
                                        <p:tav tm="100000">
                                          <p:val>
                                            <p:strVal val="#ppt_h"/>
                                          </p:val>
                                        </p:tav>
                                      </p:tavLst>
                                    </p:anim>
                                    <p:anim calcmode="lin" valueType="num">
                                      <p:cBhvr>
                                        <p:cTn id="17" dur="1000" fill="hold"/>
                                        <p:tgtEl>
                                          <p:spTgt spid="13315"/>
                                        </p:tgtEl>
                                        <p:attrNameLst>
                                          <p:attrName>style.rotation</p:attrName>
                                        </p:attrNameLst>
                                      </p:cBhvr>
                                      <p:tavLst>
                                        <p:tav tm="0">
                                          <p:val>
                                            <p:fltVal val="90"/>
                                          </p:val>
                                        </p:tav>
                                        <p:tav tm="100000">
                                          <p:val>
                                            <p:fltVal val="0"/>
                                          </p:val>
                                        </p:tav>
                                      </p:tavLst>
                                    </p:anim>
                                    <p:animEffect transition="in" filter="fade">
                                      <p:cBhvr>
                                        <p:cTn id="18" dur="1000"/>
                                        <p:tgtEl>
                                          <p:spTgt spid="133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additive="base">
                                        <p:cTn id="5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14433</TotalTime>
  <Words>1515</Words>
  <Application>Microsoft Office PowerPoint</Application>
  <PresentationFormat>On-screen Show (4:3)</PresentationFormat>
  <Paragraphs>91</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vt:lpstr>
      <vt:lpstr>Location</vt:lpstr>
      <vt:lpstr>Columbia, Panama, and the French</vt:lpstr>
      <vt:lpstr>United States Involvement</vt:lpstr>
      <vt:lpstr>Panama Revolts and Wins Independence</vt:lpstr>
      <vt:lpstr>Agreement Reached</vt:lpstr>
      <vt:lpstr>Disease and the Canal</vt:lpstr>
      <vt:lpstr>Panama Canal Lock System</vt:lpstr>
      <vt:lpstr>Panama Canal Statistics</vt:lpstr>
      <vt:lpstr>U.S. Motives</vt:lpstr>
      <vt:lpstr>Cut sailing distance from NYC to SF from 13,000 to 5,200 miles </vt:lpstr>
      <vt:lpstr>U.S. Justifications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jedevault</dc:creator>
  <cp:lastModifiedBy>Polly Jones</cp:lastModifiedBy>
  <cp:revision>46</cp:revision>
  <dcterms:created xsi:type="dcterms:W3CDTF">2014-07-01T21:36:02Z</dcterms:created>
  <dcterms:modified xsi:type="dcterms:W3CDTF">2014-10-15T17:58:18Z</dcterms:modified>
</cp:coreProperties>
</file>