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67" r:id="rId3"/>
    <p:sldId id="346" r:id="rId4"/>
    <p:sldId id="347" r:id="rId5"/>
    <p:sldId id="348" r:id="rId6"/>
    <p:sldId id="259" r:id="rId7"/>
    <p:sldId id="276" r:id="rId8"/>
    <p:sldId id="261" r:id="rId9"/>
    <p:sldId id="263" r:id="rId10"/>
    <p:sldId id="343" r:id="rId11"/>
    <p:sldId id="337" r:id="rId12"/>
    <p:sldId id="349" r:id="rId13"/>
    <p:sldId id="350" r:id="rId14"/>
    <p:sldId id="353" r:id="rId15"/>
    <p:sldId id="356" r:id="rId16"/>
    <p:sldId id="357" r:id="rId17"/>
    <p:sldId id="352" r:id="rId18"/>
    <p:sldId id="351" r:id="rId19"/>
  </p:sldIdLst>
  <p:sldSz cx="9144000" cy="6858000" type="screen4x3"/>
  <p:notesSz cx="6858000" cy="9144000"/>
  <p:embeddedFontLst>
    <p:embeddedFont>
      <p:font typeface="Comic Sans MS" panose="030F0702030302020204" pitchFamily="66" charset="0"/>
      <p:regular r:id="rId21"/>
      <p:bold r:id="rId22"/>
    </p:embeddedFont>
    <p:embeddedFont>
      <p:font typeface="DavysOtherDingbats" panose="020B0604020202020204"/>
      <p:regular r:id="rId23"/>
    </p:embeddedFont>
    <p:embeddedFont>
      <p:font typeface="Calibri" panose="020F0502020204030204" pitchFamily="34" charset="0"/>
      <p:regular r:id="rId24"/>
      <p:bold r:id="rId25"/>
      <p:italic r:id="rId26"/>
      <p:boldItalic r:id="rId27"/>
    </p:embeddedFont>
  </p:embeddedFontLst>
  <p:defaultTextStyle>
    <a:defPPr>
      <a:defRPr lang="en-US"/>
    </a:defPPr>
    <a:lvl1pPr algn="l" rtl="0" eaLnBrk="0" fontAlgn="base" hangingPunct="0">
      <a:spcBef>
        <a:spcPct val="0"/>
      </a:spcBef>
      <a:spcAft>
        <a:spcPct val="0"/>
      </a:spcAft>
      <a:defRPr sz="2400" b="1" kern="1200">
        <a:solidFill>
          <a:srgbClr val="D30A05"/>
        </a:solidFill>
        <a:latin typeface="Comic Sans MS" pitchFamily="66" charset="0"/>
        <a:ea typeface="+mn-ea"/>
        <a:cs typeface="+mn-cs"/>
      </a:defRPr>
    </a:lvl1pPr>
    <a:lvl2pPr marL="457200" algn="l" rtl="0" eaLnBrk="0" fontAlgn="base" hangingPunct="0">
      <a:spcBef>
        <a:spcPct val="0"/>
      </a:spcBef>
      <a:spcAft>
        <a:spcPct val="0"/>
      </a:spcAft>
      <a:defRPr sz="2400" b="1" kern="1200">
        <a:solidFill>
          <a:srgbClr val="D30A05"/>
        </a:solidFill>
        <a:latin typeface="Comic Sans MS" pitchFamily="66" charset="0"/>
        <a:ea typeface="+mn-ea"/>
        <a:cs typeface="+mn-cs"/>
      </a:defRPr>
    </a:lvl2pPr>
    <a:lvl3pPr marL="914400" algn="l" rtl="0" eaLnBrk="0" fontAlgn="base" hangingPunct="0">
      <a:spcBef>
        <a:spcPct val="0"/>
      </a:spcBef>
      <a:spcAft>
        <a:spcPct val="0"/>
      </a:spcAft>
      <a:defRPr sz="2400" b="1" kern="1200">
        <a:solidFill>
          <a:srgbClr val="D30A05"/>
        </a:solidFill>
        <a:latin typeface="Comic Sans MS" pitchFamily="66" charset="0"/>
        <a:ea typeface="+mn-ea"/>
        <a:cs typeface="+mn-cs"/>
      </a:defRPr>
    </a:lvl3pPr>
    <a:lvl4pPr marL="1371600" algn="l" rtl="0" eaLnBrk="0" fontAlgn="base" hangingPunct="0">
      <a:spcBef>
        <a:spcPct val="0"/>
      </a:spcBef>
      <a:spcAft>
        <a:spcPct val="0"/>
      </a:spcAft>
      <a:defRPr sz="2400" b="1" kern="1200">
        <a:solidFill>
          <a:srgbClr val="D30A05"/>
        </a:solidFill>
        <a:latin typeface="Comic Sans MS" pitchFamily="66" charset="0"/>
        <a:ea typeface="+mn-ea"/>
        <a:cs typeface="+mn-cs"/>
      </a:defRPr>
    </a:lvl4pPr>
    <a:lvl5pPr marL="1828800" algn="l" rtl="0" eaLnBrk="0" fontAlgn="base" hangingPunct="0">
      <a:spcBef>
        <a:spcPct val="0"/>
      </a:spcBef>
      <a:spcAft>
        <a:spcPct val="0"/>
      </a:spcAft>
      <a:defRPr sz="2400" b="1" kern="1200">
        <a:solidFill>
          <a:srgbClr val="D30A05"/>
        </a:solidFill>
        <a:latin typeface="Comic Sans MS" pitchFamily="66" charset="0"/>
        <a:ea typeface="+mn-ea"/>
        <a:cs typeface="+mn-cs"/>
      </a:defRPr>
    </a:lvl5pPr>
    <a:lvl6pPr marL="2286000" algn="l" defTabSz="914400" rtl="0" eaLnBrk="1" latinLnBrk="0" hangingPunct="1">
      <a:defRPr sz="2400" b="1" kern="1200">
        <a:solidFill>
          <a:srgbClr val="D30A05"/>
        </a:solidFill>
        <a:latin typeface="Comic Sans MS" pitchFamily="66" charset="0"/>
        <a:ea typeface="+mn-ea"/>
        <a:cs typeface="+mn-cs"/>
      </a:defRPr>
    </a:lvl6pPr>
    <a:lvl7pPr marL="2743200" algn="l" defTabSz="914400" rtl="0" eaLnBrk="1" latinLnBrk="0" hangingPunct="1">
      <a:defRPr sz="2400" b="1" kern="1200">
        <a:solidFill>
          <a:srgbClr val="D30A05"/>
        </a:solidFill>
        <a:latin typeface="Comic Sans MS" pitchFamily="66" charset="0"/>
        <a:ea typeface="+mn-ea"/>
        <a:cs typeface="+mn-cs"/>
      </a:defRPr>
    </a:lvl7pPr>
    <a:lvl8pPr marL="3200400" algn="l" defTabSz="914400" rtl="0" eaLnBrk="1" latinLnBrk="0" hangingPunct="1">
      <a:defRPr sz="2400" b="1" kern="1200">
        <a:solidFill>
          <a:srgbClr val="D30A05"/>
        </a:solidFill>
        <a:latin typeface="Comic Sans MS" pitchFamily="66" charset="0"/>
        <a:ea typeface="+mn-ea"/>
        <a:cs typeface="+mn-cs"/>
      </a:defRPr>
    </a:lvl8pPr>
    <a:lvl9pPr marL="3657600" algn="l" defTabSz="914400" rtl="0" eaLnBrk="1" latinLnBrk="0" hangingPunct="1">
      <a:defRPr sz="2400" b="1" kern="1200">
        <a:solidFill>
          <a:srgbClr val="D30A05"/>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6699FF"/>
    <a:srgbClr val="000054"/>
    <a:srgbClr val="F8F8F8"/>
    <a:srgbClr val="000000"/>
    <a:srgbClr val="FC8D8A"/>
    <a:srgbClr val="F02E00"/>
    <a:srgbClr val="3333FF"/>
    <a:srgbClr val="D02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6655" autoAdjust="0"/>
  </p:normalViewPr>
  <p:slideViewPr>
    <p:cSldViewPr>
      <p:cViewPr varScale="1">
        <p:scale>
          <a:sx n="49" d="100"/>
          <a:sy n="49" d="100"/>
        </p:scale>
        <p:origin x="-750"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D9391-50FD-4A2A-9015-F6B9389039E1}" type="datetimeFigureOut">
              <a:rPr lang="en-US" smtClean="0"/>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E1914-6327-4C59-91B3-05C4D9DA5AFD}" type="slidenum">
              <a:rPr lang="en-US" smtClean="0"/>
              <a:t>‹#›</a:t>
            </a:fld>
            <a:endParaRPr lang="en-US"/>
          </a:p>
        </p:txBody>
      </p:sp>
    </p:spTree>
    <p:extLst>
      <p:ext uri="{BB962C8B-B14F-4D97-AF65-F5344CB8AC3E}">
        <p14:creationId xmlns:p14="http://schemas.microsoft.com/office/powerpoint/2010/main" val="32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Lincoln died before Reconstruction began, he had already started planning for reunification several years before the end of the war. Lincoln wanted to mend the Union by carrying out the Ten percent plan. He believed it would be too difficult to repair all of the ties within the Union if the Wade–Davis bill passed.</a:t>
            </a:r>
          </a:p>
          <a:p>
            <a:pPr rtl="0"/>
            <a:r>
              <a:rPr lang="en-US" dirty="0" smtClean="0"/>
              <a:t>During the American Civil War in December 1863, Abraham Lincoln offered a model for reinstatement of Southern states called the 10 percent Reconstruction plan. </a:t>
            </a:r>
          </a:p>
          <a:p>
            <a:pPr rtl="0"/>
            <a:r>
              <a:rPr lang="en-US" dirty="0" smtClean="0"/>
              <a:t>It decreed that a state could be reintegrated into the Union when 10% of the 1860 vote count from that state had taken an oath of allegiance to the U.S. and pledged to abide by emancipation. </a:t>
            </a:r>
          </a:p>
          <a:p>
            <a:pPr rtl="0"/>
            <a:endParaRPr lang="en-US" dirty="0" smtClean="0"/>
          </a:p>
          <a:p>
            <a:pPr rtl="0"/>
            <a:r>
              <a:rPr lang="en-US" dirty="0" smtClean="0"/>
              <a:t>Voters could then elect delegates to draft revised state constitutions and establish new state governments. All southerners except for high-ranking Confederate army officers and government officials would be granted a full pardon. </a:t>
            </a:r>
          </a:p>
          <a:p>
            <a:pPr rtl="0"/>
            <a:r>
              <a:rPr lang="en-US" dirty="0" smtClean="0"/>
              <a:t>Lincoln guaranteed southerners that he would protect their private property, though not their slaves. </a:t>
            </a:r>
          </a:p>
          <a:p>
            <a:pPr rtl="0"/>
            <a:r>
              <a:rPr lang="en-US" dirty="0" smtClean="0"/>
              <a:t>By 1864, Louisiana, Tennessee, and Arkansas had established fully functioning Unionist governments.</a:t>
            </a:r>
          </a:p>
          <a:p>
            <a:pPr rtl="0"/>
            <a:r>
              <a:rPr lang="en-US" dirty="0" smtClean="0"/>
              <a:t>Included: LA, TN and AR. aka "loyal assemblies" who accepted Lincoln's plan and protection because they were weak and dependent on the Northern army for survival </a:t>
            </a:r>
          </a:p>
          <a:p>
            <a:pPr rtl="0"/>
            <a:r>
              <a:rPr lang="en-US" dirty="0" smtClean="0"/>
              <a:t>This policy was meant to shorten the war by offering a moderate peace plan. It was also intended to further his emancipation policy by insisting that the new governments abolished slavery.</a:t>
            </a:r>
          </a:p>
          <a:p>
            <a:pPr rtl="0"/>
            <a:endParaRPr lang="en-US" dirty="0" smtClean="0"/>
          </a:p>
          <a:p>
            <a:endParaRPr lang="en-US" dirty="0"/>
          </a:p>
        </p:txBody>
      </p:sp>
      <p:sp>
        <p:nvSpPr>
          <p:cNvPr id="4" name="Slide Number Placeholder 3"/>
          <p:cNvSpPr>
            <a:spLocks noGrp="1"/>
          </p:cNvSpPr>
          <p:nvPr>
            <p:ph type="sldNum" sz="quarter" idx="10"/>
          </p:nvPr>
        </p:nvSpPr>
        <p:spPr/>
        <p:txBody>
          <a:bodyPr/>
          <a:lstStyle/>
          <a:p>
            <a:fld id="{35AE649B-3616-43FF-A633-8E3939346F1C}" type="slidenum">
              <a:rPr lang="en-US" smtClean="0"/>
              <a:t>3</a:t>
            </a:fld>
            <a:endParaRPr lang="en-US"/>
          </a:p>
        </p:txBody>
      </p:sp>
    </p:spTree>
    <p:extLst>
      <p:ext uri="{BB962C8B-B14F-4D97-AF65-F5344CB8AC3E}">
        <p14:creationId xmlns:p14="http://schemas.microsoft.com/office/powerpoint/2010/main" val="383591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Thaddeus Stevens of Pennsylvania</a:t>
            </a:r>
          </a:p>
          <a:p>
            <a:r>
              <a:rPr lang="en-US" dirty="0" smtClean="0">
                <a:effectLst/>
              </a:rPr>
              <a:t>Charles Sumner Of Massachusetts </a:t>
            </a:r>
            <a:endParaRPr lang="en-US" dirty="0"/>
          </a:p>
        </p:txBody>
      </p:sp>
      <p:sp>
        <p:nvSpPr>
          <p:cNvPr id="4" name="Slide Number Placeholder 3"/>
          <p:cNvSpPr>
            <a:spLocks noGrp="1"/>
          </p:cNvSpPr>
          <p:nvPr>
            <p:ph type="sldNum" sz="quarter" idx="10"/>
          </p:nvPr>
        </p:nvSpPr>
        <p:spPr/>
        <p:txBody>
          <a:bodyPr/>
          <a:lstStyle/>
          <a:p>
            <a:fld id="{35AE649B-3616-43FF-A633-8E3939346F1C}" type="slidenum">
              <a:rPr lang="en-US" smtClean="0"/>
              <a:t>5</a:t>
            </a:fld>
            <a:endParaRPr lang="en-US"/>
          </a:p>
        </p:txBody>
      </p:sp>
    </p:spTree>
    <p:extLst>
      <p:ext uri="{BB962C8B-B14F-4D97-AF65-F5344CB8AC3E}">
        <p14:creationId xmlns:p14="http://schemas.microsoft.com/office/powerpoint/2010/main" val="106030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a:t>
            </a:r>
            <a:r>
              <a:rPr lang="en-US" b="1" dirty="0" smtClean="0"/>
              <a:t>Thirteenth Amendment</a:t>
            </a:r>
            <a:r>
              <a:rPr lang="en-US" dirty="0" smtClean="0"/>
              <a:t> to the United States Constitution abolished slavery and involuntary servitude, except as punishment for a crime. It was passed by the Senate on April 8, 1864, by the House on January 31, 1865, and adopted on December 6, 1865. It was the first of the three Reconstruction Amendments adopted following the American Civil War.</a:t>
            </a:r>
          </a:p>
          <a:p>
            <a:pPr rtl="0"/>
            <a:r>
              <a:rPr lang="en-US" dirty="0" smtClean="0"/>
              <a:t>Though many slaves had been declared free by Lincoln's 1863 Emancipation Proclamation, their post-war status was uncertain.</a:t>
            </a:r>
          </a:p>
          <a:p>
            <a:pPr rtl="0"/>
            <a:r>
              <a:rPr lang="en-US" dirty="0" smtClean="0"/>
              <a:t> On April 8, 1864, the Senate passed an amendment to abolish slavery. </a:t>
            </a:r>
          </a:p>
          <a:p>
            <a:pPr rtl="0"/>
            <a:r>
              <a:rPr lang="en-US" dirty="0" smtClean="0"/>
              <a:t>After one unsuccessful vote and extensive legislative maneuvering by the Lincoln administration, the House followed suit on January 31, 1865. </a:t>
            </a:r>
          </a:p>
          <a:p>
            <a:pPr rtl="0"/>
            <a:r>
              <a:rPr lang="en-US" dirty="0" smtClean="0"/>
              <a:t>The measure was swiftly ratified by nearly all Northern states, along with a sufficient number of border and "reconstructed" Southern states, to cause it to be adopted.</a:t>
            </a:r>
          </a:p>
          <a:p>
            <a:pPr rtl="0"/>
            <a:endParaRPr lang="en-US" dirty="0" smtClean="0"/>
          </a:p>
          <a:p>
            <a:pPr rtl="0"/>
            <a:r>
              <a:rPr lang="en-US" dirty="0" smtClean="0"/>
              <a:t>Though the amendment formally abolished slavery throughout the United States, factors such as Black Codes, white supremacist violence, and selective enforcement of statutes continued to subject some black Americans to involuntary labor, particularly in the South. </a:t>
            </a:r>
          </a:p>
          <a:p>
            <a:pPr rtl="0"/>
            <a:endParaRPr lang="en-US" dirty="0" smtClean="0"/>
          </a:p>
          <a:p>
            <a:pPr rtl="0"/>
            <a:r>
              <a:rPr lang="en-US" dirty="0" smtClean="0"/>
              <a:t>In contrast to the other Reconstruction Amendments, the Thirteenth Amendment was rarely cited in later case law, but has been used to strike down peonage and some race-based discrimination as "badges and incidents of slavery". </a:t>
            </a:r>
          </a:p>
          <a:p>
            <a:endParaRPr lang="en-US" dirty="0"/>
          </a:p>
        </p:txBody>
      </p:sp>
      <p:sp>
        <p:nvSpPr>
          <p:cNvPr id="4" name="Slide Number Placeholder 3"/>
          <p:cNvSpPr>
            <a:spLocks noGrp="1"/>
          </p:cNvSpPr>
          <p:nvPr>
            <p:ph type="sldNum" sz="quarter" idx="10"/>
          </p:nvPr>
        </p:nvSpPr>
        <p:spPr/>
        <p:txBody>
          <a:bodyPr/>
          <a:lstStyle/>
          <a:p>
            <a:fld id="{41AE1914-6327-4C59-91B3-05C4D9DA5AFD}" type="slidenum">
              <a:rPr lang="en-US" smtClean="0"/>
              <a:t>6</a:t>
            </a:fld>
            <a:endParaRPr lang="en-US"/>
          </a:p>
        </p:txBody>
      </p:sp>
    </p:spTree>
    <p:extLst>
      <p:ext uri="{BB962C8B-B14F-4D97-AF65-F5344CB8AC3E}">
        <p14:creationId xmlns:p14="http://schemas.microsoft.com/office/powerpoint/2010/main" val="284259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a:t>
            </a:r>
            <a:r>
              <a:rPr lang="en-US" b="1" dirty="0" smtClean="0"/>
              <a:t>Freedmen's Bureau</a:t>
            </a:r>
            <a:r>
              <a:rPr lang="en-US" dirty="0" smtClean="0"/>
              <a:t>, was a U.S. federal government agency that aided distressed freedmen (freed slaves) during the Reconstruction era of the United States, though by 1870 it had been considerably weakened.</a:t>
            </a:r>
          </a:p>
          <a:p>
            <a:pPr rtl="0"/>
            <a:r>
              <a:rPr lang="en-US" dirty="0" smtClean="0"/>
              <a:t>The Freedmen's Bureau Bill, which established the Freedmen's Bureau in March 3, 1865, was initiated by President Abraham Lincoln and was intended to last for one year after the end of the Civil War. </a:t>
            </a:r>
          </a:p>
          <a:p>
            <a:pPr rtl="0"/>
            <a:r>
              <a:rPr lang="en-US" dirty="0" smtClean="0"/>
              <a:t>The Freedmen's Bureau was an important agency of the early Reconstruction, assisting freed ex-slaves in the South. The Bureau was operational from 1865 to 1872. It was disbanded under President Ulysses S. Grant.</a:t>
            </a:r>
          </a:p>
          <a:p>
            <a:pPr rtl="0"/>
            <a:r>
              <a:rPr lang="en-US" dirty="0" smtClean="0"/>
              <a:t>The Bureau encouraged former plantation owners to rebuild their plantations, urged freed Blacks to gain employment, kept an eye on contracts between labor and management, and pushed both whites and blacks to work together as employers and employees rather than as masters and as slaves.</a:t>
            </a:r>
          </a:p>
          <a:p>
            <a:pPr rtl="0"/>
            <a:r>
              <a:rPr lang="en-US" dirty="0" smtClean="0"/>
              <a:t>Throughout the first year, it became clear that these tasks were more difficult than had been previously believed. </a:t>
            </a:r>
          </a:p>
          <a:p>
            <a:pPr rtl="0"/>
            <a:r>
              <a:rPr lang="en-US" dirty="0" smtClean="0"/>
              <a:t>In 1866, Congress renewed the charter for the Bureau, which President Andrew Johnson vetoed because it encroached into states' rights, used the military in peacetime, and would keep freed slaves from becoming independent.</a:t>
            </a:r>
          </a:p>
          <a:p>
            <a:pPr rtl="0"/>
            <a:r>
              <a:rPr lang="en-US" dirty="0" smtClean="0"/>
              <a:t>Its powers were expanded to help find lost family for African Americans and teach them to read and write so they could better do so themselves.</a:t>
            </a:r>
            <a:endParaRPr lang="en-US" baseline="30000" dirty="0" smtClean="0"/>
          </a:p>
          <a:p>
            <a:pPr rtl="0"/>
            <a:r>
              <a:rPr lang="en-US" dirty="0" smtClean="0"/>
              <a:t>Bureau agents also served as legal advocates for African Americans in both local and national courts, mostly in cases dealing with family issues. </a:t>
            </a:r>
          </a:p>
          <a:p>
            <a:pPr rtl="0"/>
            <a:r>
              <a:rPr lang="en-US" dirty="0" smtClean="0"/>
              <a:t>By 1869, the Bureau had lost most of its funding and as a result been forced to cut much of its staff.</a:t>
            </a:r>
          </a:p>
          <a:p>
            <a:endParaRPr lang="en-US" dirty="0"/>
          </a:p>
        </p:txBody>
      </p:sp>
      <p:sp>
        <p:nvSpPr>
          <p:cNvPr id="4" name="Slide Number Placeholder 3"/>
          <p:cNvSpPr>
            <a:spLocks noGrp="1"/>
          </p:cNvSpPr>
          <p:nvPr>
            <p:ph type="sldNum" sz="quarter" idx="10"/>
          </p:nvPr>
        </p:nvSpPr>
        <p:spPr/>
        <p:txBody>
          <a:bodyPr/>
          <a:lstStyle/>
          <a:p>
            <a:fld id="{41AE1914-6327-4C59-91B3-05C4D9DA5AFD}" type="slidenum">
              <a:rPr lang="en-US" smtClean="0"/>
              <a:t>7</a:t>
            </a:fld>
            <a:endParaRPr lang="en-US"/>
          </a:p>
        </p:txBody>
      </p:sp>
    </p:spTree>
    <p:extLst>
      <p:ext uri="{BB962C8B-B14F-4D97-AF65-F5344CB8AC3E}">
        <p14:creationId xmlns:p14="http://schemas.microsoft.com/office/powerpoint/2010/main" val="65409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most notorious </a:t>
            </a:r>
            <a:r>
              <a:rPr lang="en-US" b="1" dirty="0" smtClean="0"/>
              <a:t>Black Codes</a:t>
            </a:r>
            <a:r>
              <a:rPr lang="en-US" dirty="0" smtClean="0"/>
              <a:t> were laws passed by Southern states in 1865 and 1866, after the Civil War. </a:t>
            </a:r>
          </a:p>
          <a:p>
            <a:pPr rtl="0"/>
            <a:r>
              <a:rPr lang="en-US" dirty="0" smtClean="0"/>
              <a:t>These laws had the intent and the effect of restricting African Americans' freedom, and of compelling them to work in a labor economy based on low wages or debt.</a:t>
            </a:r>
          </a:p>
          <a:p>
            <a:pPr rtl="0"/>
            <a:r>
              <a:rPr lang="en-US" dirty="0" smtClean="0"/>
              <a:t>A major purpose of these laws was maintenance of the system of white supremacy that had made slavery possible.</a:t>
            </a:r>
          </a:p>
          <a:p>
            <a:pPr rtl="0"/>
            <a:r>
              <a:rPr lang="en-US" dirty="0" smtClean="0"/>
              <a:t>With legal prohibitions of slavery ordered by the Emancipation Proclamation, acts of state legislature, and eventually the Thirteenth Amendment, Southern states adopted new laws to regulate Black life. </a:t>
            </a:r>
          </a:p>
          <a:p>
            <a:pPr rtl="0"/>
            <a:r>
              <a:rPr lang="en-US" dirty="0" smtClean="0"/>
              <a:t>Although these laws had different official titles, they were (and are) commonly known as Black Codes. </a:t>
            </a:r>
          </a:p>
          <a:p>
            <a:pPr rtl="0"/>
            <a:r>
              <a:rPr lang="en-US" dirty="0" smtClean="0"/>
              <a:t>The defining feature of the Black Codes was vagrancy law which allowed local authorities to arrest the freed people and commit them to involuntary labor.</a:t>
            </a:r>
          </a:p>
          <a:p>
            <a:pPr rtl="0"/>
            <a:endParaRPr lang="en-US" dirty="0" smtClean="0"/>
          </a:p>
          <a:p>
            <a:pPr rtl="0"/>
            <a:endParaRPr lang="en-US" dirty="0" smtClean="0"/>
          </a:p>
        </p:txBody>
      </p:sp>
      <p:sp>
        <p:nvSpPr>
          <p:cNvPr id="4" name="Slide Number Placeholder 3"/>
          <p:cNvSpPr>
            <a:spLocks noGrp="1"/>
          </p:cNvSpPr>
          <p:nvPr>
            <p:ph type="sldNum" sz="quarter" idx="10"/>
          </p:nvPr>
        </p:nvSpPr>
        <p:spPr/>
        <p:txBody>
          <a:bodyPr/>
          <a:lstStyle/>
          <a:p>
            <a:fld id="{41AE1914-6327-4C59-91B3-05C4D9DA5AFD}" type="slidenum">
              <a:rPr lang="en-US" smtClean="0"/>
              <a:t>9</a:t>
            </a:fld>
            <a:endParaRPr lang="en-US"/>
          </a:p>
        </p:txBody>
      </p:sp>
    </p:spTree>
    <p:extLst>
      <p:ext uri="{BB962C8B-B14F-4D97-AF65-F5344CB8AC3E}">
        <p14:creationId xmlns:p14="http://schemas.microsoft.com/office/powerpoint/2010/main" val="3184982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14th Amendment said all persons born or naturalized in the US were citizens and have unalienable rights. Passed to prevent any acts repealing the 1866 Civil Rights Act </a:t>
            </a:r>
            <a:endParaRPr lang="en-US" dirty="0"/>
          </a:p>
        </p:txBody>
      </p:sp>
      <p:sp>
        <p:nvSpPr>
          <p:cNvPr id="4" name="Slide Number Placeholder 3"/>
          <p:cNvSpPr>
            <a:spLocks noGrp="1"/>
          </p:cNvSpPr>
          <p:nvPr>
            <p:ph type="sldNum" sz="quarter" idx="10"/>
          </p:nvPr>
        </p:nvSpPr>
        <p:spPr/>
        <p:txBody>
          <a:bodyPr/>
          <a:lstStyle/>
          <a:p>
            <a:fld id="{41AE1914-6327-4C59-91B3-05C4D9DA5AFD}" type="slidenum">
              <a:rPr lang="en-US" smtClean="0"/>
              <a:t>11</a:t>
            </a:fld>
            <a:endParaRPr lang="en-US"/>
          </a:p>
        </p:txBody>
      </p:sp>
    </p:spTree>
    <p:extLst>
      <p:ext uri="{BB962C8B-B14F-4D97-AF65-F5344CB8AC3E}">
        <p14:creationId xmlns:p14="http://schemas.microsoft.com/office/powerpoint/2010/main" val="362033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1872</a:t>
            </a:r>
            <a:r>
              <a:rPr lang="en-US" dirty="0" smtClean="0">
                <a:effectLst/>
              </a:rPr>
              <a:t> "First Colored Senator and Representatives in the 41st and 42nd Congress of the United States." (Left to right) </a:t>
            </a:r>
          </a:p>
          <a:p>
            <a:r>
              <a:rPr lang="en-US" dirty="0" smtClean="0">
                <a:effectLst/>
              </a:rPr>
              <a:t>Senator Hiram Revels of Mississippi </a:t>
            </a:r>
          </a:p>
          <a:p>
            <a:r>
              <a:rPr lang="en-US" dirty="0" smtClean="0">
                <a:effectLst/>
              </a:rPr>
              <a:t>Representatives Benjamin Turner of Alabama</a:t>
            </a:r>
          </a:p>
          <a:p>
            <a:r>
              <a:rPr lang="en-US" dirty="0" smtClean="0">
                <a:effectLst/>
              </a:rPr>
              <a:t>Robert </a:t>
            </a:r>
            <a:r>
              <a:rPr lang="en-US" dirty="0" err="1" smtClean="0">
                <a:effectLst/>
              </a:rPr>
              <a:t>DeLarge</a:t>
            </a:r>
            <a:r>
              <a:rPr lang="en-US" dirty="0" smtClean="0">
                <a:effectLst/>
              </a:rPr>
              <a:t> of South Carolina </a:t>
            </a:r>
          </a:p>
          <a:p>
            <a:r>
              <a:rPr lang="en-US" dirty="0" smtClean="0">
                <a:effectLst/>
              </a:rPr>
              <a:t>Josiah Walls of Florida</a:t>
            </a:r>
          </a:p>
          <a:p>
            <a:r>
              <a:rPr lang="en-US" dirty="0" smtClean="0">
                <a:effectLst/>
              </a:rPr>
              <a:t>Jefferson Long of Georgia</a:t>
            </a:r>
          </a:p>
          <a:p>
            <a:r>
              <a:rPr lang="en-US" dirty="0" smtClean="0">
                <a:effectLst/>
              </a:rPr>
              <a:t>Joseph Rainey and Robert B. Elliot of South Carolina.</a:t>
            </a:r>
            <a:endParaRPr lang="en-US" dirty="0"/>
          </a:p>
        </p:txBody>
      </p:sp>
      <p:sp>
        <p:nvSpPr>
          <p:cNvPr id="4" name="Slide Number Placeholder 3"/>
          <p:cNvSpPr>
            <a:spLocks noGrp="1"/>
          </p:cNvSpPr>
          <p:nvPr>
            <p:ph type="sldNum" sz="quarter" idx="10"/>
          </p:nvPr>
        </p:nvSpPr>
        <p:spPr/>
        <p:txBody>
          <a:bodyPr/>
          <a:lstStyle/>
          <a:p>
            <a:fld id="{41AE1914-6327-4C59-91B3-05C4D9DA5AFD}" type="slidenum">
              <a:rPr lang="en-US" smtClean="0"/>
              <a:t>13</a:t>
            </a:fld>
            <a:endParaRPr lang="en-US"/>
          </a:p>
        </p:txBody>
      </p:sp>
    </p:spTree>
    <p:extLst>
      <p:ext uri="{BB962C8B-B14F-4D97-AF65-F5344CB8AC3E}">
        <p14:creationId xmlns:p14="http://schemas.microsoft.com/office/powerpoint/2010/main" val="193525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Enforcement Act of 1871, the third Enforcement Act passed by Congress and also known as the Ku Klux Klan Act (formally, "An Act to enforce the Provisions of the Fourteenth Amendment to the Constitution of the United States, and for other Purposes"), made state officials liable in federal court for depriving anyone of their civil rights or the equal protection of the laws.</a:t>
            </a:r>
          </a:p>
          <a:p>
            <a:r>
              <a:rPr lang="en-US" dirty="0" smtClean="0"/>
              <a:t>It further made a number of the KKK's intimidation tactics into federal offenses, authorized the president to call out the militia to suppress conspiracies against the operation of the federal government, and prohibited those suspected of complicity in such conspiracies to serve on juries related to the Klan's activities. </a:t>
            </a:r>
          </a:p>
          <a:p>
            <a:r>
              <a:rPr lang="en-US" dirty="0" smtClean="0"/>
              <a:t>The Act also authorized the president to suspend the writ of habeas corpus if violence rendered efforts to suppress the Klan ineffective. It was passed at the request of Ulysses S. Grant</a:t>
            </a:r>
            <a:endParaRPr lang="en-US" dirty="0"/>
          </a:p>
        </p:txBody>
      </p:sp>
      <p:sp>
        <p:nvSpPr>
          <p:cNvPr id="4" name="Slide Number Placeholder 3"/>
          <p:cNvSpPr>
            <a:spLocks noGrp="1"/>
          </p:cNvSpPr>
          <p:nvPr>
            <p:ph type="sldNum" sz="quarter" idx="10"/>
          </p:nvPr>
        </p:nvSpPr>
        <p:spPr/>
        <p:txBody>
          <a:bodyPr/>
          <a:lstStyle/>
          <a:p>
            <a:fld id="{41AE1914-6327-4C59-91B3-05C4D9DA5AFD}" type="slidenum">
              <a:rPr lang="en-US" smtClean="0"/>
              <a:t>14</a:t>
            </a:fld>
            <a:endParaRPr lang="en-US"/>
          </a:p>
        </p:txBody>
      </p:sp>
    </p:spTree>
    <p:extLst>
      <p:ext uri="{BB962C8B-B14F-4D97-AF65-F5344CB8AC3E}">
        <p14:creationId xmlns:p14="http://schemas.microsoft.com/office/powerpoint/2010/main" val="42093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5797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330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430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29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5183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7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18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2950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03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846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536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eaLnBrk="1" hangingPunct="1">
              <a:defRPr/>
            </a:pPr>
            <a:endParaRPr lang="en-US" b="0">
              <a:solidFill>
                <a:schemeClr val="tx1"/>
              </a:solidFill>
              <a:effectLst>
                <a:outerShdw blurRad="38100" dist="38100" dir="2700000" algn="tl">
                  <a:srgbClr val="C0C0C0"/>
                </a:outerShdw>
              </a:effectLst>
              <a:latin typeface="Arial" charset="0"/>
            </a:endParaRPr>
          </a:p>
        </p:txBody>
      </p:sp>
      <p:pic>
        <p:nvPicPr>
          <p:cNvPr id="1027" name="Picture 30" descr="US flag-1867"/>
          <p:cNvPicPr>
            <a:picLocks noChangeAspect="1" noChangeArrowheads="1"/>
          </p:cNvPicPr>
          <p:nvPr userDrawn="1"/>
        </p:nvPicPr>
        <p:blipFill>
          <a:blip r:embed="rId13">
            <a:lum bright="8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IqGLr1r0zgY8_M&amp;tbnid=eVJaowWHwGnnHM:&amp;ved=0CAUQjRw&amp;url=http://education-portal.com/academy/lesson/radical-republicans-during-reconstruction-definition-lesson-quiz.html&amp;ei=McGlU8W1JcuFogTAgIKACQ&amp;bvm=bv.69411363,d.cGU&amp;psig=AFQjCNEtI0AISp3xy_mnriKPWfu2s6_WBQ&amp;ust=1403458059268682"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 y="0"/>
            <a:ext cx="917929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7653" name="WordArt 5"/>
          <p:cNvSpPr>
            <a:spLocks noChangeArrowheads="1" noChangeShapeType="1" noTextEdit="1"/>
          </p:cNvSpPr>
          <p:nvPr/>
        </p:nvSpPr>
        <p:spPr bwMode="auto">
          <a:xfrm>
            <a:off x="6477000" y="974725"/>
            <a:ext cx="609600" cy="45719"/>
          </a:xfrm>
          <a:prstGeom prst="rect">
            <a:avLst/>
          </a:prstGeom>
        </p:spPr>
        <p:txBody>
          <a:bodyPr wrap="none" fromWordArt="1">
            <a:prstTxWarp prst="textPlain">
              <a:avLst>
                <a:gd name="adj" fmla="val 50000"/>
              </a:avLst>
            </a:prstTxWarp>
          </a:bodyPr>
          <a:lstStyle/>
          <a:p>
            <a:pPr algn="ctr"/>
            <a:endParaRPr lang="en-US" sz="3600" kern="10" dirty="0">
              <a:ln w="19050">
                <a:solidFill>
                  <a:srgbClr val="000099"/>
                </a:solidFill>
                <a:round/>
                <a:headEnd/>
                <a:tailEnd/>
              </a:ln>
              <a:effectLst>
                <a:outerShdw blurRad="38100" dist="38100" dir="2700000" algn="tl">
                  <a:srgbClr val="000000">
                    <a:alpha val="43137"/>
                  </a:srgbClr>
                </a:outerShdw>
              </a:effectLst>
              <a:latin typeface="Calibri" panose="020F0502020204030204" pitchFamily="34" charset="0"/>
            </a:endParaRPr>
          </a:p>
        </p:txBody>
      </p:sp>
      <p:sp>
        <p:nvSpPr>
          <p:cNvPr id="27654" name="Text Box 6"/>
          <p:cNvSpPr txBox="1">
            <a:spLocks noChangeArrowheads="1"/>
          </p:cNvSpPr>
          <p:nvPr/>
        </p:nvSpPr>
        <p:spPr bwMode="auto">
          <a:xfrm>
            <a:off x="2687453" y="4648200"/>
            <a:ext cx="3733800" cy="1569660"/>
          </a:xfrm>
          <a:prstGeom prst="rect">
            <a:avLst/>
          </a:prstGeom>
          <a:solidFill>
            <a:srgbClr val="C00000"/>
          </a:solidFill>
          <a:ln w="9525">
            <a:solidFill>
              <a:srgbClr val="D30A05"/>
            </a:solidFill>
            <a:miter lim="800000"/>
            <a:headEnd/>
            <a:tailEnd/>
          </a:ln>
          <a:effectLst>
            <a:outerShdw dist="17961" dir="2700000" algn="ctr" rotWithShape="0">
              <a:srgbClr val="D30A05"/>
            </a:outerShdw>
          </a:effectLst>
        </p:spPr>
        <p:txBody>
          <a:bodyPr wrap="square">
            <a:spAutoFit/>
          </a:bodyPr>
          <a:lstStyle/>
          <a:p>
            <a:pPr algn="ctr" eaLnBrk="1" hangingPunct="1">
              <a:spcBef>
                <a:spcPts val="0"/>
              </a:spcBef>
              <a:defRPr/>
            </a:pPr>
            <a:r>
              <a:rPr lang="en-US" sz="3200" dirty="0" smtClean="0">
                <a:solidFill>
                  <a:srgbClr val="000099"/>
                </a:solidFill>
                <a:effectLst>
                  <a:outerShdw blurRad="38100" dist="38100" dir="2700000" algn="tl">
                    <a:srgbClr val="C0C0C0"/>
                  </a:outerShdw>
                </a:effectLst>
                <a:latin typeface="Calibri" panose="020F0502020204030204" pitchFamily="34" charset="0"/>
              </a:rPr>
              <a:t>Events and Ideas #7</a:t>
            </a:r>
          </a:p>
          <a:p>
            <a:pPr algn="ctr" eaLnBrk="1" hangingPunct="1">
              <a:spcBef>
                <a:spcPts val="0"/>
              </a:spcBef>
              <a:defRPr/>
            </a:pPr>
            <a:r>
              <a:rPr lang="en-US" sz="3200" dirty="0" smtClean="0">
                <a:solidFill>
                  <a:srgbClr val="000099"/>
                </a:solidFill>
                <a:effectLst>
                  <a:outerShdw blurRad="38100" dist="38100" dir="2700000" algn="tl">
                    <a:srgbClr val="C0C0C0"/>
                  </a:outerShdw>
                </a:effectLst>
                <a:latin typeface="Calibri" panose="020F0502020204030204" pitchFamily="34" charset="0"/>
              </a:rPr>
              <a:t>U.S. History</a:t>
            </a:r>
          </a:p>
          <a:p>
            <a:pPr algn="ctr" eaLnBrk="1" hangingPunct="1">
              <a:spcBef>
                <a:spcPts val="0"/>
              </a:spcBef>
              <a:defRPr/>
            </a:pPr>
            <a:r>
              <a:rPr lang="en-US" sz="3200" dirty="0" smtClean="0">
                <a:solidFill>
                  <a:srgbClr val="000099"/>
                </a:solidFill>
                <a:effectLst>
                  <a:outerShdw blurRad="38100" dist="38100" dir="2700000" algn="tl">
                    <a:srgbClr val="C0C0C0"/>
                  </a:outerShdw>
                </a:effectLst>
                <a:latin typeface="Calibri" panose="020F0502020204030204" pitchFamily="34" charset="0"/>
              </a:rPr>
              <a:t>Unit 1</a:t>
            </a:r>
            <a:endParaRPr lang="en-US" sz="3200" dirty="0">
              <a:solidFill>
                <a:srgbClr val="000099"/>
              </a:solidFill>
              <a:effectLst>
                <a:outerShdw blurRad="38100" dist="38100" dir="2700000" algn="tl">
                  <a:srgbClr val="C0C0C0"/>
                </a:outerShdw>
              </a:effectLst>
              <a:latin typeface="Calibri" panose="020F0502020204030204" pitchFamily="34" charset="0"/>
            </a:endParaRPr>
          </a:p>
        </p:txBody>
      </p:sp>
      <p:sp>
        <p:nvSpPr>
          <p:cNvPr id="2" name="Title 1"/>
          <p:cNvSpPr>
            <a:spLocks noGrp="1"/>
          </p:cNvSpPr>
          <p:nvPr>
            <p:ph type="ctrTitle"/>
          </p:nvPr>
        </p:nvSpPr>
        <p:spPr>
          <a:xfrm>
            <a:off x="990600" y="1143000"/>
            <a:ext cx="6934200" cy="2759075"/>
          </a:xfrm>
          <a:solidFill>
            <a:srgbClr val="000054"/>
          </a:solidFill>
        </p:spPr>
        <p:txBody>
          <a:bodyPr/>
          <a:lstStyle/>
          <a:p>
            <a:r>
              <a:rPr lang="en-US" b="1" dirty="0" smtClean="0">
                <a:solidFill>
                  <a:schemeClr val="bg1"/>
                </a:solidFill>
                <a:latin typeface="Calibri" panose="020F0502020204030204" pitchFamily="34" charset="0"/>
              </a:rPr>
              <a:t>Efforts to Rebuild and Reunite the County:</a:t>
            </a:r>
            <a:br>
              <a:rPr lang="en-US" b="1" dirty="0" smtClean="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Reconstruction</a:t>
            </a:r>
            <a:br>
              <a:rPr lang="en-US" b="1" dirty="0" smtClean="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1863-1877</a:t>
            </a:r>
            <a:endParaRPr lang="en-US" b="1" dirty="0">
              <a:solidFill>
                <a:schemeClr val="bg1"/>
              </a:solidFill>
              <a:latin typeface="Calibri" panose="020F0502020204030204" pitchFamily="34" charset="0"/>
            </a:endParaRPr>
          </a:p>
        </p:txBody>
      </p:sp>
      <p:sp>
        <p:nvSpPr>
          <p:cNvPr id="3" name="Subtitle 2"/>
          <p:cNvSpPr>
            <a:spLocks noGrp="1"/>
          </p:cNvSpPr>
          <p:nvPr>
            <p:ph type="subTitle" idx="1"/>
          </p:nvPr>
        </p:nvSpPr>
        <p:spPr>
          <a:xfrm flipH="1">
            <a:off x="9906000" y="3619500"/>
            <a:ext cx="45719" cy="990600"/>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7654"/>
                                        </p:tgtEl>
                                        <p:attrNameLst>
                                          <p:attrName>style.visibility</p:attrName>
                                        </p:attrNameLst>
                                      </p:cBhvr>
                                      <p:to>
                                        <p:strVal val="visible"/>
                                      </p:to>
                                    </p:set>
                                    <p:animEffect transition="in" filter="wipe(left)">
                                      <p:cBhvr>
                                        <p:cTn id="7"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050"/>
            <a:ext cx="8534400" cy="1143000"/>
          </a:xfrm>
        </p:spPr>
        <p:txBody>
          <a:bodyPr/>
          <a:lstStyle/>
          <a:p>
            <a:r>
              <a:rPr lang="en-US" sz="3600" b="1" dirty="0" smtClean="0">
                <a:solidFill>
                  <a:srgbClr val="000080"/>
                </a:solidFill>
                <a:latin typeface="Calibri" panose="020F0502020204030204" pitchFamily="34" charset="0"/>
              </a:rPr>
              <a:t>Military Reconstruction Act of 1867</a:t>
            </a:r>
            <a:endParaRPr lang="en-US" sz="3600" dirty="0">
              <a:solidFill>
                <a:srgbClr val="000080"/>
              </a:solidFill>
              <a:latin typeface="Calibri" panose="020F0502020204030204" pitchFamily="34" charset="0"/>
            </a:endParaRPr>
          </a:p>
        </p:txBody>
      </p:sp>
      <p:sp>
        <p:nvSpPr>
          <p:cNvPr id="3" name="Content Placeholder 2"/>
          <p:cNvSpPr>
            <a:spLocks noGrp="1"/>
          </p:cNvSpPr>
          <p:nvPr>
            <p:ph idx="1"/>
          </p:nvPr>
        </p:nvSpPr>
        <p:spPr>
          <a:xfrm>
            <a:off x="-381000" y="762000"/>
            <a:ext cx="5409760" cy="5943599"/>
          </a:xfrm>
        </p:spPr>
        <p:txBody>
          <a:bodyPr/>
          <a:lstStyle/>
          <a:p>
            <a:pPr lvl="1" eaLnBrk="1" hangingPunct="1">
              <a:spcBef>
                <a:spcPts val="600"/>
              </a:spcBef>
              <a:spcAft>
                <a:spcPts val="600"/>
              </a:spcAft>
              <a:buClr>
                <a:srgbClr val="000080"/>
              </a:buClr>
              <a:buSzPct val="80000"/>
              <a:buFont typeface="DavysOtherDingbats" pitchFamily="2" charset="0"/>
              <a:buChar char="*"/>
            </a:pPr>
            <a:r>
              <a:rPr lang="en-US" altLang="en-US" sz="2600" b="1" dirty="0" smtClean="0">
                <a:solidFill>
                  <a:schemeClr val="tx1"/>
                </a:solidFill>
                <a:effectLst/>
                <a:latin typeface="Calibri" panose="020F0502020204030204" pitchFamily="34" charset="0"/>
              </a:rPr>
              <a:t>Restart Reconstruction </a:t>
            </a:r>
            <a:r>
              <a:rPr lang="en-US" altLang="en-US" sz="2600" b="1" dirty="0" smtClean="0">
                <a:solidFill>
                  <a:schemeClr val="tx1"/>
                </a:solidFill>
                <a:effectLst/>
                <a:latin typeface="Calibri" panose="020F0502020204030204" pitchFamily="34" charset="0"/>
              </a:rPr>
              <a:t>in </a:t>
            </a:r>
            <a:r>
              <a:rPr lang="en-US" altLang="en-US" sz="2600" b="1" dirty="0" smtClean="0">
                <a:solidFill>
                  <a:schemeClr val="tx1"/>
                </a:solidFill>
                <a:effectLst/>
                <a:latin typeface="Calibri" panose="020F0502020204030204" pitchFamily="34" charset="0"/>
              </a:rPr>
              <a:t>the 10 Southern states that refused to ratify the 14</a:t>
            </a:r>
            <a:r>
              <a:rPr lang="en-US" altLang="en-US" sz="2600" b="1" baseline="30000" dirty="0" smtClean="0">
                <a:solidFill>
                  <a:schemeClr val="tx1"/>
                </a:solidFill>
                <a:effectLst/>
                <a:latin typeface="Calibri" panose="020F0502020204030204" pitchFamily="34" charset="0"/>
              </a:rPr>
              <a:t>th</a:t>
            </a:r>
            <a:r>
              <a:rPr lang="en-US" altLang="en-US" sz="2600" b="1" dirty="0" smtClean="0">
                <a:solidFill>
                  <a:schemeClr val="tx1"/>
                </a:solidFill>
                <a:effectLst/>
                <a:latin typeface="Calibri" panose="020F0502020204030204" pitchFamily="34" charset="0"/>
              </a:rPr>
              <a:t> Amendment.</a:t>
            </a:r>
          </a:p>
          <a:p>
            <a:pPr lvl="1" eaLnBrk="1" hangingPunct="1">
              <a:spcBef>
                <a:spcPts val="600"/>
              </a:spcBef>
              <a:spcAft>
                <a:spcPts val="600"/>
              </a:spcAft>
              <a:buClr>
                <a:srgbClr val="000080"/>
              </a:buClr>
              <a:buSzPct val="80000"/>
              <a:buFont typeface="DavysOtherDingbats" pitchFamily="2" charset="0"/>
              <a:buChar char="*"/>
            </a:pPr>
            <a:r>
              <a:rPr lang="en-US" altLang="en-US" sz="2600" b="1" dirty="0" smtClean="0">
                <a:solidFill>
                  <a:schemeClr val="tx1"/>
                </a:solidFill>
                <a:effectLst/>
                <a:latin typeface="Calibri" panose="020F0502020204030204" pitchFamily="34" charset="0"/>
              </a:rPr>
              <a:t>Divide the 10 “unreconstructed states” into 5 military </a:t>
            </a:r>
            <a:br>
              <a:rPr lang="en-US" altLang="en-US" sz="2600" b="1" dirty="0" smtClean="0">
                <a:solidFill>
                  <a:schemeClr val="tx1"/>
                </a:solidFill>
                <a:effectLst/>
                <a:latin typeface="Calibri" panose="020F0502020204030204" pitchFamily="34" charset="0"/>
              </a:rPr>
            </a:br>
            <a:r>
              <a:rPr lang="en-US" altLang="en-US" sz="2600" b="1" dirty="0" smtClean="0">
                <a:solidFill>
                  <a:schemeClr val="tx1"/>
                </a:solidFill>
                <a:effectLst/>
                <a:latin typeface="Calibri" panose="020F0502020204030204" pitchFamily="34" charset="0"/>
              </a:rPr>
              <a:t>districts.</a:t>
            </a:r>
          </a:p>
          <a:p>
            <a:pPr lvl="1" eaLnBrk="1" hangingPunct="1">
              <a:spcBef>
                <a:spcPts val="600"/>
              </a:spcBef>
              <a:spcAft>
                <a:spcPts val="600"/>
              </a:spcAft>
              <a:buClr>
                <a:srgbClr val="000080"/>
              </a:buClr>
              <a:buSzPct val="80000"/>
              <a:buFont typeface="DavysOtherDingbats" pitchFamily="2" charset="0"/>
              <a:buChar char="*"/>
            </a:pPr>
            <a:r>
              <a:rPr lang="en-US" sz="2600" b="1" dirty="0" smtClean="0">
                <a:effectLst/>
                <a:latin typeface="Calibri" panose="020F0502020204030204" pitchFamily="34" charset="0"/>
              </a:rPr>
              <a:t>Troops were located in each to maintain order and civil rights </a:t>
            </a:r>
            <a:endParaRPr lang="en-US" sz="2600" b="1" dirty="0" smtClean="0">
              <a:effectLst/>
              <a:latin typeface="Calibri" panose="020F0502020204030204" pitchFamily="34" charset="0"/>
            </a:endParaRPr>
          </a:p>
          <a:p>
            <a:pPr lvl="1" eaLnBrk="1" hangingPunct="1">
              <a:spcBef>
                <a:spcPts val="600"/>
              </a:spcBef>
              <a:spcAft>
                <a:spcPts val="600"/>
              </a:spcAft>
              <a:buClr>
                <a:srgbClr val="000080"/>
              </a:buClr>
              <a:buSzPct val="80000"/>
              <a:buFont typeface="DavysOtherDingbats" pitchFamily="2" charset="0"/>
              <a:buChar char="*"/>
            </a:pPr>
            <a:r>
              <a:rPr lang="en-US" altLang="en-US" sz="2400" b="1" dirty="0">
                <a:latin typeface="Calibri" panose="020F0502020204030204" pitchFamily="34" charset="0"/>
              </a:rPr>
              <a:t>Required new state constitutions, including black suffrage and ratification of the 13</a:t>
            </a:r>
            <a:r>
              <a:rPr lang="en-US" altLang="en-US" sz="2400" b="1" baseline="30000" dirty="0">
                <a:latin typeface="Calibri" panose="020F0502020204030204" pitchFamily="34" charset="0"/>
              </a:rPr>
              <a:t>th</a:t>
            </a:r>
            <a:r>
              <a:rPr lang="en-US" altLang="en-US" sz="2400" b="1" dirty="0">
                <a:latin typeface="Calibri" panose="020F0502020204030204" pitchFamily="34" charset="0"/>
              </a:rPr>
              <a:t> and 14</a:t>
            </a:r>
            <a:r>
              <a:rPr lang="en-US" altLang="en-US" sz="2400" b="1" baseline="30000" dirty="0">
                <a:latin typeface="Calibri" panose="020F0502020204030204" pitchFamily="34" charset="0"/>
              </a:rPr>
              <a:t>th</a:t>
            </a:r>
            <a:r>
              <a:rPr lang="en-US" altLang="en-US" sz="2400" b="1" dirty="0">
                <a:latin typeface="Calibri" panose="020F0502020204030204" pitchFamily="34" charset="0"/>
              </a:rPr>
              <a:t> Amendments.</a:t>
            </a:r>
          </a:p>
          <a:p>
            <a:pPr lvl="1" eaLnBrk="1" hangingPunct="1">
              <a:spcBef>
                <a:spcPts val="600"/>
              </a:spcBef>
              <a:spcAft>
                <a:spcPts val="600"/>
              </a:spcAft>
              <a:buClr>
                <a:srgbClr val="000080"/>
              </a:buClr>
              <a:buSzPct val="80000"/>
              <a:buFont typeface="DavysOtherDingbats" pitchFamily="2" charset="0"/>
              <a:buChar char="*"/>
            </a:pPr>
            <a:endParaRPr lang="en-US" sz="2600" b="1" dirty="0" smtClean="0">
              <a:effectLst/>
              <a:latin typeface="Calibri" panose="020F0502020204030204" pitchFamily="34" charset="0"/>
            </a:endParaRPr>
          </a:p>
          <a:p>
            <a:endParaRPr lang="en-US" dirty="0"/>
          </a:p>
        </p:txBody>
      </p:sp>
      <p:pic>
        <p:nvPicPr>
          <p:cNvPr id="901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079" t="5123" r="4400"/>
          <a:stretch/>
        </p:blipFill>
        <p:spPr bwMode="auto">
          <a:xfrm>
            <a:off x="5028760" y="762001"/>
            <a:ext cx="398067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8340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p:cTn id="7" dur="1000" fill="hold"/>
                                        <p:tgtEl>
                                          <p:spTgt spid="90115"/>
                                        </p:tgtEl>
                                        <p:attrNameLst>
                                          <p:attrName>ppt_w</p:attrName>
                                        </p:attrNameLst>
                                      </p:cBhvr>
                                      <p:tavLst>
                                        <p:tav tm="0">
                                          <p:val>
                                            <p:fltVal val="0"/>
                                          </p:val>
                                        </p:tav>
                                        <p:tav tm="100000">
                                          <p:val>
                                            <p:strVal val="#ppt_w"/>
                                          </p:val>
                                        </p:tav>
                                      </p:tavLst>
                                    </p:anim>
                                    <p:anim calcmode="lin" valueType="num">
                                      <p:cBhvr>
                                        <p:cTn id="8" dur="1000" fill="hold"/>
                                        <p:tgtEl>
                                          <p:spTgt spid="90115"/>
                                        </p:tgtEl>
                                        <p:attrNameLst>
                                          <p:attrName>ppt_h</p:attrName>
                                        </p:attrNameLst>
                                      </p:cBhvr>
                                      <p:tavLst>
                                        <p:tav tm="0">
                                          <p:val>
                                            <p:fltVal val="0"/>
                                          </p:val>
                                        </p:tav>
                                        <p:tav tm="100000">
                                          <p:val>
                                            <p:strVal val="#ppt_h"/>
                                          </p:val>
                                        </p:tav>
                                      </p:tavLst>
                                    </p:anim>
                                    <p:anim calcmode="lin" valueType="num">
                                      <p:cBhvr>
                                        <p:cTn id="9" dur="1000" fill="hold"/>
                                        <p:tgtEl>
                                          <p:spTgt spid="90115"/>
                                        </p:tgtEl>
                                        <p:attrNameLst>
                                          <p:attrName>style.rotation</p:attrName>
                                        </p:attrNameLst>
                                      </p:cBhvr>
                                      <p:tavLst>
                                        <p:tav tm="0">
                                          <p:val>
                                            <p:fltVal val="90"/>
                                          </p:val>
                                        </p:tav>
                                        <p:tav tm="100000">
                                          <p:val>
                                            <p:fltVal val="0"/>
                                          </p:val>
                                        </p:tav>
                                      </p:tavLst>
                                    </p:anim>
                                    <p:animEffect transition="in" filter="fade">
                                      <p:cBhvr>
                                        <p:cTn id="10" dur="1000"/>
                                        <p:tgtEl>
                                          <p:spTgt spid="901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52227" name="Text Box 3"/>
          <p:cNvSpPr txBox="1">
            <a:spLocks noChangeArrowheads="1"/>
          </p:cNvSpPr>
          <p:nvPr/>
        </p:nvSpPr>
        <p:spPr bwMode="auto">
          <a:xfrm>
            <a:off x="270509" y="365125"/>
            <a:ext cx="4246245" cy="793750"/>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defRPr/>
            </a:pPr>
            <a:r>
              <a:rPr lang="en-US" sz="4400" dirty="0">
                <a:solidFill>
                  <a:srgbClr val="000099"/>
                </a:solidFill>
                <a:effectLst>
                  <a:outerShdw blurRad="38100" dist="38100" dir="2700000" algn="tl">
                    <a:srgbClr val="000000">
                      <a:alpha val="43137"/>
                    </a:srgbClr>
                  </a:outerShdw>
                </a:effectLst>
                <a:latin typeface="Calibri" panose="020F0502020204030204" pitchFamily="34" charset="0"/>
              </a:rPr>
              <a:t>14</a:t>
            </a:r>
            <a:r>
              <a:rPr lang="en-US" sz="4400" baseline="30000" dirty="0">
                <a:solidFill>
                  <a:srgbClr val="000099"/>
                </a:solidFill>
                <a:effectLst>
                  <a:outerShdw blurRad="38100" dist="38100" dir="2700000" algn="tl">
                    <a:srgbClr val="000000">
                      <a:alpha val="43137"/>
                    </a:srgbClr>
                  </a:outerShdw>
                </a:effectLst>
                <a:latin typeface="Calibri" panose="020F0502020204030204" pitchFamily="34" charset="0"/>
              </a:rPr>
              <a:t>th</a:t>
            </a:r>
            <a:r>
              <a:rPr lang="en-US" sz="4400" dirty="0">
                <a:solidFill>
                  <a:srgbClr val="000099"/>
                </a:solidFill>
                <a:effectLst>
                  <a:outerShdw blurRad="38100" dist="38100" dir="2700000" algn="tl">
                    <a:srgbClr val="000000">
                      <a:alpha val="43137"/>
                    </a:srgbClr>
                  </a:outerShdw>
                </a:effectLst>
                <a:latin typeface="Calibri" panose="020F0502020204030204" pitchFamily="34" charset="0"/>
              </a:rPr>
              <a:t> Amendment</a:t>
            </a:r>
          </a:p>
        </p:txBody>
      </p:sp>
      <p:sp>
        <p:nvSpPr>
          <p:cNvPr id="52228" name="Text Box 4"/>
          <p:cNvSpPr txBox="1">
            <a:spLocks noChangeArrowheads="1"/>
          </p:cNvSpPr>
          <p:nvPr/>
        </p:nvSpPr>
        <p:spPr bwMode="auto">
          <a:xfrm>
            <a:off x="0" y="2456795"/>
            <a:ext cx="910209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pitchFamily="66" charset="0"/>
              </a:defRPr>
            </a:lvl1pPr>
            <a:lvl2pPr marL="1084263" indent="-403225">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buClr>
                <a:srgbClr val="D30A05"/>
              </a:buClr>
              <a:buFont typeface="Wingdings" pitchFamily="2" charset="2"/>
              <a:buChar char="«"/>
            </a:pPr>
            <a:r>
              <a:rPr lang="en-US" altLang="en-US" sz="2800" dirty="0">
                <a:solidFill>
                  <a:schemeClr val="tx1"/>
                </a:solidFill>
                <a:latin typeface="Calibri" panose="020F0502020204030204" pitchFamily="34" charset="0"/>
              </a:rPr>
              <a:t>Ratified in July, 1868.</a:t>
            </a:r>
          </a:p>
          <a:p>
            <a:pPr lvl="1" eaLnBrk="1" hangingPunct="1">
              <a:spcBef>
                <a:spcPct val="50000"/>
              </a:spcBef>
              <a:buClr>
                <a:srgbClr val="000080"/>
              </a:buClr>
              <a:buSzPct val="80000"/>
              <a:buFont typeface="DavysOtherDingbats" pitchFamily="2" charset="0"/>
              <a:buChar char="*"/>
            </a:pPr>
            <a:r>
              <a:rPr lang="en-US" altLang="en-US" sz="2800" dirty="0">
                <a:solidFill>
                  <a:schemeClr val="tx1"/>
                </a:solidFill>
                <a:latin typeface="Calibri" panose="020F0502020204030204" pitchFamily="34" charset="0"/>
              </a:rPr>
              <a:t>Provide a constitutional guarantee of the rights and security of freed people.</a:t>
            </a:r>
          </a:p>
          <a:p>
            <a:pPr lvl="1" eaLnBrk="1" hangingPunct="1">
              <a:spcBef>
                <a:spcPct val="50000"/>
              </a:spcBef>
              <a:buClr>
                <a:srgbClr val="000080"/>
              </a:buClr>
              <a:buSzPct val="80000"/>
              <a:buFont typeface="DavysOtherDingbats" pitchFamily="2" charset="0"/>
              <a:buChar char="*"/>
            </a:pPr>
            <a:r>
              <a:rPr lang="en-US" altLang="en-US" sz="2800" dirty="0" smtClean="0">
                <a:solidFill>
                  <a:schemeClr val="tx1"/>
                </a:solidFill>
                <a:latin typeface="Calibri" panose="020F0502020204030204" pitchFamily="34" charset="0"/>
              </a:rPr>
              <a:t>Makes everyone born in the U.S.  a citizen</a:t>
            </a:r>
            <a:r>
              <a:rPr lang="en-US" altLang="en-US" sz="2800" dirty="0" smtClean="0">
                <a:solidFill>
                  <a:schemeClr val="tx1"/>
                </a:solidFill>
                <a:latin typeface="Calibri" panose="020F0502020204030204" pitchFamily="34" charset="0"/>
              </a:rPr>
              <a:t>.</a:t>
            </a:r>
            <a:endParaRPr lang="en-US" altLang="en-US" sz="2800" dirty="0">
              <a:solidFill>
                <a:schemeClr val="tx1"/>
              </a:solidFill>
              <a:latin typeface="Calibri" panose="020F0502020204030204" pitchFamily="34" charset="0"/>
            </a:endParaRPr>
          </a:p>
          <a:p>
            <a:pPr lvl="1" eaLnBrk="1" hangingPunct="1">
              <a:spcBef>
                <a:spcPct val="50000"/>
              </a:spcBef>
              <a:buClr>
                <a:srgbClr val="000080"/>
              </a:buClr>
              <a:buSzPct val="80000"/>
              <a:buFont typeface="DavysOtherDingbats" pitchFamily="2" charset="0"/>
              <a:buChar char="*"/>
            </a:pPr>
            <a:r>
              <a:rPr lang="en-US" altLang="en-US" sz="2800" dirty="0" smtClean="0">
                <a:solidFill>
                  <a:schemeClr val="tx1"/>
                </a:solidFill>
                <a:latin typeface="Calibri" panose="020F0502020204030204" pitchFamily="34" charset="0"/>
              </a:rPr>
              <a:t>Ensures every citizen of the U.S. </a:t>
            </a:r>
            <a:r>
              <a:rPr lang="en-US" altLang="en-US" sz="2800" u="sng" dirty="0" smtClean="0">
                <a:solidFill>
                  <a:schemeClr val="tx1"/>
                </a:solidFill>
                <a:latin typeface="Calibri" panose="020F0502020204030204" pitchFamily="34" charset="0"/>
              </a:rPr>
              <a:t>due process </a:t>
            </a:r>
            <a:r>
              <a:rPr lang="en-US" altLang="en-US" sz="2800" dirty="0" smtClean="0">
                <a:solidFill>
                  <a:schemeClr val="tx1"/>
                </a:solidFill>
                <a:latin typeface="Calibri" panose="020F0502020204030204" pitchFamily="34" charset="0"/>
              </a:rPr>
              <a:t>under the law</a:t>
            </a:r>
            <a:r>
              <a:rPr lang="en-US" altLang="en-US" sz="2500" dirty="0" smtClean="0">
                <a:solidFill>
                  <a:schemeClr val="tx1"/>
                </a:solidFill>
              </a:rPr>
              <a:t>.</a:t>
            </a:r>
            <a:endParaRPr lang="en-US" altLang="en-US" sz="2500" dirty="0">
              <a:solidFill>
                <a:schemeClr val="tx1"/>
              </a:solidFill>
            </a:endParaRPr>
          </a:p>
          <a:p>
            <a:pPr eaLnBrk="1" hangingPunct="1">
              <a:spcBef>
                <a:spcPct val="50000"/>
              </a:spcBef>
              <a:buClr>
                <a:srgbClr val="D30A05"/>
              </a:buClr>
              <a:buFont typeface="Wingdings" pitchFamily="2" charset="2"/>
              <a:buChar char="«"/>
            </a:pPr>
            <a:r>
              <a:rPr lang="en-US" altLang="en-US" sz="2800" dirty="0">
                <a:solidFill>
                  <a:schemeClr val="tx1"/>
                </a:solidFill>
                <a:latin typeface="Calibri" panose="020F0502020204030204" pitchFamily="34" charset="0"/>
              </a:rPr>
              <a:t>Southern states would be punished for denying the right to vote to black citizens!</a:t>
            </a:r>
          </a:p>
        </p:txBody>
      </p:sp>
      <p:pic>
        <p:nvPicPr>
          <p:cNvPr id="860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17890"/>
            <a:ext cx="4212747" cy="300631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732647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65539" name="Text Box 3"/>
          <p:cNvSpPr txBox="1">
            <a:spLocks noChangeArrowheads="1"/>
          </p:cNvSpPr>
          <p:nvPr/>
        </p:nvSpPr>
        <p:spPr bwMode="auto">
          <a:xfrm>
            <a:off x="381000" y="381000"/>
            <a:ext cx="4800600" cy="762000"/>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defRPr/>
            </a:pPr>
            <a:r>
              <a:rPr lang="en-US" sz="4400" dirty="0">
                <a:solidFill>
                  <a:srgbClr val="000080"/>
                </a:solidFill>
                <a:effectLst>
                  <a:outerShdw blurRad="38100" dist="38100" dir="2700000" algn="tl">
                    <a:srgbClr val="000000">
                      <a:alpha val="43137"/>
                    </a:srgbClr>
                  </a:outerShdw>
                </a:effectLst>
                <a:latin typeface="Calibri" panose="020F0502020204030204" pitchFamily="34" charset="0"/>
              </a:rPr>
              <a:t>15</a:t>
            </a:r>
            <a:r>
              <a:rPr lang="en-US" sz="4400" baseline="30000" dirty="0">
                <a:solidFill>
                  <a:srgbClr val="000080"/>
                </a:solidFill>
                <a:effectLst>
                  <a:outerShdw blurRad="38100" dist="38100" dir="2700000" algn="tl">
                    <a:srgbClr val="000000">
                      <a:alpha val="43137"/>
                    </a:srgbClr>
                  </a:outerShdw>
                </a:effectLst>
                <a:latin typeface="Calibri" panose="020F0502020204030204" pitchFamily="34" charset="0"/>
              </a:rPr>
              <a:t>th</a:t>
            </a:r>
            <a:r>
              <a:rPr lang="en-US" sz="4400" dirty="0">
                <a:solidFill>
                  <a:srgbClr val="000080"/>
                </a:solidFill>
                <a:effectLst>
                  <a:outerShdw blurRad="38100" dist="38100" dir="2700000" algn="tl">
                    <a:srgbClr val="000000">
                      <a:alpha val="43137"/>
                    </a:srgbClr>
                  </a:outerShdw>
                </a:effectLst>
                <a:latin typeface="Calibri" panose="020F0502020204030204" pitchFamily="34" charset="0"/>
              </a:rPr>
              <a:t> Amendment</a:t>
            </a:r>
          </a:p>
        </p:txBody>
      </p:sp>
      <p:sp>
        <p:nvSpPr>
          <p:cNvPr id="65544" name="Text Box 8"/>
          <p:cNvSpPr txBox="1">
            <a:spLocks noChangeArrowheads="1"/>
          </p:cNvSpPr>
          <p:nvPr/>
        </p:nvSpPr>
        <p:spPr bwMode="auto">
          <a:xfrm>
            <a:off x="0" y="1828800"/>
            <a:ext cx="86106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5938" indent="-515938">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buClr>
                <a:srgbClr val="D02800"/>
              </a:buClr>
              <a:buFont typeface="Wingdings" pitchFamily="2" charset="2"/>
              <a:buChar char="«"/>
            </a:pPr>
            <a:r>
              <a:rPr lang="en-US" altLang="en-US" sz="2800" dirty="0">
                <a:solidFill>
                  <a:schemeClr val="tx1"/>
                </a:solidFill>
                <a:latin typeface="Calibri" panose="020F0502020204030204" pitchFamily="34" charset="0"/>
              </a:rPr>
              <a:t>Ratified in 1870.</a:t>
            </a:r>
          </a:p>
          <a:p>
            <a:pPr eaLnBrk="1" hangingPunct="1">
              <a:spcBef>
                <a:spcPct val="50000"/>
              </a:spcBef>
              <a:buClr>
                <a:srgbClr val="D02800"/>
              </a:buClr>
              <a:buFont typeface="Wingdings" pitchFamily="2" charset="2"/>
              <a:buChar char="«"/>
            </a:pPr>
            <a:r>
              <a:rPr lang="en-US" altLang="en-US" sz="2800" i="1" dirty="0">
                <a:solidFill>
                  <a:schemeClr val="tx1"/>
                </a:solidFill>
                <a:latin typeface="Calibri" panose="020F0502020204030204" pitchFamily="34" charset="0"/>
              </a:rPr>
              <a:t>The right of citizens of the United States to vote shall not be denied or abridged by the United States or by any state on account of race, color, or previous condition of servitude. </a:t>
            </a:r>
          </a:p>
          <a:p>
            <a:pPr eaLnBrk="1" hangingPunct="1">
              <a:spcBef>
                <a:spcPct val="50000"/>
              </a:spcBef>
              <a:buClr>
                <a:srgbClr val="D02800"/>
              </a:buClr>
              <a:buFont typeface="Wingdings" pitchFamily="2" charset="2"/>
              <a:buChar char="«"/>
            </a:pPr>
            <a:r>
              <a:rPr lang="en-US" altLang="en-US" sz="2800" i="1" dirty="0">
                <a:solidFill>
                  <a:schemeClr val="tx1"/>
                </a:solidFill>
                <a:latin typeface="Calibri" panose="020F0502020204030204" pitchFamily="34" charset="0"/>
              </a:rPr>
              <a:t>The </a:t>
            </a:r>
            <a:r>
              <a:rPr lang="en-US" altLang="en-US" sz="2800" i="1" u="sng" dirty="0">
                <a:solidFill>
                  <a:schemeClr val="tx1"/>
                </a:solidFill>
                <a:latin typeface="Calibri" panose="020F0502020204030204" pitchFamily="34" charset="0"/>
              </a:rPr>
              <a:t>Congress</a:t>
            </a:r>
            <a:r>
              <a:rPr lang="en-US" altLang="en-US" sz="2800" i="1" dirty="0">
                <a:solidFill>
                  <a:schemeClr val="tx1"/>
                </a:solidFill>
                <a:latin typeface="Calibri" panose="020F0502020204030204" pitchFamily="34" charset="0"/>
              </a:rPr>
              <a:t> shall have power to enforce this article by appropriate legislation.</a:t>
            </a:r>
            <a:endParaRPr lang="en-US" altLang="en-US" sz="2800" dirty="0">
              <a:solidFill>
                <a:schemeClr val="tx1"/>
              </a:solidFill>
              <a:latin typeface="Calibri" panose="020F0502020204030204" pitchFamily="34" charset="0"/>
            </a:endParaRPr>
          </a:p>
          <a:p>
            <a:pPr eaLnBrk="1" hangingPunct="1">
              <a:spcBef>
                <a:spcPct val="50000"/>
              </a:spcBef>
              <a:buClr>
                <a:srgbClr val="D02800"/>
              </a:buClr>
              <a:buFont typeface="Wingdings" pitchFamily="2" charset="2"/>
              <a:buChar char="«"/>
            </a:pPr>
            <a:r>
              <a:rPr lang="en-US" altLang="en-US" sz="2800" dirty="0">
                <a:solidFill>
                  <a:srgbClr val="000080"/>
                </a:solidFill>
                <a:latin typeface="Calibri" panose="020F0502020204030204" pitchFamily="34" charset="0"/>
              </a:rPr>
              <a:t>Women’s rights groups were furious that they were not granted the vote!</a:t>
            </a:r>
            <a:endParaRPr lang="en-US" altLang="en-US" sz="2800" i="1" dirty="0">
              <a:solidFill>
                <a:srgbClr val="000080"/>
              </a:solidFill>
              <a:latin typeface="Calibri" panose="020F0502020204030204" pitchFamily="34" charset="0"/>
            </a:endParaRPr>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0650"/>
            <a:ext cx="3295650" cy="233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97898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543799" cy="506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Title 1"/>
          <p:cNvSpPr>
            <a:spLocks noGrp="1"/>
          </p:cNvSpPr>
          <p:nvPr>
            <p:ph type="title"/>
          </p:nvPr>
        </p:nvSpPr>
        <p:spPr/>
        <p:txBody>
          <a:bodyPr/>
          <a:lstStyle/>
          <a:p>
            <a:r>
              <a:rPr lang="en-US" sz="3600" b="1" dirty="0" smtClean="0"/>
              <a:t>1872 – First African American Representatives elected to Congress</a:t>
            </a:r>
            <a:endParaRPr lang="en-US" sz="3600" b="1" dirty="0"/>
          </a:p>
        </p:txBody>
      </p:sp>
    </p:spTree>
    <p:extLst>
      <p:ext uri="{BB962C8B-B14F-4D97-AF65-F5344CB8AC3E}">
        <p14:creationId xmlns:p14="http://schemas.microsoft.com/office/powerpoint/2010/main" val="68575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1000" fill="hold"/>
                                        <p:tgtEl>
                                          <p:spTgt spid="88066"/>
                                        </p:tgtEl>
                                        <p:attrNameLst>
                                          <p:attrName>ppt_w</p:attrName>
                                        </p:attrNameLst>
                                      </p:cBhvr>
                                      <p:tavLst>
                                        <p:tav tm="0">
                                          <p:val>
                                            <p:fltVal val="0"/>
                                          </p:val>
                                        </p:tav>
                                        <p:tav tm="100000">
                                          <p:val>
                                            <p:strVal val="#ppt_w"/>
                                          </p:val>
                                        </p:tav>
                                      </p:tavLst>
                                    </p:anim>
                                    <p:anim calcmode="lin" valueType="num">
                                      <p:cBhvr>
                                        <p:cTn id="8" dur="1000" fill="hold"/>
                                        <p:tgtEl>
                                          <p:spTgt spid="88066"/>
                                        </p:tgtEl>
                                        <p:attrNameLst>
                                          <p:attrName>ppt_h</p:attrName>
                                        </p:attrNameLst>
                                      </p:cBhvr>
                                      <p:tavLst>
                                        <p:tav tm="0">
                                          <p:val>
                                            <p:fltVal val="0"/>
                                          </p:val>
                                        </p:tav>
                                        <p:tav tm="100000">
                                          <p:val>
                                            <p:strVal val="#ppt_h"/>
                                          </p:val>
                                        </p:tav>
                                      </p:tavLst>
                                    </p:anim>
                                    <p:anim calcmode="lin" valueType="num">
                                      <p:cBhvr>
                                        <p:cTn id="9" dur="1000" fill="hold"/>
                                        <p:tgtEl>
                                          <p:spTgt spid="88066"/>
                                        </p:tgtEl>
                                        <p:attrNameLst>
                                          <p:attrName>style.rotation</p:attrName>
                                        </p:attrNameLst>
                                      </p:cBhvr>
                                      <p:tavLst>
                                        <p:tav tm="0">
                                          <p:val>
                                            <p:fltVal val="90"/>
                                          </p:val>
                                        </p:tav>
                                        <p:tav tm="100000">
                                          <p:val>
                                            <p:fltVal val="0"/>
                                          </p:val>
                                        </p:tav>
                                      </p:tavLst>
                                    </p:anim>
                                    <p:animEffect transition="in" filter="fade">
                                      <p:cBhvr>
                                        <p:cTn id="10" dur="10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69635" name="Text Box 3"/>
          <p:cNvSpPr txBox="1">
            <a:spLocks noChangeArrowheads="1"/>
          </p:cNvSpPr>
          <p:nvPr/>
        </p:nvSpPr>
        <p:spPr bwMode="auto">
          <a:xfrm>
            <a:off x="381000" y="288925"/>
            <a:ext cx="8382000" cy="646331"/>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a:spcBef>
                <a:spcPct val="50000"/>
              </a:spcBef>
              <a:defRPr/>
            </a:pPr>
            <a:r>
              <a:rPr lang="en-US" sz="3600" dirty="0" smtClean="0">
                <a:solidFill>
                  <a:srgbClr val="000099"/>
                </a:solidFill>
                <a:latin typeface="+mj-lt"/>
              </a:rPr>
              <a:t>The</a:t>
            </a:r>
            <a:r>
              <a:rPr lang="en-US" altLang="en-US" sz="3600" dirty="0">
                <a:solidFill>
                  <a:srgbClr val="000099"/>
                </a:solidFill>
                <a:latin typeface="+mj-lt"/>
              </a:rPr>
              <a:t> Enforcement </a:t>
            </a:r>
            <a:r>
              <a:rPr lang="en-US" altLang="en-US" sz="3600" dirty="0" smtClean="0">
                <a:solidFill>
                  <a:srgbClr val="000099"/>
                </a:solidFill>
                <a:latin typeface="+mj-lt"/>
              </a:rPr>
              <a:t>Acts </a:t>
            </a:r>
            <a:r>
              <a:rPr lang="en-US" altLang="en-US" sz="3600" dirty="0">
                <a:solidFill>
                  <a:srgbClr val="000099"/>
                </a:solidFill>
                <a:latin typeface="+mj-lt"/>
              </a:rPr>
              <a:t>of </a:t>
            </a:r>
            <a:r>
              <a:rPr lang="en-US" altLang="en-US" sz="3600" dirty="0" smtClean="0">
                <a:solidFill>
                  <a:srgbClr val="000099"/>
                </a:solidFill>
                <a:latin typeface="+mj-lt"/>
              </a:rPr>
              <a:t>1870 &amp; 1871</a:t>
            </a:r>
            <a:endParaRPr lang="en-US" sz="3600" dirty="0">
              <a:solidFill>
                <a:srgbClr val="000099"/>
              </a:solidFill>
              <a:latin typeface="+mj-lt"/>
            </a:endParaRPr>
          </a:p>
        </p:txBody>
      </p:sp>
      <p:sp>
        <p:nvSpPr>
          <p:cNvPr id="69645" name="Text Box 13"/>
          <p:cNvSpPr txBox="1">
            <a:spLocks noChangeArrowheads="1"/>
          </p:cNvSpPr>
          <p:nvPr/>
        </p:nvSpPr>
        <p:spPr bwMode="auto">
          <a:xfrm>
            <a:off x="2647950" y="1106045"/>
            <a:ext cx="62674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buClr>
                <a:srgbClr val="D30A05"/>
              </a:buClr>
              <a:buFont typeface="Wingdings" pitchFamily="2" charset="2"/>
              <a:buChar char="«"/>
            </a:pPr>
            <a:r>
              <a:rPr lang="en-US" altLang="en-US" sz="2600" dirty="0" smtClean="0">
                <a:solidFill>
                  <a:schemeClr val="tx1"/>
                </a:solidFill>
                <a:latin typeface="+mn-lt"/>
              </a:rPr>
              <a:t>Made state officials liable in federal court for depriving Blacks of their civil rights or equal </a:t>
            </a:r>
            <a:r>
              <a:rPr lang="en-US" altLang="en-US" sz="2600" dirty="0" smtClean="0">
                <a:solidFill>
                  <a:schemeClr val="tx1"/>
                </a:solidFill>
                <a:latin typeface="+mn-lt"/>
              </a:rPr>
              <a:t>protection</a:t>
            </a:r>
          </a:p>
          <a:p>
            <a:pPr eaLnBrk="1" hangingPunct="1">
              <a:spcBef>
                <a:spcPct val="50000"/>
              </a:spcBef>
              <a:buClr>
                <a:srgbClr val="D30A05"/>
              </a:buClr>
              <a:buFont typeface="Wingdings" pitchFamily="2" charset="2"/>
              <a:buChar char="«"/>
            </a:pPr>
            <a:r>
              <a:rPr lang="en-US" altLang="en-US" sz="2600" dirty="0">
                <a:solidFill>
                  <a:schemeClr val="tx1"/>
                </a:solidFill>
                <a:latin typeface="+mn-lt"/>
              </a:rPr>
              <a:t>Established penalties for interfering with any persons right to </a:t>
            </a:r>
            <a:r>
              <a:rPr lang="en-US" altLang="en-US" sz="2600" dirty="0" smtClean="0">
                <a:solidFill>
                  <a:schemeClr val="tx1"/>
                </a:solidFill>
                <a:latin typeface="+mn-lt"/>
              </a:rPr>
              <a:t>vote</a:t>
            </a:r>
            <a:endParaRPr lang="en-US" altLang="en-US" sz="2600" dirty="0" smtClean="0">
              <a:solidFill>
                <a:schemeClr val="tx1"/>
              </a:solidFill>
              <a:latin typeface="+mn-lt"/>
            </a:endParaRPr>
          </a:p>
          <a:p>
            <a:pPr eaLnBrk="1" hangingPunct="1">
              <a:spcBef>
                <a:spcPct val="50000"/>
              </a:spcBef>
              <a:buClr>
                <a:srgbClr val="D30A05"/>
              </a:buClr>
              <a:buFont typeface="Wingdings" pitchFamily="2" charset="2"/>
              <a:buChar char="«"/>
            </a:pPr>
            <a:r>
              <a:rPr lang="en-US" altLang="en-US" sz="2600" dirty="0" smtClean="0">
                <a:solidFill>
                  <a:schemeClr val="tx1"/>
                </a:solidFill>
                <a:latin typeface="+mn-lt"/>
              </a:rPr>
              <a:t>Outlawed KKK intimidation tactics and made them a federal offense</a:t>
            </a:r>
          </a:p>
          <a:p>
            <a:pPr eaLnBrk="1" hangingPunct="1">
              <a:spcBef>
                <a:spcPct val="50000"/>
              </a:spcBef>
              <a:buClr>
                <a:srgbClr val="D30A05"/>
              </a:buClr>
              <a:buFont typeface="Wingdings" pitchFamily="2" charset="2"/>
              <a:buChar char="«"/>
            </a:pPr>
            <a:r>
              <a:rPr lang="en-US" altLang="en-US" sz="2600" dirty="0">
                <a:solidFill>
                  <a:schemeClr val="tx1"/>
                </a:solidFill>
                <a:latin typeface="+mn-lt"/>
              </a:rPr>
              <a:t>Authorized the President to employ the army to uphold the act</a:t>
            </a:r>
          </a:p>
          <a:p>
            <a:pPr eaLnBrk="1" hangingPunct="1">
              <a:spcBef>
                <a:spcPct val="50000"/>
              </a:spcBef>
              <a:buClr>
                <a:srgbClr val="D30A05"/>
              </a:buClr>
              <a:buFont typeface="Wingdings" pitchFamily="2" charset="2"/>
              <a:buChar char="«"/>
            </a:pPr>
            <a:endParaRPr lang="en-US" altLang="en-US" sz="2600" b="0" i="1" dirty="0">
              <a:solidFill>
                <a:schemeClr val="tx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59" r="22241"/>
          <a:stretch/>
        </p:blipFill>
        <p:spPr bwMode="auto">
          <a:xfrm>
            <a:off x="228600" y="1741251"/>
            <a:ext cx="2247900" cy="390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874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45">
                                            <p:txEl>
                                              <p:pRg st="0" end="0"/>
                                            </p:txEl>
                                          </p:spTgt>
                                        </p:tgtEl>
                                        <p:attrNameLst>
                                          <p:attrName>style.visibility</p:attrName>
                                        </p:attrNameLst>
                                      </p:cBhvr>
                                      <p:to>
                                        <p:strVal val="visible"/>
                                      </p:to>
                                    </p:set>
                                    <p:animEffect transition="in" filter="fade">
                                      <p:cBhvr>
                                        <p:cTn id="7" dur="1000"/>
                                        <p:tgtEl>
                                          <p:spTgt spid="696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45">
                                            <p:txEl>
                                              <p:pRg st="1" end="1"/>
                                            </p:txEl>
                                          </p:spTgt>
                                        </p:tgtEl>
                                        <p:attrNameLst>
                                          <p:attrName>style.visibility</p:attrName>
                                        </p:attrNameLst>
                                      </p:cBhvr>
                                      <p:to>
                                        <p:strVal val="visible"/>
                                      </p:to>
                                    </p:set>
                                    <p:animEffect transition="in" filter="fade">
                                      <p:cBhvr>
                                        <p:cTn id="12" dur="1000"/>
                                        <p:tgtEl>
                                          <p:spTgt spid="696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645">
                                            <p:txEl>
                                              <p:pRg st="2" end="2"/>
                                            </p:txEl>
                                          </p:spTgt>
                                        </p:tgtEl>
                                        <p:attrNameLst>
                                          <p:attrName>style.visibility</p:attrName>
                                        </p:attrNameLst>
                                      </p:cBhvr>
                                      <p:to>
                                        <p:strVal val="visible"/>
                                      </p:to>
                                    </p:set>
                                    <p:animEffect transition="in" filter="fade">
                                      <p:cBhvr>
                                        <p:cTn id="17" dur="1000"/>
                                        <p:tgtEl>
                                          <p:spTgt spid="696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45">
                                            <p:txEl>
                                              <p:pRg st="3" end="3"/>
                                            </p:txEl>
                                          </p:spTgt>
                                        </p:tgtEl>
                                        <p:attrNameLst>
                                          <p:attrName>style.visibility</p:attrName>
                                        </p:attrNameLst>
                                      </p:cBhvr>
                                      <p:to>
                                        <p:strVal val="visible"/>
                                      </p:to>
                                    </p:set>
                                    <p:animEffect transition="in" filter="fade">
                                      <p:cBhvr>
                                        <p:cTn id="22" dur="1000"/>
                                        <p:tgtEl>
                                          <p:spTgt spid="696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2" name="Title 1"/>
          <p:cNvSpPr>
            <a:spLocks noGrp="1"/>
          </p:cNvSpPr>
          <p:nvPr>
            <p:ph type="title"/>
          </p:nvPr>
        </p:nvSpPr>
        <p:spPr>
          <a:xfrm>
            <a:off x="1803386" y="288587"/>
            <a:ext cx="7288531" cy="1143000"/>
          </a:xfrm>
        </p:spPr>
        <p:txBody>
          <a:bodyPr>
            <a:normAutofit fontScale="90000"/>
          </a:bodyPr>
          <a:lstStyle/>
          <a:p>
            <a:r>
              <a:rPr lang="en-US" b="1" dirty="0" smtClean="0">
                <a:solidFill>
                  <a:srgbClr val="000080"/>
                </a:solidFill>
                <a:effectLst>
                  <a:outerShdw blurRad="38100" dist="38100" dir="2700000" algn="tl">
                    <a:srgbClr val="000000">
                      <a:alpha val="43137"/>
                    </a:srgbClr>
                  </a:outerShdw>
                </a:effectLst>
              </a:rPr>
              <a:t>Political Downfall of Republicans </a:t>
            </a:r>
            <a:r>
              <a:rPr lang="en-US" dirty="0">
                <a:solidFill>
                  <a:srgbClr val="000099"/>
                </a:solidFill>
                <a:latin typeface="Insula" pitchFamily="66" charset="0"/>
              </a:rPr>
              <a:t/>
            </a:r>
            <a:br>
              <a:rPr lang="en-US" dirty="0">
                <a:solidFill>
                  <a:srgbClr val="000099"/>
                </a:solidFill>
                <a:latin typeface="Insula" pitchFamily="66" charset="0"/>
              </a:rPr>
            </a:br>
            <a:endParaRPr lang="en-US" dirty="0"/>
          </a:p>
        </p:txBody>
      </p:sp>
      <p:sp>
        <p:nvSpPr>
          <p:cNvPr id="3" name="Content Placeholder 2"/>
          <p:cNvSpPr>
            <a:spLocks noGrp="1"/>
          </p:cNvSpPr>
          <p:nvPr>
            <p:ph idx="1"/>
          </p:nvPr>
        </p:nvSpPr>
        <p:spPr>
          <a:xfrm>
            <a:off x="228600" y="1986728"/>
            <a:ext cx="7239000" cy="4672836"/>
          </a:xfrm>
        </p:spPr>
        <p:txBody>
          <a:bodyPr>
            <a:normAutofit/>
          </a:bodyPr>
          <a:lstStyle/>
          <a:p>
            <a:r>
              <a:rPr lang="en-US" sz="2800" b="1" dirty="0" smtClean="0"/>
              <a:t>Grant  administration is plagued with scandal</a:t>
            </a:r>
          </a:p>
          <a:p>
            <a:r>
              <a:rPr lang="en-US" sz="2800" b="1" dirty="0" smtClean="0"/>
              <a:t>Full Fledged economic depression hits </a:t>
            </a:r>
          </a:p>
          <a:p>
            <a:r>
              <a:rPr lang="en-US" sz="2800" b="1" dirty="0" smtClean="0"/>
              <a:t>1870’s – Democrats began to regain power in the South through:</a:t>
            </a:r>
          </a:p>
          <a:p>
            <a:pPr lvl="1"/>
            <a:r>
              <a:rPr lang="en-US" b="1" dirty="0" smtClean="0"/>
              <a:t>Intimidation</a:t>
            </a:r>
          </a:p>
          <a:p>
            <a:pPr lvl="1"/>
            <a:r>
              <a:rPr lang="en-US" b="1" dirty="0" smtClean="0"/>
              <a:t>Fraud</a:t>
            </a:r>
          </a:p>
          <a:p>
            <a:pPr lvl="1"/>
            <a:r>
              <a:rPr lang="en-US" b="1" dirty="0" smtClean="0"/>
              <a:t>Promise to cut taxes</a:t>
            </a:r>
          </a:p>
          <a:p>
            <a:pPr lvl="1"/>
            <a:r>
              <a:rPr lang="en-US" b="1" dirty="0" smtClean="0"/>
              <a:t>Accuse Republicans of corruption</a:t>
            </a:r>
          </a:p>
          <a:p>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4" y="0"/>
            <a:ext cx="1612087" cy="198672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1372" y="3962400"/>
            <a:ext cx="2221279" cy="2613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50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1000" fill="hold"/>
                                        <p:tgtEl>
                                          <p:spTgt spid="5123"/>
                                        </p:tgtEl>
                                        <p:attrNameLst>
                                          <p:attrName>ppt_w</p:attrName>
                                        </p:attrNameLst>
                                      </p:cBhvr>
                                      <p:tavLst>
                                        <p:tav tm="0">
                                          <p:val>
                                            <p:fltVal val="0"/>
                                          </p:val>
                                        </p:tav>
                                        <p:tav tm="100000">
                                          <p:val>
                                            <p:strVal val="#ppt_w"/>
                                          </p:val>
                                        </p:tav>
                                      </p:tavLst>
                                    </p:anim>
                                    <p:anim calcmode="lin" valueType="num">
                                      <p:cBhvr>
                                        <p:cTn id="16" dur="1000" fill="hold"/>
                                        <p:tgtEl>
                                          <p:spTgt spid="5123"/>
                                        </p:tgtEl>
                                        <p:attrNameLst>
                                          <p:attrName>ppt_h</p:attrName>
                                        </p:attrNameLst>
                                      </p:cBhvr>
                                      <p:tavLst>
                                        <p:tav tm="0">
                                          <p:val>
                                            <p:fltVal val="0"/>
                                          </p:val>
                                        </p:tav>
                                        <p:tav tm="100000">
                                          <p:val>
                                            <p:strVal val="#ppt_h"/>
                                          </p:val>
                                        </p:tav>
                                      </p:tavLst>
                                    </p:anim>
                                    <p:anim calcmode="lin" valueType="num">
                                      <p:cBhvr>
                                        <p:cTn id="17" dur="1000" fill="hold"/>
                                        <p:tgtEl>
                                          <p:spTgt spid="5123"/>
                                        </p:tgtEl>
                                        <p:attrNameLst>
                                          <p:attrName>style.rotation</p:attrName>
                                        </p:attrNameLst>
                                      </p:cBhvr>
                                      <p:tavLst>
                                        <p:tav tm="0">
                                          <p:val>
                                            <p:fltVal val="90"/>
                                          </p:val>
                                        </p:tav>
                                        <p:tav tm="100000">
                                          <p:val>
                                            <p:fltVal val="0"/>
                                          </p:val>
                                        </p:tav>
                                      </p:tavLst>
                                    </p:anim>
                                    <p:animEffect transition="in" filter="fade">
                                      <p:cBhvr>
                                        <p:cTn id="18" dur="1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000"/>
                                        <p:tgtEl>
                                          <p:spTgt spid="3">
                                            <p:txEl>
                                              <p:pRg st="0" end="0"/>
                                            </p:txEl>
                                          </p:spTgt>
                                        </p:tgtEl>
                                      </p:cBhvr>
                                    </p:animEffect>
                                    <p:anim calcmode="lin" valueType="num">
                                      <p:cBhvr>
                                        <p:cTn id="2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Democrats take Control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290" y="4558665"/>
            <a:ext cx="8839200" cy="2257425"/>
          </a:xfrm>
        </p:spPr>
        <p:txBody>
          <a:bodyPr>
            <a:normAutofit fontScale="92500" lnSpcReduction="20000"/>
          </a:bodyPr>
          <a:lstStyle/>
          <a:p>
            <a:pPr marL="342900" lvl="1" indent="-342900">
              <a:spcBef>
                <a:spcPts val="1200"/>
              </a:spcBef>
              <a:spcAft>
                <a:spcPts val="1200"/>
              </a:spcAft>
              <a:buFont typeface="Arial" panose="020B0604020202020204" pitchFamily="34" charset="0"/>
              <a:buChar char="•"/>
            </a:pPr>
            <a:r>
              <a:rPr lang="en-US" b="1" dirty="0" smtClean="0"/>
              <a:t>1874 Democrats won back control of the House  of Representatives and made significant gains in the Senate</a:t>
            </a:r>
          </a:p>
          <a:p>
            <a:pPr>
              <a:spcBef>
                <a:spcPts val="1200"/>
              </a:spcBef>
              <a:spcAft>
                <a:spcPts val="1200"/>
              </a:spcAft>
            </a:pPr>
            <a:r>
              <a:rPr lang="en-US" sz="2800" b="1" dirty="0" smtClean="0"/>
              <a:t>1876- Democrats had taken control of all but 3 Southern state legislatures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371600"/>
            <a:ext cx="481965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48343" y="3042547"/>
            <a:ext cx="457200" cy="371475"/>
          </a:xfrm>
          <a:prstGeom prst="rect">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9773" y="3565205"/>
            <a:ext cx="457200" cy="371475"/>
          </a:xfrm>
          <a:prstGeom prst="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8343" y="2458401"/>
            <a:ext cx="457200" cy="371475"/>
          </a:xfrm>
          <a:prstGeom prst="rect">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9773" y="1905000"/>
            <a:ext cx="457200" cy="371475"/>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5936" y="1828800"/>
            <a:ext cx="3046445" cy="2308324"/>
          </a:xfrm>
          <a:prstGeom prst="rect">
            <a:avLst/>
          </a:prstGeom>
          <a:noFill/>
        </p:spPr>
        <p:txBody>
          <a:bodyPr wrap="square" rtlCol="0">
            <a:spAutoFit/>
          </a:bodyPr>
          <a:lstStyle/>
          <a:p>
            <a:pPr>
              <a:lnSpc>
                <a:spcPct val="150000"/>
              </a:lnSpc>
            </a:pPr>
            <a:r>
              <a:rPr lang="en-US" sz="2400" dirty="0" smtClean="0">
                <a:latin typeface="Calibri" panose="020F0502020204030204" pitchFamily="34" charset="0"/>
              </a:rPr>
              <a:t>6+ Democratic gain</a:t>
            </a:r>
          </a:p>
          <a:p>
            <a:pPr>
              <a:lnSpc>
                <a:spcPct val="150000"/>
              </a:lnSpc>
            </a:pPr>
            <a:r>
              <a:rPr lang="en-US" sz="2400" dirty="0" smtClean="0">
                <a:latin typeface="Calibri" panose="020F0502020204030204" pitchFamily="34" charset="0"/>
              </a:rPr>
              <a:t>3-5 Democratic gain</a:t>
            </a:r>
          </a:p>
          <a:p>
            <a:pPr>
              <a:lnSpc>
                <a:spcPct val="150000"/>
              </a:lnSpc>
            </a:pPr>
            <a:r>
              <a:rPr lang="en-US" sz="2400" dirty="0" smtClean="0">
                <a:latin typeface="Calibri" panose="020F0502020204030204" pitchFamily="34" charset="0"/>
              </a:rPr>
              <a:t>1-2 Democratic gain</a:t>
            </a:r>
          </a:p>
          <a:p>
            <a:pPr>
              <a:lnSpc>
                <a:spcPct val="150000"/>
              </a:lnSpc>
            </a:pPr>
            <a:r>
              <a:rPr lang="en-US" sz="2400" dirty="0" smtClean="0">
                <a:latin typeface="Calibri" panose="020F0502020204030204" pitchFamily="34" charset="0"/>
              </a:rPr>
              <a:t>1-2 Republican gain</a:t>
            </a:r>
            <a:endParaRPr lang="en-US" sz="2400" dirty="0">
              <a:latin typeface="Calibri" panose="020F0502020204030204" pitchFamily="34" charset="0"/>
            </a:endParaRPr>
          </a:p>
        </p:txBody>
      </p:sp>
    </p:spTree>
    <p:extLst>
      <p:ext uri="{BB962C8B-B14F-4D97-AF65-F5344CB8AC3E}">
        <p14:creationId xmlns:p14="http://schemas.microsoft.com/office/powerpoint/2010/main" val="8095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 calcmode="lin" valueType="num">
                                      <p:cBhvr>
                                        <p:cTn id="21" dur="1000" fill="hold"/>
                                        <p:tgtEl>
                                          <p:spTgt spid="6146"/>
                                        </p:tgtEl>
                                        <p:attrNameLst>
                                          <p:attrName>ppt_w</p:attrName>
                                        </p:attrNameLst>
                                      </p:cBhvr>
                                      <p:tavLst>
                                        <p:tav tm="0">
                                          <p:val>
                                            <p:fltVal val="0"/>
                                          </p:val>
                                        </p:tav>
                                        <p:tav tm="100000">
                                          <p:val>
                                            <p:strVal val="#ppt_w"/>
                                          </p:val>
                                        </p:tav>
                                      </p:tavLst>
                                    </p:anim>
                                    <p:anim calcmode="lin" valueType="num">
                                      <p:cBhvr>
                                        <p:cTn id="22" dur="1000" fill="hold"/>
                                        <p:tgtEl>
                                          <p:spTgt spid="6146"/>
                                        </p:tgtEl>
                                        <p:attrNameLst>
                                          <p:attrName>ppt_h</p:attrName>
                                        </p:attrNameLst>
                                      </p:cBhvr>
                                      <p:tavLst>
                                        <p:tav tm="0">
                                          <p:val>
                                            <p:fltVal val="0"/>
                                          </p:val>
                                        </p:tav>
                                        <p:tav tm="100000">
                                          <p:val>
                                            <p:strVal val="#ppt_h"/>
                                          </p:val>
                                        </p:tav>
                                      </p:tavLst>
                                    </p:anim>
                                    <p:anim calcmode="lin" valueType="num">
                                      <p:cBhvr>
                                        <p:cTn id="23" dur="1000" fill="hold"/>
                                        <p:tgtEl>
                                          <p:spTgt spid="6146"/>
                                        </p:tgtEl>
                                        <p:attrNameLst>
                                          <p:attrName>style.rotation</p:attrName>
                                        </p:attrNameLst>
                                      </p:cBhvr>
                                      <p:tavLst>
                                        <p:tav tm="0">
                                          <p:val>
                                            <p:fltVal val="90"/>
                                          </p:val>
                                        </p:tav>
                                        <p:tav tm="100000">
                                          <p:val>
                                            <p:fltVal val="0"/>
                                          </p:val>
                                        </p:tav>
                                      </p:tavLst>
                                    </p:anim>
                                    <p:animEffect transition="in" filter="fade">
                                      <p:cBhvr>
                                        <p:cTn id="24" dur="1000"/>
                                        <p:tgtEl>
                                          <p:spTgt spid="614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76803" name="Text Box 3"/>
          <p:cNvSpPr txBox="1">
            <a:spLocks noChangeArrowheads="1"/>
          </p:cNvSpPr>
          <p:nvPr/>
        </p:nvSpPr>
        <p:spPr bwMode="auto">
          <a:xfrm>
            <a:off x="381000" y="-83512"/>
            <a:ext cx="8382000" cy="1446550"/>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400" b="1" dirty="0">
                <a:solidFill>
                  <a:srgbClr val="000099"/>
                </a:solidFill>
                <a:effectLst>
                  <a:outerShdw blurRad="38100" dist="38100" dir="2700000" algn="tl">
                    <a:srgbClr val="000000">
                      <a:alpha val="43137"/>
                    </a:srgbClr>
                  </a:outerShdw>
                </a:effectLst>
                <a:latin typeface="+mj-lt"/>
              </a:rPr>
              <a:t>Northern Support </a:t>
            </a:r>
            <a:r>
              <a:rPr lang="en-US" sz="4400" b="1" dirty="0" smtClean="0">
                <a:solidFill>
                  <a:srgbClr val="000099"/>
                </a:solidFill>
                <a:effectLst>
                  <a:outerShdw blurRad="38100" dist="38100" dir="2700000" algn="tl">
                    <a:srgbClr val="000000">
                      <a:alpha val="43137"/>
                    </a:srgbClr>
                  </a:outerShdw>
                </a:effectLst>
                <a:latin typeface="+mj-lt"/>
              </a:rPr>
              <a:t>of Reconstruction Wanes</a:t>
            </a:r>
            <a:endParaRPr lang="en-US" sz="4400" b="1" dirty="0">
              <a:solidFill>
                <a:srgbClr val="000099"/>
              </a:solidFill>
              <a:effectLst>
                <a:outerShdw blurRad="38100" dist="38100" dir="2700000" algn="tl">
                  <a:srgbClr val="000000">
                    <a:alpha val="43137"/>
                  </a:srgbClr>
                </a:outerShdw>
              </a:effectLst>
              <a:latin typeface="+mj-lt"/>
            </a:endParaRPr>
          </a:p>
        </p:txBody>
      </p:sp>
      <p:pic>
        <p:nvPicPr>
          <p:cNvPr id="64516" name="Picture 7" descr="Grantscandal"/>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027420" y="1828800"/>
            <a:ext cx="2935288" cy="3505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76808" name="Text Box 8"/>
          <p:cNvSpPr txBox="1">
            <a:spLocks noChangeArrowheads="1"/>
          </p:cNvSpPr>
          <p:nvPr/>
        </p:nvSpPr>
        <p:spPr bwMode="auto">
          <a:xfrm>
            <a:off x="152400" y="1219200"/>
            <a:ext cx="77724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pitchFamily="66" charset="0"/>
              </a:defRPr>
            </a:lvl1pPr>
            <a:lvl2pPr marL="1022350" indent="-3873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buClr>
                <a:srgbClr val="D30A05"/>
              </a:buClr>
              <a:buFont typeface="Wingdings" pitchFamily="2" charset="2"/>
              <a:buChar char="«"/>
            </a:pPr>
            <a:r>
              <a:rPr lang="en-US" altLang="en-US" sz="2800" dirty="0" smtClean="0">
                <a:solidFill>
                  <a:schemeClr val="tx1"/>
                </a:solidFill>
                <a:latin typeface="+mn-lt"/>
              </a:rPr>
              <a:t>Corruption in the Whitehouse/President Grant</a:t>
            </a:r>
            <a:endParaRPr lang="en-US" altLang="en-US" sz="2800" dirty="0">
              <a:solidFill>
                <a:schemeClr val="tx1"/>
              </a:solidFill>
              <a:latin typeface="+mn-lt"/>
            </a:endParaRPr>
          </a:p>
          <a:p>
            <a:pPr eaLnBrk="1" hangingPunct="1">
              <a:spcBef>
                <a:spcPct val="50000"/>
              </a:spcBef>
              <a:buClr>
                <a:srgbClr val="D30A05"/>
              </a:buClr>
              <a:buFont typeface="Wingdings" pitchFamily="2" charset="2"/>
              <a:buChar char="«"/>
            </a:pPr>
            <a:r>
              <a:rPr lang="en-US" altLang="en-US" sz="2800" dirty="0">
                <a:solidFill>
                  <a:schemeClr val="tx1"/>
                </a:solidFill>
                <a:latin typeface="+mn-lt"/>
              </a:rPr>
              <a:t>Panic of 1873 </a:t>
            </a:r>
            <a:r>
              <a:rPr lang="en-US" altLang="en-US" sz="2800" dirty="0" smtClean="0">
                <a:solidFill>
                  <a:schemeClr val="tx1"/>
                </a:solidFill>
                <a:latin typeface="+mn-lt"/>
              </a:rPr>
              <a:t>with a 6-year</a:t>
            </a:r>
            <a:r>
              <a:rPr lang="en-US" altLang="en-US" sz="2800" dirty="0">
                <a:solidFill>
                  <a:schemeClr val="tx1"/>
                </a:solidFill>
                <a:latin typeface="+mn-lt"/>
              </a:rPr>
              <a:t/>
            </a:r>
            <a:br>
              <a:rPr lang="en-US" altLang="en-US" sz="2800" dirty="0">
                <a:solidFill>
                  <a:schemeClr val="tx1"/>
                </a:solidFill>
                <a:latin typeface="+mn-lt"/>
              </a:rPr>
            </a:br>
            <a:r>
              <a:rPr lang="en-US" altLang="en-US" sz="2800" dirty="0" smtClean="0">
                <a:solidFill>
                  <a:schemeClr val="tx1"/>
                </a:solidFill>
                <a:latin typeface="+mn-lt"/>
              </a:rPr>
              <a:t>depression.</a:t>
            </a:r>
            <a:endParaRPr lang="en-US" altLang="en-US" sz="2800" dirty="0">
              <a:solidFill>
                <a:schemeClr val="tx1"/>
              </a:solidFill>
              <a:latin typeface="+mn-lt"/>
            </a:endParaRPr>
          </a:p>
          <a:p>
            <a:pPr eaLnBrk="1" hangingPunct="1">
              <a:spcBef>
                <a:spcPct val="50000"/>
              </a:spcBef>
              <a:buClr>
                <a:srgbClr val="D30A05"/>
              </a:buClr>
              <a:buFont typeface="Wingdings" pitchFamily="2" charset="2"/>
              <a:buChar char="«"/>
            </a:pPr>
            <a:r>
              <a:rPr lang="en-US" altLang="en-US" sz="2800" dirty="0">
                <a:solidFill>
                  <a:schemeClr val="tx1"/>
                </a:solidFill>
                <a:latin typeface="+mn-lt"/>
              </a:rPr>
              <a:t>Concern over westward</a:t>
            </a:r>
            <a:br>
              <a:rPr lang="en-US" altLang="en-US" sz="2800" dirty="0">
                <a:solidFill>
                  <a:schemeClr val="tx1"/>
                </a:solidFill>
                <a:latin typeface="+mn-lt"/>
              </a:rPr>
            </a:br>
            <a:r>
              <a:rPr lang="en-US" altLang="en-US" sz="2800" dirty="0">
                <a:solidFill>
                  <a:schemeClr val="tx1"/>
                </a:solidFill>
                <a:latin typeface="+mn-lt"/>
              </a:rPr>
              <a:t>expansion and Indian wars.</a:t>
            </a:r>
          </a:p>
          <a:p>
            <a:pPr eaLnBrk="1" hangingPunct="1">
              <a:spcBef>
                <a:spcPct val="50000"/>
              </a:spcBef>
              <a:buClr>
                <a:srgbClr val="D30A05"/>
              </a:buClr>
              <a:buFont typeface="Wingdings" pitchFamily="2" charset="2"/>
              <a:buChar char="«"/>
            </a:pPr>
            <a:r>
              <a:rPr lang="en-US" altLang="en-US" sz="2800" dirty="0" smtClean="0">
                <a:solidFill>
                  <a:schemeClr val="tx1"/>
                </a:solidFill>
                <a:latin typeface="+mn-lt"/>
              </a:rPr>
              <a:t>Monetary issues left over from                        the Civil War:</a:t>
            </a:r>
          </a:p>
          <a:p>
            <a:pPr lvl="1">
              <a:spcBef>
                <a:spcPct val="50000"/>
              </a:spcBef>
              <a:buClr>
                <a:srgbClr val="D30A05"/>
              </a:buClr>
              <a:buFont typeface="Wingdings" pitchFamily="2" charset="2"/>
              <a:buChar char="«"/>
            </a:pPr>
            <a:r>
              <a:rPr lang="en-US" altLang="en-US" sz="2800" dirty="0" smtClean="0">
                <a:solidFill>
                  <a:schemeClr val="tx1"/>
                </a:solidFill>
                <a:latin typeface="+mn-lt"/>
                <a:sym typeface="Wingdings" pitchFamily="2" charset="2"/>
              </a:rPr>
              <a:t>Money issued during the War</a:t>
            </a:r>
          </a:p>
          <a:p>
            <a:pPr lvl="1">
              <a:spcBef>
                <a:spcPct val="50000"/>
              </a:spcBef>
              <a:buClr>
                <a:srgbClr val="D30A05"/>
              </a:buClr>
              <a:buFont typeface="Wingdings" pitchFamily="2" charset="2"/>
              <a:buChar char="«"/>
            </a:pPr>
            <a:r>
              <a:rPr lang="en-US" altLang="en-US" sz="2800" dirty="0" smtClean="0">
                <a:solidFill>
                  <a:schemeClr val="tx1"/>
                </a:solidFill>
                <a:latin typeface="+mn-lt"/>
                <a:sym typeface="Wingdings" pitchFamily="2" charset="2"/>
              </a:rPr>
              <a:t>How War bonds should be paid back  </a:t>
            </a:r>
            <a:endParaRPr lang="en-US" altLang="en-US" sz="2800" dirty="0">
              <a:solidFill>
                <a:schemeClr val="tx1"/>
              </a:solidFill>
              <a:latin typeface="+mn-lt"/>
              <a:sym typeface="Wingdings" pitchFamily="2" charset="2"/>
            </a:endParaRPr>
          </a:p>
        </p:txBody>
      </p:sp>
    </p:spTree>
    <p:extLst>
      <p:ext uri="{BB962C8B-B14F-4D97-AF65-F5344CB8AC3E}">
        <p14:creationId xmlns:p14="http://schemas.microsoft.com/office/powerpoint/2010/main" val="2437464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8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The New South/the </a:t>
            </a:r>
            <a:r>
              <a:rPr lang="en-US" b="1" dirty="0">
                <a:effectLst>
                  <a:outerShdw blurRad="38100" dist="38100" dir="2700000" algn="tl">
                    <a:srgbClr val="000000">
                      <a:alpha val="43137"/>
                    </a:srgbClr>
                  </a:outerShdw>
                </a:effectLst>
              </a:rPr>
              <a:t>O</a:t>
            </a:r>
            <a:r>
              <a:rPr lang="en-US" b="1" dirty="0" smtClean="0">
                <a:effectLst>
                  <a:outerShdw blurRad="38100" dist="38100" dir="2700000" algn="tl">
                    <a:srgbClr val="000000">
                      <a:alpha val="43137"/>
                    </a:srgbClr>
                  </a:outerShdw>
                </a:effectLst>
              </a:rPr>
              <a:t>ld South</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600200"/>
            <a:ext cx="6019800" cy="5105400"/>
          </a:xfrm>
        </p:spPr>
        <p:txBody>
          <a:bodyPr>
            <a:normAutofit fontScale="85000" lnSpcReduction="20000"/>
          </a:bodyPr>
          <a:lstStyle/>
          <a:p>
            <a:pPr>
              <a:spcBef>
                <a:spcPts val="1200"/>
              </a:spcBef>
              <a:spcAft>
                <a:spcPts val="1200"/>
              </a:spcAft>
            </a:pPr>
            <a:r>
              <a:rPr lang="en-US" sz="2800" b="1" dirty="0" smtClean="0"/>
              <a:t>For Blacks in the South, the end of Reconstruction meant the return of the “old South”</a:t>
            </a:r>
          </a:p>
          <a:p>
            <a:pPr>
              <a:spcBef>
                <a:spcPts val="1200"/>
              </a:spcBef>
              <a:spcAft>
                <a:spcPts val="1200"/>
              </a:spcAft>
            </a:pPr>
            <a:r>
              <a:rPr lang="en-US" sz="2800" b="1" dirty="0" smtClean="0"/>
              <a:t>Many returned to plantations to work for their old masters</a:t>
            </a:r>
          </a:p>
          <a:p>
            <a:pPr>
              <a:spcBef>
                <a:spcPts val="1200"/>
              </a:spcBef>
              <a:spcAft>
                <a:spcPts val="1200"/>
              </a:spcAft>
            </a:pPr>
            <a:r>
              <a:rPr lang="en-US" sz="2800" b="1" dirty="0" smtClean="0"/>
              <a:t>They worked for wages or became tenant farmers</a:t>
            </a:r>
          </a:p>
          <a:p>
            <a:pPr>
              <a:spcBef>
                <a:spcPts val="1200"/>
              </a:spcBef>
              <a:spcAft>
                <a:spcPts val="1200"/>
              </a:spcAft>
            </a:pPr>
            <a:r>
              <a:rPr lang="en-US" sz="2800" b="1" dirty="0" smtClean="0"/>
              <a:t>Most could not afford to become sharecroppers</a:t>
            </a:r>
          </a:p>
          <a:p>
            <a:pPr>
              <a:spcBef>
                <a:spcPts val="1200"/>
              </a:spcBef>
              <a:spcAft>
                <a:spcPts val="1200"/>
              </a:spcAft>
            </a:pPr>
            <a:r>
              <a:rPr lang="en-US" sz="2800" b="1" dirty="0" smtClean="0"/>
              <a:t>Economic circumstances and traditions of White Supremacy plagued their daily lives</a:t>
            </a:r>
          </a:p>
          <a:p>
            <a:endParaRPr lang="en-US" dirty="0"/>
          </a:p>
        </p:txBody>
      </p:sp>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47" r="4631"/>
          <a:stretch/>
        </p:blipFill>
        <p:spPr bwMode="auto">
          <a:xfrm>
            <a:off x="6096000" y="1981200"/>
            <a:ext cx="2749321"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style.rotation</p:attrName>
                                        </p:attrNameLst>
                                      </p:cBhvr>
                                      <p:tavLst>
                                        <p:tav tm="0">
                                          <p:val>
                                            <p:fltVal val="90"/>
                                          </p:val>
                                        </p:tav>
                                        <p:tav tm="100000">
                                          <p:val>
                                            <p:fltVal val="0"/>
                                          </p:val>
                                        </p:tav>
                                      </p:tavLst>
                                    </p:anim>
                                    <p:animEffect transition="in" filter="fade">
                                      <p:cBhvr>
                                        <p:cTn id="10" dur="10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39939" name="Text Box 3"/>
          <p:cNvSpPr txBox="1">
            <a:spLocks noChangeArrowheads="1"/>
          </p:cNvSpPr>
          <p:nvPr/>
        </p:nvSpPr>
        <p:spPr bwMode="auto">
          <a:xfrm>
            <a:off x="304800" y="228600"/>
            <a:ext cx="8382000" cy="769441"/>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dirty="0" smtClean="0">
                <a:solidFill>
                  <a:srgbClr val="000099"/>
                </a:solidFill>
                <a:effectLst>
                  <a:outerShdw blurRad="38100" dist="38100" dir="2700000" algn="tl">
                    <a:srgbClr val="000000">
                      <a:alpha val="43137"/>
                    </a:srgbClr>
                  </a:outerShdw>
                </a:effectLst>
                <a:latin typeface="Calibri" panose="020F0502020204030204" pitchFamily="34" charset="0"/>
              </a:rPr>
              <a:t>Considerations:</a:t>
            </a:r>
            <a:endParaRPr lang="en-US" sz="4400" dirty="0">
              <a:solidFill>
                <a:srgbClr val="000099"/>
              </a:solidFill>
              <a:effectLst>
                <a:outerShdw blurRad="38100" dist="38100" dir="2700000" algn="tl">
                  <a:srgbClr val="000000">
                    <a:alpha val="43137"/>
                  </a:srgbClr>
                </a:outerShdw>
              </a:effectLst>
              <a:latin typeface="Calibri" panose="020F0502020204030204" pitchFamily="34" charset="0"/>
            </a:endParaRPr>
          </a:p>
        </p:txBody>
      </p:sp>
      <p:sp>
        <p:nvSpPr>
          <p:cNvPr id="39940" name="Rectangle 4"/>
          <p:cNvSpPr>
            <a:spLocks noChangeArrowheads="1"/>
          </p:cNvSpPr>
          <p:nvPr/>
        </p:nvSpPr>
        <p:spPr bwMode="auto">
          <a:xfrm>
            <a:off x="609600" y="15240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eaLnBrk="1" hangingPunct="1">
              <a:defRPr/>
            </a:pPr>
            <a:r>
              <a:rPr lang="en-US" sz="2100" dirty="0" smtClean="0">
                <a:solidFill>
                  <a:schemeClr val="bg1"/>
                </a:solidFill>
                <a:effectLst>
                  <a:outerShdw blurRad="38100" dist="38100" dir="2700000" algn="tl">
                    <a:srgbClr val="000000"/>
                  </a:outerShdw>
                </a:effectLst>
              </a:rPr>
              <a:t>How should the</a:t>
            </a:r>
            <a:r>
              <a:rPr lang="en-US" sz="2100" dirty="0">
                <a:solidFill>
                  <a:schemeClr val="bg1"/>
                </a:solidFill>
                <a:effectLst>
                  <a:outerShdw blurRad="38100" dist="38100" dir="2700000" algn="tl">
                    <a:srgbClr val="000000"/>
                  </a:outerShdw>
                </a:effectLst>
              </a:rPr>
              <a:t/>
            </a:r>
            <a:br>
              <a:rPr lang="en-US" sz="2100" dirty="0">
                <a:solidFill>
                  <a:schemeClr val="bg1"/>
                </a:solidFill>
                <a:effectLst>
                  <a:outerShdw blurRad="38100" dist="38100" dir="2700000" algn="tl">
                    <a:srgbClr val="000000"/>
                  </a:outerShdw>
                </a:effectLst>
              </a:rPr>
            </a:br>
            <a:r>
              <a:rPr lang="en-US" sz="2100" dirty="0" smtClean="0">
                <a:solidFill>
                  <a:schemeClr val="bg1"/>
                </a:solidFill>
                <a:effectLst>
                  <a:outerShdw blurRad="38100" dist="38100" dir="2700000" algn="tl">
                    <a:srgbClr val="000000"/>
                  </a:outerShdw>
                </a:effectLst>
              </a:rPr>
              <a:t>South be brought</a:t>
            </a:r>
            <a:r>
              <a:rPr lang="en-US" sz="2100" dirty="0">
                <a:solidFill>
                  <a:schemeClr val="bg1"/>
                </a:solidFill>
                <a:effectLst>
                  <a:outerShdw blurRad="38100" dist="38100" dir="2700000" algn="tl">
                    <a:srgbClr val="000000"/>
                  </a:outerShdw>
                </a:effectLst>
              </a:rPr>
              <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back into the </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Union?</a:t>
            </a:r>
          </a:p>
        </p:txBody>
      </p:sp>
      <p:sp>
        <p:nvSpPr>
          <p:cNvPr id="39941" name="Rectangle 5"/>
          <p:cNvSpPr>
            <a:spLocks noChangeArrowheads="1"/>
          </p:cNvSpPr>
          <p:nvPr/>
        </p:nvSpPr>
        <p:spPr bwMode="auto">
          <a:xfrm>
            <a:off x="1752600" y="40386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eaLnBrk="1" hangingPunct="1">
              <a:defRPr/>
            </a:pPr>
            <a:r>
              <a:rPr lang="en-US" sz="2100" dirty="0" smtClean="0">
                <a:solidFill>
                  <a:schemeClr val="bg1"/>
                </a:solidFill>
                <a:effectLst>
                  <a:outerShdw blurRad="38100" dist="38100" dir="2700000" algn="tl">
                    <a:srgbClr val="000000"/>
                  </a:outerShdw>
                </a:effectLst>
              </a:rPr>
              <a:t>How should the </a:t>
            </a:r>
          </a:p>
          <a:p>
            <a:pPr algn="ctr" eaLnBrk="1" hangingPunct="1">
              <a:defRPr/>
            </a:pPr>
            <a:r>
              <a:rPr lang="en-US" sz="2100" dirty="0" smtClean="0">
                <a:solidFill>
                  <a:schemeClr val="bg1"/>
                </a:solidFill>
                <a:effectLst>
                  <a:outerShdw blurRad="38100" dist="38100" dir="2700000" algn="tl">
                    <a:srgbClr val="000000"/>
                  </a:outerShdw>
                </a:effectLst>
              </a:rPr>
              <a:t>South be</a:t>
            </a:r>
            <a:r>
              <a:rPr lang="en-US" sz="2100" dirty="0">
                <a:solidFill>
                  <a:schemeClr val="bg1"/>
                </a:solidFill>
                <a:effectLst>
                  <a:outerShdw blurRad="38100" dist="38100" dir="2700000" algn="tl">
                    <a:srgbClr val="000000"/>
                  </a:outerShdw>
                </a:effectLst>
              </a:rPr>
              <a:t> </a:t>
            </a:r>
            <a:r>
              <a:rPr lang="en-US" sz="2100" dirty="0" smtClean="0">
                <a:solidFill>
                  <a:schemeClr val="bg1"/>
                </a:solidFill>
                <a:effectLst>
                  <a:outerShdw blurRad="38100" dist="38100" dir="2700000" algn="tl">
                    <a:srgbClr val="000000"/>
                  </a:outerShdw>
                </a:effectLst>
              </a:rPr>
              <a:t>rebuilt</a:t>
            </a:r>
            <a:r>
              <a:rPr lang="en-US" sz="2100" dirty="0">
                <a:solidFill>
                  <a:schemeClr val="bg1"/>
                </a:solidFill>
                <a:effectLst>
                  <a:outerShdw blurRad="38100" dist="38100" dir="2700000" algn="tl">
                    <a:srgbClr val="000000"/>
                  </a:outerShdw>
                </a:effectLst>
              </a:rPr>
              <a:t/>
            </a:r>
            <a:br>
              <a:rPr lang="en-US" sz="2100" dirty="0">
                <a:solidFill>
                  <a:schemeClr val="bg1"/>
                </a:solidFill>
                <a:effectLst>
                  <a:outerShdw blurRad="38100" dist="38100" dir="2700000" algn="tl">
                    <a:srgbClr val="000000"/>
                  </a:outerShdw>
                </a:effectLst>
              </a:rPr>
            </a:br>
            <a:r>
              <a:rPr lang="en-US" sz="2100" dirty="0" smtClean="0">
                <a:solidFill>
                  <a:schemeClr val="bg1"/>
                </a:solidFill>
                <a:effectLst>
                  <a:outerShdw blurRad="38100" dist="38100" dir="2700000" algn="tl">
                    <a:srgbClr val="000000"/>
                  </a:outerShdw>
                </a:effectLst>
              </a:rPr>
              <a:t>after </a:t>
            </a:r>
            <a:r>
              <a:rPr lang="en-US" sz="2100" dirty="0">
                <a:solidFill>
                  <a:schemeClr val="bg1"/>
                </a:solidFill>
                <a:effectLst>
                  <a:outerShdw blurRad="38100" dist="38100" dir="2700000" algn="tl">
                    <a:srgbClr val="000000"/>
                  </a:outerShdw>
                </a:effectLst>
              </a:rPr>
              <a:t>its</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destruction </a:t>
            </a:r>
            <a:br>
              <a:rPr lang="en-US" sz="2100" dirty="0">
                <a:solidFill>
                  <a:schemeClr val="bg1"/>
                </a:solidFill>
                <a:effectLst>
                  <a:outerShdw blurRad="38100" dist="38100" dir="2700000" algn="tl">
                    <a:srgbClr val="000000"/>
                  </a:outerShdw>
                </a:effectLst>
              </a:rPr>
            </a:br>
            <a:r>
              <a:rPr lang="en-US" sz="2100" dirty="0" smtClean="0">
                <a:solidFill>
                  <a:schemeClr val="bg1"/>
                </a:solidFill>
                <a:effectLst>
                  <a:outerShdw blurRad="38100" dist="38100" dir="2700000" algn="tl">
                    <a:srgbClr val="000000"/>
                  </a:outerShdw>
                </a:effectLst>
              </a:rPr>
              <a:t>from the </a:t>
            </a:r>
            <a:r>
              <a:rPr lang="en-US" sz="2100" dirty="0">
                <a:solidFill>
                  <a:schemeClr val="bg1"/>
                </a:solidFill>
                <a:effectLst>
                  <a:outerShdw blurRad="38100" dist="38100" dir="2700000" algn="tl">
                    <a:srgbClr val="000000"/>
                  </a:outerShdw>
                </a:effectLst>
              </a:rPr>
              <a:t>war?</a:t>
            </a:r>
          </a:p>
        </p:txBody>
      </p:sp>
      <p:sp>
        <p:nvSpPr>
          <p:cNvPr id="39942" name="Rectangle 6"/>
          <p:cNvSpPr>
            <a:spLocks noChangeArrowheads="1"/>
          </p:cNvSpPr>
          <p:nvPr/>
        </p:nvSpPr>
        <p:spPr bwMode="auto">
          <a:xfrm>
            <a:off x="5029200" y="40386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eaLnBrk="1" hangingPunct="1">
              <a:defRPr/>
            </a:pPr>
            <a:r>
              <a:rPr lang="en-US" sz="2100" dirty="0" smtClean="0">
                <a:solidFill>
                  <a:schemeClr val="bg1"/>
                </a:solidFill>
                <a:effectLst>
                  <a:outerShdw blurRad="38100" dist="38100" dir="2700000" algn="tl">
                    <a:srgbClr val="000000"/>
                  </a:outerShdw>
                </a:effectLst>
              </a:rPr>
              <a:t>How does the </a:t>
            </a:r>
          </a:p>
          <a:p>
            <a:pPr algn="ctr" eaLnBrk="1" hangingPunct="1">
              <a:defRPr/>
            </a:pPr>
            <a:r>
              <a:rPr lang="en-US" sz="2100" dirty="0" err="1" smtClean="0">
                <a:solidFill>
                  <a:schemeClr val="bg1"/>
                </a:solidFill>
                <a:effectLst>
                  <a:outerShdw blurRad="38100" dist="38100" dir="2700000" algn="tl">
                    <a:srgbClr val="000000"/>
                  </a:outerShdw>
                </a:effectLst>
              </a:rPr>
              <a:t>governemnt</a:t>
            </a:r>
            <a:r>
              <a:rPr lang="en-US" sz="2100" dirty="0">
                <a:solidFill>
                  <a:schemeClr val="bg1"/>
                </a:solidFill>
                <a:effectLst>
                  <a:outerShdw blurRad="38100" dist="38100" dir="2700000" algn="tl">
                    <a:srgbClr val="000000"/>
                  </a:outerShdw>
                </a:effectLst>
              </a:rPr>
              <a:t/>
            </a:r>
            <a:br>
              <a:rPr lang="en-US" sz="2100" dirty="0">
                <a:solidFill>
                  <a:schemeClr val="bg1"/>
                </a:solidFill>
                <a:effectLst>
                  <a:outerShdw blurRad="38100" dist="38100" dir="2700000" algn="tl">
                    <a:srgbClr val="000000"/>
                  </a:outerShdw>
                </a:effectLst>
              </a:rPr>
            </a:br>
            <a:r>
              <a:rPr lang="en-US" sz="2100" dirty="0" smtClean="0">
                <a:solidFill>
                  <a:schemeClr val="bg1"/>
                </a:solidFill>
                <a:effectLst>
                  <a:outerShdw blurRad="38100" dist="38100" dir="2700000" algn="tl">
                    <a:srgbClr val="000000"/>
                  </a:outerShdw>
                </a:effectLst>
              </a:rPr>
              <a:t>integrate </a:t>
            </a:r>
            <a:r>
              <a:rPr lang="en-US" sz="2100" dirty="0">
                <a:solidFill>
                  <a:schemeClr val="bg1"/>
                </a:solidFill>
                <a:effectLst>
                  <a:outerShdw blurRad="38100" dist="38100" dir="2700000" algn="tl">
                    <a:srgbClr val="000000"/>
                  </a:outerShdw>
                </a:effectLst>
              </a:rPr>
              <a:t>and</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protect newly-</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emancipated</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black freedmen?</a:t>
            </a:r>
          </a:p>
        </p:txBody>
      </p:sp>
      <p:sp>
        <p:nvSpPr>
          <p:cNvPr id="39943" name="Rectangle 7"/>
          <p:cNvSpPr>
            <a:spLocks noChangeArrowheads="1"/>
          </p:cNvSpPr>
          <p:nvPr/>
        </p:nvSpPr>
        <p:spPr bwMode="auto">
          <a:xfrm>
            <a:off x="6019800" y="1524000"/>
            <a:ext cx="2514600" cy="2057400"/>
          </a:xfrm>
          <a:prstGeom prst="rect">
            <a:avLst/>
          </a:prstGeom>
          <a:solidFill>
            <a:srgbClr val="D30A05"/>
          </a:solidFill>
          <a:ln w="9525">
            <a:noFill/>
            <a:miter lim="800000"/>
            <a:headEnd/>
            <a:tailEnd/>
          </a:ln>
          <a:effectLst>
            <a:prstShdw prst="shdw17" dist="17961" dir="2700000">
              <a:srgbClr val="D30A05">
                <a:gamma/>
                <a:shade val="60000"/>
                <a:invGamma/>
              </a:srgbClr>
            </a:prstShdw>
          </a:effectLst>
        </p:spPr>
        <p:txBody>
          <a:bodyPr wrap="none" anchor="ctr"/>
          <a:lstStyle/>
          <a:p>
            <a:pPr algn="ctr" eaLnBrk="1" hangingPunct="1">
              <a:defRPr/>
            </a:pPr>
            <a:r>
              <a:rPr lang="en-US" sz="2100" dirty="0" smtClean="0">
                <a:solidFill>
                  <a:schemeClr val="bg1"/>
                </a:solidFill>
                <a:effectLst>
                  <a:outerShdw blurRad="38100" dist="38100" dir="2700000" algn="tl">
                    <a:srgbClr val="000000"/>
                  </a:outerShdw>
                </a:effectLst>
              </a:rPr>
              <a:t>What </a:t>
            </a:r>
            <a:r>
              <a:rPr lang="en-US" sz="2100" dirty="0">
                <a:solidFill>
                  <a:schemeClr val="bg1"/>
                </a:solidFill>
                <a:effectLst>
                  <a:outerShdw blurRad="38100" dist="38100" dir="2700000" algn="tl">
                    <a:srgbClr val="000000"/>
                  </a:outerShdw>
                </a:effectLst>
              </a:rPr>
              <a:t>branch</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of government</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should control</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the process of</a:t>
            </a:r>
            <a:br>
              <a:rPr lang="en-US" sz="2100" dirty="0">
                <a:solidFill>
                  <a:schemeClr val="bg1"/>
                </a:solidFill>
                <a:effectLst>
                  <a:outerShdw blurRad="38100" dist="38100" dir="2700000" algn="tl">
                    <a:srgbClr val="000000"/>
                  </a:outerShdw>
                </a:effectLst>
              </a:rPr>
            </a:br>
            <a:r>
              <a:rPr lang="en-US" sz="2100" dirty="0">
                <a:solidFill>
                  <a:schemeClr val="bg1"/>
                </a:solidFill>
                <a:effectLst>
                  <a:outerShdw blurRad="38100" dist="38100" dir="2700000" algn="tl">
                    <a:srgbClr val="000000"/>
                  </a:outerShdw>
                </a:effectLst>
              </a:rPr>
              <a:t>Reconstruction?</a:t>
            </a:r>
          </a:p>
        </p:txBody>
      </p:sp>
      <p:sp>
        <p:nvSpPr>
          <p:cNvPr id="39944" name="Line 8"/>
          <p:cNvSpPr>
            <a:spLocks noChangeShapeType="1"/>
          </p:cNvSpPr>
          <p:nvPr/>
        </p:nvSpPr>
        <p:spPr bwMode="auto">
          <a:xfrm flipH="1">
            <a:off x="2057400" y="1066800"/>
            <a:ext cx="990600" cy="3810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endParaRPr lang="en-US"/>
          </a:p>
        </p:txBody>
      </p:sp>
      <p:sp>
        <p:nvSpPr>
          <p:cNvPr id="39945" name="Line 9"/>
          <p:cNvSpPr>
            <a:spLocks noChangeShapeType="1"/>
          </p:cNvSpPr>
          <p:nvPr/>
        </p:nvSpPr>
        <p:spPr bwMode="auto">
          <a:xfrm flipH="1">
            <a:off x="3276600" y="1219200"/>
            <a:ext cx="762000" cy="27432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endParaRPr lang="en-US"/>
          </a:p>
        </p:txBody>
      </p:sp>
      <p:sp>
        <p:nvSpPr>
          <p:cNvPr id="39946" name="Line 10"/>
          <p:cNvSpPr>
            <a:spLocks noChangeShapeType="1"/>
          </p:cNvSpPr>
          <p:nvPr/>
        </p:nvSpPr>
        <p:spPr bwMode="auto">
          <a:xfrm>
            <a:off x="4953000" y="1219200"/>
            <a:ext cx="914400" cy="27432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endParaRPr lang="en-US"/>
          </a:p>
        </p:txBody>
      </p:sp>
      <p:sp>
        <p:nvSpPr>
          <p:cNvPr id="39947" name="Line 11"/>
          <p:cNvSpPr>
            <a:spLocks noChangeShapeType="1"/>
          </p:cNvSpPr>
          <p:nvPr/>
        </p:nvSpPr>
        <p:spPr bwMode="auto">
          <a:xfrm>
            <a:off x="6019800" y="990600"/>
            <a:ext cx="914400" cy="457200"/>
          </a:xfrm>
          <a:prstGeom prst="line">
            <a:avLst/>
          </a:prstGeom>
          <a:noFill/>
          <a:ln w="28575">
            <a:solidFill>
              <a:srgbClr val="D30A05"/>
            </a:solidFill>
            <a:round/>
            <a:headEnd/>
            <a:tailEnd type="triangle" w="med" len="med"/>
          </a:ln>
          <a:effectLst>
            <a:prstShdw prst="shdw17" dist="17961" dir="2700000">
              <a:srgbClr val="7F0603"/>
            </a:prstShdw>
          </a:effectLst>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diamond(out)">
                                      <p:cBhvr>
                                        <p:cTn id="7" dur="1000"/>
                                        <p:tgtEl>
                                          <p:spTgt spid="39940"/>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9944"/>
                                        </p:tgtEl>
                                        <p:attrNameLst>
                                          <p:attrName>style.visibility</p:attrName>
                                        </p:attrNameLst>
                                      </p:cBhvr>
                                      <p:to>
                                        <p:strVal val="visible"/>
                                      </p:to>
                                    </p:set>
                                    <p:animEffect transition="in" filter="diamond(out)">
                                      <p:cBhvr>
                                        <p:cTn id="10" dur="1000"/>
                                        <p:tgtEl>
                                          <p:spTgt spid="399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1"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animEffect transition="in" filter="slide(fromTop)">
                                      <p:cBhvr>
                                        <p:cTn id="15" dur="1000"/>
                                        <p:tgtEl>
                                          <p:spTgt spid="39941"/>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9945"/>
                                        </p:tgtEl>
                                        <p:attrNameLst>
                                          <p:attrName>style.visibility</p:attrName>
                                        </p:attrNameLst>
                                      </p:cBhvr>
                                      <p:to>
                                        <p:strVal val="visible"/>
                                      </p:to>
                                    </p:set>
                                    <p:animEffect transition="in" filter="slide(fromTop)">
                                      <p:cBhvr>
                                        <p:cTn id="18" dur="1000"/>
                                        <p:tgtEl>
                                          <p:spTgt spid="399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9942"/>
                                        </p:tgtEl>
                                        <p:attrNameLst>
                                          <p:attrName>style.visibility</p:attrName>
                                        </p:attrNameLst>
                                      </p:cBhvr>
                                      <p:to>
                                        <p:strVal val="visible"/>
                                      </p:to>
                                    </p:set>
                                    <p:animEffect transition="in" filter="dissolve">
                                      <p:cBhvr>
                                        <p:cTn id="23" dur="1000"/>
                                        <p:tgtEl>
                                          <p:spTgt spid="3994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9946"/>
                                        </p:tgtEl>
                                        <p:attrNameLst>
                                          <p:attrName>style.visibility</p:attrName>
                                        </p:attrNameLst>
                                      </p:cBhvr>
                                      <p:to>
                                        <p:strVal val="visible"/>
                                      </p:to>
                                    </p:set>
                                    <p:animEffect transition="in" filter="dissolve">
                                      <p:cBhvr>
                                        <p:cTn id="26" dur="1000"/>
                                        <p:tgtEl>
                                          <p:spTgt spid="399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3" presetClass="entr" presetSubtype="32" fill="hold" grpId="0" nodeType="clickEffect">
                                  <p:stCondLst>
                                    <p:cond delay="0"/>
                                  </p:stCondLst>
                                  <p:childTnLst>
                                    <p:set>
                                      <p:cBhvr>
                                        <p:cTn id="30" dur="1" fill="hold">
                                          <p:stCondLst>
                                            <p:cond delay="0"/>
                                          </p:stCondLst>
                                        </p:cTn>
                                        <p:tgtEl>
                                          <p:spTgt spid="39943"/>
                                        </p:tgtEl>
                                        <p:attrNameLst>
                                          <p:attrName>style.visibility</p:attrName>
                                        </p:attrNameLst>
                                      </p:cBhvr>
                                      <p:to>
                                        <p:strVal val="visible"/>
                                      </p:to>
                                    </p:set>
                                    <p:animEffect transition="in" filter="plus(out)">
                                      <p:cBhvr>
                                        <p:cTn id="31" dur="1000"/>
                                        <p:tgtEl>
                                          <p:spTgt spid="39943"/>
                                        </p:tgtEl>
                                      </p:cBhvr>
                                    </p:animEffect>
                                  </p:childTnLst>
                                </p:cTn>
                              </p:par>
                              <p:par>
                                <p:cTn id="32" presetID="13" presetClass="entr" presetSubtype="32" fill="hold" grpId="0" nodeType="withEffect">
                                  <p:stCondLst>
                                    <p:cond delay="0"/>
                                  </p:stCondLst>
                                  <p:childTnLst>
                                    <p:set>
                                      <p:cBhvr>
                                        <p:cTn id="33" dur="1" fill="hold">
                                          <p:stCondLst>
                                            <p:cond delay="0"/>
                                          </p:stCondLst>
                                        </p:cTn>
                                        <p:tgtEl>
                                          <p:spTgt spid="39947"/>
                                        </p:tgtEl>
                                        <p:attrNameLst>
                                          <p:attrName>style.visibility</p:attrName>
                                        </p:attrNameLst>
                                      </p:cBhvr>
                                      <p:to>
                                        <p:strVal val="visible"/>
                                      </p:to>
                                    </p:set>
                                    <p:animEffect transition="in" filter="plus(out)">
                                      <p:cBhvr>
                                        <p:cTn id="34"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P spid="39942" grpId="0" animBg="1"/>
      <p:bldP spid="39943" grpId="0" animBg="1"/>
      <p:bldP spid="39944" grpId="0" animBg="1"/>
      <p:bldP spid="39945" grpId="0" animBg="1"/>
      <p:bldP spid="39946" grpId="0" animBg="1"/>
      <p:bldP spid="399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086600" cy="1143000"/>
          </a:xfrm>
        </p:spPr>
        <p:txBody>
          <a:bodyPr>
            <a:normAutofit fontScale="90000"/>
          </a:bodyPr>
          <a:lstStyle/>
          <a:p>
            <a:r>
              <a:rPr lang="en-US" b="1" dirty="0" smtClean="0">
                <a:effectLst>
                  <a:outerShdw blurRad="38100" dist="38100" dir="2700000" algn="tl">
                    <a:srgbClr val="000000">
                      <a:alpha val="43137"/>
                    </a:srgbClr>
                  </a:outerShdw>
                </a:effectLst>
              </a:rPr>
              <a:t>President Abraham Lincoln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52400" y="1066800"/>
            <a:ext cx="6934200" cy="3352800"/>
          </a:xfrm>
        </p:spPr>
        <p:txBody>
          <a:bodyPr>
            <a:normAutofit fontScale="77500" lnSpcReduction="20000"/>
          </a:bodyPr>
          <a:lstStyle/>
          <a:p>
            <a:pPr>
              <a:spcBef>
                <a:spcPts val="1200"/>
              </a:spcBef>
              <a:spcAft>
                <a:spcPts val="1200"/>
              </a:spcAft>
            </a:pPr>
            <a:r>
              <a:rPr lang="en-US" sz="3600" b="1" dirty="0" smtClean="0">
                <a:latin typeface="Calibri" panose="020F0502020204030204" pitchFamily="34" charset="0"/>
              </a:rPr>
              <a:t>Lincoln wanted the country to come back together peacefully.  </a:t>
            </a:r>
          </a:p>
          <a:p>
            <a:pPr>
              <a:spcBef>
                <a:spcPts val="1200"/>
              </a:spcBef>
              <a:spcAft>
                <a:spcPts val="1200"/>
              </a:spcAft>
            </a:pPr>
            <a:r>
              <a:rPr lang="en-US" sz="3600" b="1" dirty="0" smtClean="0">
                <a:latin typeface="Calibri" panose="020F0502020204030204" pitchFamily="34" charset="0"/>
              </a:rPr>
              <a:t>Lincoln’s plan was created in 1863, two years before the end of the war.</a:t>
            </a:r>
          </a:p>
          <a:p>
            <a:pPr>
              <a:spcBef>
                <a:spcPts val="1200"/>
              </a:spcBef>
              <a:spcAft>
                <a:spcPts val="1200"/>
              </a:spcAft>
            </a:pPr>
            <a:r>
              <a:rPr lang="en-US" sz="3600" b="1" dirty="0" smtClean="0">
                <a:latin typeface="Calibri" panose="020F0502020204030204" pitchFamily="34" charset="0"/>
              </a:rPr>
              <a:t>The war had just </a:t>
            </a:r>
            <a:r>
              <a:rPr lang="en-US" sz="3600" b="1" dirty="0" smtClean="0">
                <a:latin typeface="Calibri" panose="020F0502020204030204" pitchFamily="34" charset="0"/>
              </a:rPr>
              <a:t>ended </a:t>
            </a:r>
            <a:r>
              <a:rPr lang="en-US" sz="3600" b="1" dirty="0" smtClean="0">
                <a:latin typeface="Calibri" panose="020F0502020204030204" pitchFamily="34" charset="0"/>
              </a:rPr>
              <a:t>when Lincoln was assassinated, so his ideas were not put into practice.</a:t>
            </a:r>
          </a:p>
          <a:p>
            <a:pPr marL="0" indent="0">
              <a:buNone/>
            </a:pPr>
            <a:endParaRPr lang="en-US" dirty="0"/>
          </a:p>
        </p:txBody>
      </p:sp>
      <p:sp>
        <p:nvSpPr>
          <p:cNvPr id="5" name="Content Placeholder 4"/>
          <p:cNvSpPr>
            <a:spLocks noGrp="1"/>
          </p:cNvSpPr>
          <p:nvPr>
            <p:ph sz="half" idx="2"/>
          </p:nvPr>
        </p:nvSpPr>
        <p:spPr>
          <a:xfrm>
            <a:off x="304800" y="4191000"/>
            <a:ext cx="8591968" cy="2514600"/>
          </a:xfrm>
          <a:solidFill>
            <a:srgbClr val="6699FF"/>
          </a:solidFill>
          <a:ln w="57150">
            <a:solidFill>
              <a:srgbClr val="4D4D4D"/>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2400" b="1" i="1" dirty="0" smtClean="0">
                <a:solidFill>
                  <a:srgbClr val="000080"/>
                </a:solidFill>
                <a:latin typeface="Calibri" panose="020F0502020204030204" pitchFamily="34" charset="0"/>
              </a:rPr>
              <a:t>The Ten Percent Plan</a:t>
            </a:r>
          </a:p>
          <a:p>
            <a:r>
              <a:rPr lang="en-US" sz="2400" b="1" dirty="0" smtClean="0">
                <a:solidFill>
                  <a:srgbClr val="000080"/>
                </a:solidFill>
                <a:latin typeface="Calibri" panose="020F0502020204030204" pitchFamily="34" charset="0"/>
              </a:rPr>
              <a:t>10% of voters in the seceded states must swear </a:t>
            </a:r>
            <a:br>
              <a:rPr lang="en-US" sz="2400" b="1" dirty="0" smtClean="0">
                <a:solidFill>
                  <a:srgbClr val="000080"/>
                </a:solidFill>
                <a:latin typeface="Calibri" panose="020F0502020204030204" pitchFamily="34" charset="0"/>
              </a:rPr>
            </a:br>
            <a:r>
              <a:rPr lang="en-US" sz="2400" b="1" dirty="0" smtClean="0">
                <a:solidFill>
                  <a:srgbClr val="000080"/>
                </a:solidFill>
                <a:latin typeface="Calibri" panose="020F0502020204030204" pitchFamily="34" charset="0"/>
              </a:rPr>
              <a:t>loyalty under oath to the Union.</a:t>
            </a:r>
          </a:p>
          <a:p>
            <a:pPr marL="342900" lvl="1" indent="-342900">
              <a:buFontTx/>
              <a:buChar char="•"/>
            </a:pPr>
            <a:r>
              <a:rPr lang="en-US" altLang="en-US" b="1" dirty="0">
                <a:solidFill>
                  <a:srgbClr val="000080"/>
                </a:solidFill>
                <a:latin typeface="Calibri" panose="020F0502020204030204" pitchFamily="34" charset="0"/>
              </a:rPr>
              <a:t>Pardon to all but the highest ranking military and civilian Confederate officers </a:t>
            </a:r>
            <a:endParaRPr lang="en-US" b="1" dirty="0" smtClean="0">
              <a:solidFill>
                <a:srgbClr val="000080"/>
              </a:solidFill>
              <a:latin typeface="Calibri" panose="020F0502020204030204" pitchFamily="34" charset="0"/>
            </a:endParaRPr>
          </a:p>
          <a:p>
            <a:r>
              <a:rPr lang="en-US" sz="2400" b="1" dirty="0" smtClean="0">
                <a:solidFill>
                  <a:srgbClr val="000080"/>
                </a:solidFill>
                <a:latin typeface="Calibri" panose="020F0502020204030204" pitchFamily="34" charset="0"/>
              </a:rPr>
              <a:t>The seceded states must abolish slavery.</a:t>
            </a:r>
            <a:endParaRPr lang="en-US" sz="2400" b="1" dirty="0">
              <a:solidFill>
                <a:srgbClr val="000080"/>
              </a:solidFill>
              <a:latin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838200"/>
            <a:ext cx="1928278" cy="227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4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p:cTn id="28" dur="1000" fill="hold"/>
                                        <p:tgtEl>
                                          <p:spTgt spid="5">
                                            <p:bg/>
                                          </p:spTgt>
                                        </p:tgtEl>
                                        <p:attrNameLst>
                                          <p:attrName>ppt_w</p:attrName>
                                        </p:attrNameLst>
                                      </p:cBhvr>
                                      <p:tavLst>
                                        <p:tav tm="0">
                                          <p:val>
                                            <p:fltVal val="0"/>
                                          </p:val>
                                        </p:tav>
                                        <p:tav tm="100000">
                                          <p:val>
                                            <p:strVal val="#ppt_w"/>
                                          </p:val>
                                        </p:tav>
                                      </p:tavLst>
                                    </p:anim>
                                    <p:anim calcmode="lin" valueType="num">
                                      <p:cBhvr>
                                        <p:cTn id="29" dur="1000" fill="hold"/>
                                        <p:tgtEl>
                                          <p:spTgt spid="5">
                                            <p:bg/>
                                          </p:spTgt>
                                        </p:tgtEl>
                                        <p:attrNameLst>
                                          <p:attrName>ppt_h</p:attrName>
                                        </p:attrNameLst>
                                      </p:cBhvr>
                                      <p:tavLst>
                                        <p:tav tm="0">
                                          <p:val>
                                            <p:fltVal val="0"/>
                                          </p:val>
                                        </p:tav>
                                        <p:tav tm="100000">
                                          <p:val>
                                            <p:strVal val="#ppt_h"/>
                                          </p:val>
                                        </p:tav>
                                      </p:tavLst>
                                    </p:anim>
                                    <p:anim calcmode="lin" valueType="num">
                                      <p:cBhvr>
                                        <p:cTn id="30" dur="1000" fill="hold"/>
                                        <p:tgtEl>
                                          <p:spTgt spid="5">
                                            <p:bg/>
                                          </p:spTgt>
                                        </p:tgtEl>
                                        <p:attrNameLst>
                                          <p:attrName>style.rotation</p:attrName>
                                        </p:attrNameLst>
                                      </p:cBhvr>
                                      <p:tavLst>
                                        <p:tav tm="0">
                                          <p:val>
                                            <p:fltVal val="90"/>
                                          </p:val>
                                        </p:tav>
                                        <p:tav tm="100000">
                                          <p:val>
                                            <p:fltVal val="0"/>
                                          </p:val>
                                        </p:tav>
                                      </p:tavLst>
                                    </p:anim>
                                    <p:animEffect transition="in" filter="fade">
                                      <p:cBhvr>
                                        <p:cTn id="31" dur="1000"/>
                                        <p:tgtEl>
                                          <p:spTgt spid="5">
                                            <p:bg/>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9" dur="10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 calcmode="lin" valueType="num">
                                      <p:cBhvr>
                                        <p:cTn id="4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47" dur="1000"/>
                                        <p:tgtEl>
                                          <p:spTgt spid="5">
                                            <p:txEl>
                                              <p:pRg st="1" end="1"/>
                                            </p:txEl>
                                          </p:spTgt>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anim calcmode="lin" valueType="num">
                                      <p:cBhvr>
                                        <p:cTn id="5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52"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53" dur="100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 calcmode="lin" valueType="num">
                                      <p:cBhvr>
                                        <p:cTn id="5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6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 y="181304"/>
            <a:ext cx="6675277" cy="1143000"/>
          </a:xfrm>
        </p:spPr>
        <p:txBody>
          <a:bodyPr>
            <a:normAutofit/>
          </a:bodyPr>
          <a:lstStyle/>
          <a:p>
            <a:r>
              <a:rPr lang="en-US" b="1" dirty="0" smtClean="0">
                <a:effectLst>
                  <a:outerShdw blurRad="38100" dist="38100" dir="2700000" algn="tl">
                    <a:srgbClr val="000000">
                      <a:alpha val="43137"/>
                    </a:srgbClr>
                  </a:outerShdw>
                </a:effectLst>
                <a:latin typeface="Calibri" panose="020F0502020204030204" pitchFamily="34" charset="0"/>
              </a:rPr>
              <a:t>President Andrew Johnson</a:t>
            </a:r>
            <a:endParaRPr lang="en-US"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sz="half" idx="1"/>
          </p:nvPr>
        </p:nvSpPr>
        <p:spPr>
          <a:xfrm>
            <a:off x="0" y="1371600"/>
            <a:ext cx="6675277" cy="2209800"/>
          </a:xfrm>
        </p:spPr>
        <p:txBody>
          <a:bodyPr>
            <a:noAutofit/>
          </a:bodyPr>
          <a:lstStyle/>
          <a:p>
            <a:pPr>
              <a:spcBef>
                <a:spcPts val="1200"/>
              </a:spcBef>
              <a:spcAft>
                <a:spcPts val="1200"/>
              </a:spcAft>
            </a:pPr>
            <a:r>
              <a:rPr lang="en-US" b="1" dirty="0" smtClean="0">
                <a:latin typeface="Calibri" panose="020F0502020204030204" pitchFamily="34" charset="0"/>
              </a:rPr>
              <a:t>Wanted to be strict with the States that had rebelled, but ended up making it relatively easy for them. </a:t>
            </a:r>
          </a:p>
          <a:p>
            <a:pPr>
              <a:spcBef>
                <a:spcPts val="1200"/>
              </a:spcBef>
              <a:spcAft>
                <a:spcPts val="1200"/>
              </a:spcAft>
            </a:pPr>
            <a:r>
              <a:rPr lang="en-US" b="1" dirty="0" smtClean="0">
                <a:latin typeface="Calibri" panose="020F0502020204030204" pitchFamily="34" charset="0"/>
              </a:rPr>
              <a:t>Allowed for segregation of the races</a:t>
            </a:r>
            <a:r>
              <a:rPr lang="en-US" b="1" dirty="0" smtClean="0"/>
              <a:t>.</a:t>
            </a:r>
          </a:p>
        </p:txBody>
      </p:sp>
      <p:sp>
        <p:nvSpPr>
          <p:cNvPr id="5" name="Content Placeholder 4"/>
          <p:cNvSpPr>
            <a:spLocks noGrp="1"/>
          </p:cNvSpPr>
          <p:nvPr>
            <p:ph sz="half" idx="2"/>
          </p:nvPr>
        </p:nvSpPr>
        <p:spPr>
          <a:xfrm>
            <a:off x="533400" y="3810000"/>
            <a:ext cx="8153400" cy="2819400"/>
          </a:xfrm>
          <a:solidFill>
            <a:srgbClr val="6699FF"/>
          </a:solidFill>
          <a:ln w="57150">
            <a:solidFill>
              <a:srgbClr val="4D4D4D"/>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None/>
            </a:pPr>
            <a:endParaRPr lang="en-US" sz="1300" i="1" dirty="0"/>
          </a:p>
          <a:p>
            <a:pPr marL="0" indent="0" algn="ctr">
              <a:buNone/>
            </a:pPr>
            <a:r>
              <a:rPr lang="en-US" b="1" i="1" dirty="0" smtClean="0">
                <a:solidFill>
                  <a:srgbClr val="000080"/>
                </a:solidFill>
                <a:latin typeface="Calibri" panose="020F0502020204030204" pitchFamily="34" charset="0"/>
              </a:rPr>
              <a:t>Johnson Plan</a:t>
            </a:r>
          </a:p>
          <a:p>
            <a:r>
              <a:rPr lang="en-US" sz="2600" b="1" dirty="0" smtClean="0">
                <a:solidFill>
                  <a:srgbClr val="000080"/>
                </a:solidFill>
                <a:latin typeface="Calibri" panose="020F0502020204030204" pitchFamily="34" charset="0"/>
              </a:rPr>
              <a:t>The majority of white men from formerly Confederate states must swear loyalty to the United States.</a:t>
            </a:r>
          </a:p>
          <a:p>
            <a:r>
              <a:rPr lang="en-US" sz="2600" b="1" dirty="0" smtClean="0">
                <a:solidFill>
                  <a:srgbClr val="000080"/>
                </a:solidFill>
                <a:latin typeface="Calibri" panose="020F0502020204030204" pitchFamily="34" charset="0"/>
              </a:rPr>
              <a:t>Formerly Confederate states must ratify the 13</a:t>
            </a:r>
            <a:r>
              <a:rPr lang="en-US" sz="2600" b="1" baseline="30000" dirty="0" smtClean="0">
                <a:solidFill>
                  <a:srgbClr val="000080"/>
                </a:solidFill>
                <a:latin typeface="Calibri" panose="020F0502020204030204" pitchFamily="34" charset="0"/>
              </a:rPr>
              <a:t>th</a:t>
            </a:r>
            <a:r>
              <a:rPr lang="en-US" sz="2600" b="1" dirty="0" smtClean="0">
                <a:solidFill>
                  <a:srgbClr val="000080"/>
                </a:solidFill>
                <a:latin typeface="Calibri" panose="020F0502020204030204" pitchFamily="34" charset="0"/>
              </a:rPr>
              <a:t> Amendment.</a:t>
            </a:r>
          </a:p>
          <a:p>
            <a:r>
              <a:rPr lang="en-US" sz="2600" b="1" dirty="0" smtClean="0">
                <a:solidFill>
                  <a:srgbClr val="000080"/>
                </a:solidFill>
                <a:latin typeface="Calibri" panose="020F0502020204030204" pitchFamily="34" charset="0"/>
              </a:rPr>
              <a:t>Former Confederate officials may hold office and vote</a:t>
            </a:r>
            <a:r>
              <a:rPr lang="en-US" sz="2600" dirty="0" smtClean="0">
                <a:solidFill>
                  <a:srgbClr val="225790"/>
                </a:solidFill>
              </a:rPr>
              <a:t>.</a:t>
            </a:r>
            <a:endParaRPr lang="en-US" sz="2600" dirty="0">
              <a:solidFill>
                <a:srgbClr val="22579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277" y="207580"/>
            <a:ext cx="223059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74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bg/>
                                          </p:spTgt>
                                        </p:tgtEl>
                                        <p:attrNameLst>
                                          <p:attrName>style.visibility</p:attrName>
                                        </p:attrNameLst>
                                      </p:cBhvr>
                                      <p:to>
                                        <p:strVal val="visible"/>
                                      </p:to>
                                    </p:set>
                                    <p:anim calcmode="lin" valueType="num">
                                      <p:cBhvr>
                                        <p:cTn id="21" dur="1000" fill="hold"/>
                                        <p:tgtEl>
                                          <p:spTgt spid="5">
                                            <p:bg/>
                                          </p:spTgt>
                                        </p:tgtEl>
                                        <p:attrNameLst>
                                          <p:attrName>ppt_w</p:attrName>
                                        </p:attrNameLst>
                                      </p:cBhvr>
                                      <p:tavLst>
                                        <p:tav tm="0">
                                          <p:val>
                                            <p:fltVal val="0"/>
                                          </p:val>
                                        </p:tav>
                                        <p:tav tm="100000">
                                          <p:val>
                                            <p:strVal val="#ppt_w"/>
                                          </p:val>
                                        </p:tav>
                                      </p:tavLst>
                                    </p:anim>
                                    <p:anim calcmode="lin" valueType="num">
                                      <p:cBhvr>
                                        <p:cTn id="22" dur="1000" fill="hold"/>
                                        <p:tgtEl>
                                          <p:spTgt spid="5">
                                            <p:bg/>
                                          </p:spTgt>
                                        </p:tgtEl>
                                        <p:attrNameLst>
                                          <p:attrName>ppt_h</p:attrName>
                                        </p:attrNameLst>
                                      </p:cBhvr>
                                      <p:tavLst>
                                        <p:tav tm="0">
                                          <p:val>
                                            <p:fltVal val="0"/>
                                          </p:val>
                                        </p:tav>
                                        <p:tav tm="100000">
                                          <p:val>
                                            <p:strVal val="#ppt_h"/>
                                          </p:val>
                                        </p:tav>
                                      </p:tavLst>
                                    </p:anim>
                                    <p:anim calcmode="lin" valueType="num">
                                      <p:cBhvr>
                                        <p:cTn id="23" dur="1000" fill="hold"/>
                                        <p:tgtEl>
                                          <p:spTgt spid="5">
                                            <p:bg/>
                                          </p:spTgt>
                                        </p:tgtEl>
                                        <p:attrNameLst>
                                          <p:attrName>style.rotation</p:attrName>
                                        </p:attrNameLst>
                                      </p:cBhvr>
                                      <p:tavLst>
                                        <p:tav tm="0">
                                          <p:val>
                                            <p:fltVal val="90"/>
                                          </p:val>
                                        </p:tav>
                                        <p:tav tm="100000">
                                          <p:val>
                                            <p:fltVal val="0"/>
                                          </p:val>
                                        </p:tav>
                                      </p:tavLst>
                                    </p:anim>
                                    <p:animEffect transition="in" filter="fade">
                                      <p:cBhvr>
                                        <p:cTn id="24" dur="1000"/>
                                        <p:tgtEl>
                                          <p:spTgt spid="5">
                                            <p:bg/>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p:cTn id="45"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8" dur="10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p:cTn id="5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sz="4000" dirty="0" smtClean="0"/>
              <a:t>Radical Republicans</a:t>
            </a:r>
            <a:endParaRPr lang="en-US" sz="4000" dirty="0"/>
          </a:p>
        </p:txBody>
      </p:sp>
      <p:sp>
        <p:nvSpPr>
          <p:cNvPr id="3" name="Content Placeholder 2"/>
          <p:cNvSpPr>
            <a:spLocks noGrp="1"/>
          </p:cNvSpPr>
          <p:nvPr>
            <p:ph sz="half" idx="1"/>
          </p:nvPr>
        </p:nvSpPr>
        <p:spPr>
          <a:xfrm>
            <a:off x="0" y="2357877"/>
            <a:ext cx="9144000" cy="1905000"/>
          </a:xfrm>
        </p:spPr>
        <p:txBody>
          <a:bodyPr>
            <a:noAutofit/>
          </a:bodyPr>
          <a:lstStyle/>
          <a:p>
            <a:pPr>
              <a:spcBef>
                <a:spcPts val="0"/>
              </a:spcBef>
            </a:pPr>
            <a:r>
              <a:rPr lang="en-US" b="1" dirty="0" smtClean="0">
                <a:latin typeface="Calibri" panose="020F0502020204030204" pitchFamily="34" charset="0"/>
              </a:rPr>
              <a:t>Radical republicans, often abolitionists, represented a large part of Congress. </a:t>
            </a:r>
            <a:endParaRPr lang="en-US" b="1" dirty="0">
              <a:latin typeface="Calibri" panose="020F0502020204030204" pitchFamily="34" charset="0"/>
            </a:endParaRPr>
          </a:p>
          <a:p>
            <a:pPr lvl="1">
              <a:spcBef>
                <a:spcPts val="0"/>
              </a:spcBef>
            </a:pPr>
            <a:r>
              <a:rPr lang="en-US" sz="2800" b="1" dirty="0" smtClean="0">
                <a:latin typeface="Calibri" panose="020F0502020204030204" pitchFamily="34" charset="0"/>
              </a:rPr>
              <a:t>Wanted to be strict with the States that had rebelled. </a:t>
            </a:r>
          </a:p>
          <a:p>
            <a:pPr lvl="1">
              <a:spcBef>
                <a:spcPts val="0"/>
              </a:spcBef>
            </a:pPr>
            <a:r>
              <a:rPr lang="en-US" sz="2800" b="1" dirty="0">
                <a:latin typeface="Calibri" panose="020F0502020204030204" pitchFamily="34" charset="0"/>
              </a:rPr>
              <a:t>W</a:t>
            </a:r>
            <a:r>
              <a:rPr lang="en-US" sz="2800" b="1" dirty="0" smtClean="0">
                <a:latin typeface="Calibri" panose="020F0502020204030204" pitchFamily="34" charset="0"/>
              </a:rPr>
              <a:t>anted to protect the newly freed slaves.</a:t>
            </a:r>
          </a:p>
        </p:txBody>
      </p:sp>
      <p:sp>
        <p:nvSpPr>
          <p:cNvPr id="5" name="Content Placeholder 4"/>
          <p:cNvSpPr>
            <a:spLocks noGrp="1"/>
          </p:cNvSpPr>
          <p:nvPr>
            <p:ph sz="half" idx="2"/>
          </p:nvPr>
        </p:nvSpPr>
        <p:spPr>
          <a:xfrm>
            <a:off x="155575" y="4267200"/>
            <a:ext cx="8797925" cy="2514600"/>
          </a:xfrm>
          <a:solidFill>
            <a:srgbClr val="6699FF"/>
          </a:solidFill>
          <a:ln w="57150">
            <a:solidFill>
              <a:srgbClr val="4D4D4D"/>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lgn="ctr">
              <a:spcBef>
                <a:spcPts val="0"/>
              </a:spcBef>
              <a:buNone/>
            </a:pPr>
            <a:r>
              <a:rPr lang="en-US" sz="2400" b="1" i="1" dirty="0" smtClean="0">
                <a:solidFill>
                  <a:srgbClr val="000080"/>
                </a:solidFill>
                <a:latin typeface="Calibri" panose="020F0502020204030204" pitchFamily="34" charset="0"/>
              </a:rPr>
              <a:t>Reconstruction Act</a:t>
            </a:r>
          </a:p>
          <a:p>
            <a:pPr>
              <a:spcBef>
                <a:spcPts val="0"/>
              </a:spcBef>
            </a:pPr>
            <a:r>
              <a:rPr lang="en-US" sz="2400" b="1" dirty="0" smtClean="0">
                <a:solidFill>
                  <a:srgbClr val="000080"/>
                </a:solidFill>
                <a:latin typeface="Calibri" panose="020F0502020204030204" pitchFamily="34" charset="0"/>
              </a:rPr>
              <a:t>Formerly Confederate states must:</a:t>
            </a:r>
          </a:p>
          <a:p>
            <a:pPr lvl="1">
              <a:spcBef>
                <a:spcPts val="0"/>
              </a:spcBef>
            </a:pPr>
            <a:r>
              <a:rPr lang="en-US" b="1" dirty="0" smtClean="0">
                <a:solidFill>
                  <a:srgbClr val="000080"/>
                </a:solidFill>
                <a:latin typeface="Calibri" panose="020F0502020204030204" pitchFamily="34" charset="0"/>
              </a:rPr>
              <a:t>disband their state governments</a:t>
            </a:r>
          </a:p>
          <a:p>
            <a:pPr lvl="1">
              <a:spcBef>
                <a:spcPts val="0"/>
              </a:spcBef>
            </a:pPr>
            <a:r>
              <a:rPr lang="en-US" b="1" dirty="0" smtClean="0">
                <a:solidFill>
                  <a:srgbClr val="000080"/>
                </a:solidFill>
                <a:latin typeface="Calibri" panose="020F0502020204030204" pitchFamily="34" charset="0"/>
              </a:rPr>
              <a:t>write new state constitutions</a:t>
            </a:r>
          </a:p>
          <a:p>
            <a:pPr lvl="1">
              <a:spcBef>
                <a:spcPts val="0"/>
              </a:spcBef>
            </a:pPr>
            <a:r>
              <a:rPr lang="en-US" b="1" dirty="0" smtClean="0">
                <a:solidFill>
                  <a:srgbClr val="000080"/>
                </a:solidFill>
                <a:latin typeface="Calibri" panose="020F0502020204030204" pitchFamily="34" charset="0"/>
              </a:rPr>
              <a:t>ratify the 14</a:t>
            </a:r>
            <a:r>
              <a:rPr lang="en-US" b="1" baseline="30000" dirty="0" smtClean="0">
                <a:solidFill>
                  <a:srgbClr val="000080"/>
                </a:solidFill>
                <a:latin typeface="Calibri" panose="020F0502020204030204" pitchFamily="34" charset="0"/>
              </a:rPr>
              <a:t>th</a:t>
            </a:r>
            <a:r>
              <a:rPr lang="en-US" b="1" dirty="0" smtClean="0">
                <a:solidFill>
                  <a:srgbClr val="000080"/>
                </a:solidFill>
                <a:latin typeface="Calibri" panose="020F0502020204030204" pitchFamily="34" charset="0"/>
              </a:rPr>
              <a:t> Amendment</a:t>
            </a:r>
          </a:p>
          <a:p>
            <a:pPr lvl="1">
              <a:spcBef>
                <a:spcPts val="0"/>
              </a:spcBef>
            </a:pPr>
            <a:r>
              <a:rPr lang="en-US" b="1" dirty="0" smtClean="0">
                <a:solidFill>
                  <a:srgbClr val="000080"/>
                </a:solidFill>
                <a:latin typeface="Calibri" panose="020F0502020204030204" pitchFamily="34" charset="0"/>
              </a:rPr>
              <a:t>allow African Americans to vote.</a:t>
            </a:r>
            <a:endParaRPr lang="en-US" b="1" dirty="0">
              <a:solidFill>
                <a:srgbClr val="000080"/>
              </a:solidFill>
              <a:latin typeface="Calibri" panose="020F0502020204030204" pitchFamily="34" charset="0"/>
            </a:endParaRPr>
          </a:p>
        </p:txBody>
      </p:sp>
      <p:pic>
        <p:nvPicPr>
          <p:cNvPr id="5122" name="Picture 2" descr="http://education-portal.com/cimages/multimages/16/steven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0"/>
            <a:ext cx="1320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002" y="1988545"/>
            <a:ext cx="1903406" cy="369332"/>
          </a:xfrm>
          <a:prstGeom prst="rect">
            <a:avLst/>
          </a:prstGeom>
          <a:noFill/>
        </p:spPr>
        <p:txBody>
          <a:bodyPr wrap="none" rtlCol="0">
            <a:spAutoFit/>
          </a:bodyPr>
          <a:lstStyle/>
          <a:p>
            <a:r>
              <a:rPr lang="en-US" sz="1800" dirty="0" smtClean="0">
                <a:effectLst/>
                <a:latin typeface="Calibri" panose="020F0502020204030204" pitchFamily="34" charset="0"/>
              </a:rPr>
              <a:t>Thaddeus Stevens</a:t>
            </a:r>
            <a:endParaRPr lang="en-US" sz="1800" dirty="0">
              <a:latin typeface="Calibri" panose="020F0502020204030204" pitchFamily="34" charset="0"/>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286" y="1"/>
            <a:ext cx="138853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274036" y="1988545"/>
            <a:ext cx="1681871" cy="369332"/>
          </a:xfrm>
          <a:prstGeom prst="rect">
            <a:avLst/>
          </a:prstGeom>
          <a:noFill/>
        </p:spPr>
        <p:txBody>
          <a:bodyPr wrap="none" rtlCol="0">
            <a:spAutoFit/>
          </a:bodyPr>
          <a:lstStyle/>
          <a:p>
            <a:r>
              <a:rPr lang="en-US" sz="1800" dirty="0" smtClean="0">
                <a:effectLst/>
                <a:latin typeface="Calibri" panose="020F0502020204030204" pitchFamily="34" charset="0"/>
              </a:rPr>
              <a:t>Charles Sumner</a:t>
            </a:r>
            <a:endParaRPr lang="en-US" sz="1800" dirty="0">
              <a:latin typeface="Calibri" panose="020F0502020204030204" pitchFamily="34" charset="0"/>
            </a:endParaRPr>
          </a:p>
        </p:txBody>
      </p:sp>
    </p:spTree>
    <p:extLst>
      <p:ext uri="{BB962C8B-B14F-4D97-AF65-F5344CB8AC3E}">
        <p14:creationId xmlns:p14="http://schemas.microsoft.com/office/powerpoint/2010/main" val="71063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 calcmode="lin" valueType="num">
                                      <p:cBhvr>
                                        <p:cTn id="24" dur="1000" fill="hold"/>
                                        <p:tgtEl>
                                          <p:spTgt spid="5">
                                            <p:bg/>
                                          </p:spTgt>
                                        </p:tgtEl>
                                        <p:attrNameLst>
                                          <p:attrName>ppt_w</p:attrName>
                                        </p:attrNameLst>
                                      </p:cBhvr>
                                      <p:tavLst>
                                        <p:tav tm="0">
                                          <p:val>
                                            <p:fltVal val="0"/>
                                          </p:val>
                                        </p:tav>
                                        <p:tav tm="100000">
                                          <p:val>
                                            <p:strVal val="#ppt_w"/>
                                          </p:val>
                                        </p:tav>
                                      </p:tavLst>
                                    </p:anim>
                                    <p:anim calcmode="lin" valueType="num">
                                      <p:cBhvr>
                                        <p:cTn id="25" dur="1000" fill="hold"/>
                                        <p:tgtEl>
                                          <p:spTgt spid="5">
                                            <p:bg/>
                                          </p:spTgt>
                                        </p:tgtEl>
                                        <p:attrNameLst>
                                          <p:attrName>ppt_h</p:attrName>
                                        </p:attrNameLst>
                                      </p:cBhvr>
                                      <p:tavLst>
                                        <p:tav tm="0">
                                          <p:val>
                                            <p:fltVal val="0"/>
                                          </p:val>
                                        </p:tav>
                                        <p:tav tm="100000">
                                          <p:val>
                                            <p:strVal val="#ppt_h"/>
                                          </p:val>
                                        </p:tav>
                                      </p:tavLst>
                                    </p:anim>
                                    <p:anim calcmode="lin" valueType="num">
                                      <p:cBhvr>
                                        <p:cTn id="26" dur="1000" fill="hold"/>
                                        <p:tgtEl>
                                          <p:spTgt spid="5">
                                            <p:bg/>
                                          </p:spTgt>
                                        </p:tgtEl>
                                        <p:attrNameLst>
                                          <p:attrName>style.rotation</p:attrName>
                                        </p:attrNameLst>
                                      </p:cBhvr>
                                      <p:tavLst>
                                        <p:tav tm="0">
                                          <p:val>
                                            <p:fltVal val="90"/>
                                          </p:val>
                                        </p:tav>
                                        <p:tav tm="100000">
                                          <p:val>
                                            <p:fltVal val="0"/>
                                          </p:val>
                                        </p:tav>
                                      </p:tavLst>
                                    </p:anim>
                                    <p:animEffect transition="in" filter="fade">
                                      <p:cBhvr>
                                        <p:cTn id="27" dur="10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calcmode="lin" valueType="num">
                                      <p:cBhvr>
                                        <p:cTn id="3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p:cTn id="4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1"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2"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43" dur="1000"/>
                                        <p:tgtEl>
                                          <p:spTgt spid="5">
                                            <p:txEl>
                                              <p:pRg st="1" end="1"/>
                                            </p:tx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p:cTn id="4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4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49" dur="1000"/>
                                        <p:tgtEl>
                                          <p:spTgt spid="5">
                                            <p:txEl>
                                              <p:pRg st="2" end="2"/>
                                            </p:txEl>
                                          </p:spTgt>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 calcmode="lin" valueType="num">
                                      <p:cBhvr>
                                        <p:cTn id="5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5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5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55" dur="1000"/>
                                        <p:tgtEl>
                                          <p:spTgt spid="5">
                                            <p:txEl>
                                              <p:pRg st="3" end="3"/>
                                            </p:txEl>
                                          </p:spTgt>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 calcmode="lin" valueType="num">
                                      <p:cBhvr>
                                        <p:cTn id="58"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61" dur="1000"/>
                                        <p:tgtEl>
                                          <p:spTgt spid="5">
                                            <p:txEl>
                                              <p:pRg st="4" end="4"/>
                                            </p:txEl>
                                          </p:spTgt>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 calcmode="lin" valueType="num">
                                      <p:cBhvr>
                                        <p:cTn id="64"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65"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66"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6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30723" name="Text Box 3"/>
          <p:cNvSpPr txBox="1">
            <a:spLocks noChangeArrowheads="1"/>
          </p:cNvSpPr>
          <p:nvPr/>
        </p:nvSpPr>
        <p:spPr bwMode="auto">
          <a:xfrm>
            <a:off x="419100" y="148679"/>
            <a:ext cx="8382000" cy="769441"/>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dirty="0">
                <a:solidFill>
                  <a:srgbClr val="000099"/>
                </a:solidFill>
                <a:effectLst>
                  <a:outerShdw blurRad="38100" dist="38100" dir="2700000" algn="tl">
                    <a:srgbClr val="000000">
                      <a:alpha val="43137"/>
                    </a:srgbClr>
                  </a:outerShdw>
                </a:effectLst>
                <a:latin typeface="Calibri" panose="020F0502020204030204" pitchFamily="34" charset="0"/>
              </a:rPr>
              <a:t>13</a:t>
            </a:r>
            <a:r>
              <a:rPr lang="en-US" sz="4400" baseline="30000" dirty="0">
                <a:solidFill>
                  <a:srgbClr val="000099"/>
                </a:solidFill>
                <a:effectLst>
                  <a:outerShdw blurRad="38100" dist="38100" dir="2700000" algn="tl">
                    <a:srgbClr val="000000">
                      <a:alpha val="43137"/>
                    </a:srgbClr>
                  </a:outerShdw>
                </a:effectLst>
                <a:latin typeface="Calibri" panose="020F0502020204030204" pitchFamily="34" charset="0"/>
              </a:rPr>
              <a:t>th</a:t>
            </a:r>
            <a:r>
              <a:rPr lang="en-US" sz="4400" dirty="0">
                <a:solidFill>
                  <a:srgbClr val="000099"/>
                </a:solidFill>
                <a:effectLst>
                  <a:outerShdw blurRad="38100" dist="38100" dir="2700000" algn="tl">
                    <a:srgbClr val="000000">
                      <a:alpha val="43137"/>
                    </a:srgbClr>
                  </a:outerShdw>
                </a:effectLst>
                <a:latin typeface="Calibri" panose="020F0502020204030204" pitchFamily="34" charset="0"/>
              </a:rPr>
              <a:t> Amendment</a:t>
            </a:r>
          </a:p>
        </p:txBody>
      </p:sp>
      <p:sp>
        <p:nvSpPr>
          <p:cNvPr id="30724" name="Text Box 4"/>
          <p:cNvSpPr txBox="1">
            <a:spLocks noChangeArrowheads="1"/>
          </p:cNvSpPr>
          <p:nvPr/>
        </p:nvSpPr>
        <p:spPr bwMode="auto">
          <a:xfrm>
            <a:off x="228600" y="3200400"/>
            <a:ext cx="8763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5938" indent="-515938">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buClr>
                <a:srgbClr val="D30A05"/>
              </a:buClr>
              <a:buFont typeface="Wingdings" pitchFamily="2" charset="2"/>
              <a:buChar char="«"/>
            </a:pPr>
            <a:r>
              <a:rPr lang="en-US" altLang="en-US" sz="2800" dirty="0">
                <a:solidFill>
                  <a:schemeClr val="tx1"/>
                </a:solidFill>
                <a:latin typeface="Calibri" panose="020F0502020204030204" pitchFamily="34" charset="0"/>
              </a:rPr>
              <a:t>Ratified in December, 1865.</a:t>
            </a:r>
          </a:p>
          <a:p>
            <a:pPr eaLnBrk="1" hangingPunct="1">
              <a:spcBef>
                <a:spcPct val="50000"/>
              </a:spcBef>
              <a:buClr>
                <a:srgbClr val="D30A05"/>
              </a:buClr>
              <a:buFont typeface="Wingdings" pitchFamily="2" charset="2"/>
              <a:buChar char="«"/>
            </a:pPr>
            <a:r>
              <a:rPr lang="en-US" altLang="en-US" sz="2800" i="1" dirty="0">
                <a:solidFill>
                  <a:schemeClr val="tx1"/>
                </a:solidFill>
                <a:latin typeface="Calibri" panose="020F0502020204030204" pitchFamily="34" charset="0"/>
              </a:rPr>
              <a:t>Neither slavery nor involuntary servitude, except as punishment for crime whereof the party shall have been duly convicted, shall exist within the United States or any place subject to their jurisdiction.</a:t>
            </a:r>
          </a:p>
          <a:p>
            <a:pPr eaLnBrk="1" hangingPunct="1">
              <a:spcBef>
                <a:spcPct val="50000"/>
              </a:spcBef>
              <a:buClr>
                <a:srgbClr val="D30A05"/>
              </a:buClr>
              <a:buFont typeface="Wingdings" pitchFamily="2" charset="2"/>
              <a:buChar char="«"/>
            </a:pPr>
            <a:r>
              <a:rPr lang="en-US" altLang="en-US" sz="2800" i="1" u="sng" dirty="0">
                <a:solidFill>
                  <a:schemeClr val="tx1"/>
                </a:solidFill>
                <a:latin typeface="Calibri" panose="020F0502020204030204" pitchFamily="34" charset="0"/>
              </a:rPr>
              <a:t>Congress</a:t>
            </a:r>
            <a:r>
              <a:rPr lang="en-US" altLang="en-US" sz="2800" i="1" dirty="0">
                <a:solidFill>
                  <a:schemeClr val="tx1"/>
                </a:solidFill>
                <a:latin typeface="Calibri" panose="020F0502020204030204" pitchFamily="34" charset="0"/>
              </a:rPr>
              <a:t> shall have power to enforce this article by appropriate legislation.</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50441"/>
            <a:ext cx="3386667"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50179" name="Text Box 3"/>
          <p:cNvSpPr txBox="1">
            <a:spLocks noChangeArrowheads="1"/>
          </p:cNvSpPr>
          <p:nvPr/>
        </p:nvSpPr>
        <p:spPr bwMode="auto">
          <a:xfrm>
            <a:off x="1" y="136525"/>
            <a:ext cx="5562600" cy="1261884"/>
          </a:xfrm>
          <a:prstGeom prst="rect">
            <a:avLst/>
          </a:prstGeom>
          <a:noFill/>
          <a:ln w="9525">
            <a:noFill/>
            <a:miter lim="800000"/>
            <a:headEnd/>
            <a:tailEnd/>
          </a:ln>
          <a:effectLst>
            <a:outerShdw dist="17961" dir="2700000" algn="ctr" rotWithShape="0">
              <a:srgbClr val="D30A05"/>
            </a:outerShdw>
          </a:effectLst>
        </p:spPr>
        <p:txBody>
          <a:bodyPr wrap="square">
            <a:spAutoFit/>
          </a:bodyPr>
          <a:lstStyle/>
          <a:p>
            <a:pPr algn="ctr" eaLnBrk="1" hangingPunct="1">
              <a:spcBef>
                <a:spcPct val="50000"/>
              </a:spcBef>
              <a:defRPr/>
            </a:pPr>
            <a:r>
              <a:rPr lang="en-US" sz="4400" dirty="0">
                <a:solidFill>
                  <a:srgbClr val="000099"/>
                </a:solidFill>
                <a:effectLst>
                  <a:outerShdw blurRad="38100" dist="38100" dir="2700000" algn="tl">
                    <a:srgbClr val="000000">
                      <a:alpha val="43137"/>
                    </a:srgbClr>
                  </a:outerShdw>
                </a:effectLst>
                <a:latin typeface="Calibri" panose="020F0502020204030204" pitchFamily="34" charset="0"/>
              </a:rPr>
              <a:t>Freedmen’s Bureau </a:t>
            </a:r>
            <a:r>
              <a:rPr lang="en-US" sz="3200" b="0" dirty="0">
                <a:solidFill>
                  <a:srgbClr val="000099"/>
                </a:solidFill>
                <a:latin typeface="Calibri" panose="020F0502020204030204" pitchFamily="34" charset="0"/>
              </a:rPr>
              <a:t>(1865)</a:t>
            </a:r>
          </a:p>
        </p:txBody>
      </p:sp>
      <p:sp>
        <p:nvSpPr>
          <p:cNvPr id="50181" name="Text Box 5"/>
          <p:cNvSpPr txBox="1">
            <a:spLocks noChangeArrowheads="1"/>
          </p:cNvSpPr>
          <p:nvPr/>
        </p:nvSpPr>
        <p:spPr bwMode="auto">
          <a:xfrm>
            <a:off x="40159" y="2057400"/>
            <a:ext cx="857044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buClr>
                <a:srgbClr val="F02E00"/>
              </a:buClr>
              <a:buFont typeface="Wingdings" pitchFamily="2" charset="2"/>
              <a:buChar char="«"/>
            </a:pPr>
            <a:r>
              <a:rPr lang="en-US" altLang="en-US" sz="2800" dirty="0" smtClean="0">
                <a:solidFill>
                  <a:schemeClr val="tx1"/>
                </a:solidFill>
                <a:latin typeface="Calibri" panose="020F0502020204030204" pitchFamily="34" charset="0"/>
              </a:rPr>
              <a:t>Initiated by President Lincoln</a:t>
            </a:r>
          </a:p>
          <a:p>
            <a:pPr eaLnBrk="1" hangingPunct="1">
              <a:spcBef>
                <a:spcPct val="50000"/>
              </a:spcBef>
              <a:buClr>
                <a:srgbClr val="F02E00"/>
              </a:buClr>
              <a:buFont typeface="Wingdings" pitchFamily="2" charset="2"/>
              <a:buChar char="«"/>
            </a:pPr>
            <a:r>
              <a:rPr lang="en-US" altLang="en-US" sz="2800" dirty="0" smtClean="0">
                <a:solidFill>
                  <a:schemeClr val="tx1"/>
                </a:solidFill>
                <a:latin typeface="Calibri" panose="020F0502020204030204" pitchFamily="34" charset="0"/>
              </a:rPr>
              <a:t>Gave food and clothing to war                                      refugees in the South</a:t>
            </a:r>
          </a:p>
          <a:p>
            <a:pPr eaLnBrk="1" hangingPunct="1">
              <a:spcBef>
                <a:spcPct val="50000"/>
              </a:spcBef>
              <a:buClr>
                <a:srgbClr val="F02E00"/>
              </a:buClr>
              <a:buFont typeface="Wingdings" pitchFamily="2" charset="2"/>
              <a:buChar char="«"/>
            </a:pPr>
            <a:r>
              <a:rPr lang="en-US" altLang="en-US" sz="2800" dirty="0" smtClean="0">
                <a:solidFill>
                  <a:schemeClr val="tx1"/>
                </a:solidFill>
                <a:latin typeface="Calibri" panose="020F0502020204030204" pitchFamily="34" charset="0"/>
              </a:rPr>
              <a:t>Helped former slaves find work</a:t>
            </a:r>
          </a:p>
          <a:p>
            <a:pPr eaLnBrk="1" hangingPunct="1">
              <a:spcBef>
                <a:spcPct val="50000"/>
              </a:spcBef>
              <a:buClr>
                <a:srgbClr val="F02E00"/>
              </a:buClr>
              <a:buFont typeface="Wingdings" pitchFamily="2" charset="2"/>
              <a:buChar char="«"/>
            </a:pPr>
            <a:r>
              <a:rPr lang="en-US" altLang="en-US" sz="2800" dirty="0" smtClean="0">
                <a:solidFill>
                  <a:schemeClr val="tx1"/>
                </a:solidFill>
                <a:latin typeface="Calibri" panose="020F0502020204030204" pitchFamily="34" charset="0"/>
              </a:rPr>
              <a:t>Many Northerners wanted the former slaves to receive land from their previous masters</a:t>
            </a:r>
          </a:p>
          <a:p>
            <a:pPr eaLnBrk="1" hangingPunct="1">
              <a:spcBef>
                <a:spcPct val="50000"/>
              </a:spcBef>
              <a:buClr>
                <a:srgbClr val="F02E00"/>
              </a:buClr>
              <a:buFont typeface="Wingdings" pitchFamily="2" charset="2"/>
              <a:buChar char="«"/>
            </a:pPr>
            <a:r>
              <a:rPr lang="en-US" altLang="en-US" sz="2800" dirty="0" smtClean="0">
                <a:solidFill>
                  <a:schemeClr val="tx1"/>
                </a:solidFill>
                <a:latin typeface="Calibri" panose="020F0502020204030204" pitchFamily="34" charset="0"/>
              </a:rPr>
              <a:t>Others argued that it would violate constitutional property rights (Congress confirmed this right)</a:t>
            </a:r>
          </a:p>
          <a:p>
            <a:pPr eaLnBrk="1" hangingPunct="1">
              <a:spcBef>
                <a:spcPct val="50000"/>
              </a:spcBef>
              <a:buClr>
                <a:srgbClr val="F02E00"/>
              </a:buClr>
              <a:buFont typeface="Wingdings" pitchFamily="2" charset="2"/>
              <a:buChar char="«"/>
            </a:pPr>
            <a:endParaRPr lang="en-US" altLang="en-US" sz="2800" b="0" dirty="0">
              <a:solidFill>
                <a:schemeClr val="tx1"/>
              </a:solidFill>
              <a:latin typeface="Calibri" panose="020F0502020204030204" pitchFamily="34" charset="0"/>
            </a:endParaRPr>
          </a:p>
        </p:txBody>
      </p:sp>
      <p:pic>
        <p:nvPicPr>
          <p:cNvPr id="112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79209"/>
            <a:ext cx="357520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TextBox 1"/>
          <p:cNvSpPr txBox="1"/>
          <p:nvPr/>
        </p:nvSpPr>
        <p:spPr>
          <a:xfrm>
            <a:off x="5410199" y="2586207"/>
            <a:ext cx="3575203" cy="923330"/>
          </a:xfrm>
          <a:prstGeom prst="rect">
            <a:avLst/>
          </a:prstGeom>
          <a:noFill/>
        </p:spPr>
        <p:txBody>
          <a:bodyPr wrap="square" rtlCol="0">
            <a:spAutoFit/>
          </a:bodyPr>
          <a:lstStyle/>
          <a:p>
            <a:r>
              <a:rPr lang="en-US" sz="1800" b="0" dirty="0" smtClean="0">
                <a:solidFill>
                  <a:schemeClr val="tx1"/>
                </a:solidFill>
                <a:effectLst/>
                <a:latin typeface="Calibri" panose="020F0502020204030204" pitchFamily="34" charset="0"/>
              </a:rPr>
              <a:t>A Bureau agent stands between armed groups of Southern whites and Freedmen  </a:t>
            </a:r>
            <a:r>
              <a:rPr lang="en-US" sz="1400" b="0" dirty="0" smtClean="0">
                <a:solidFill>
                  <a:schemeClr val="tx1"/>
                </a:solidFill>
                <a:effectLst/>
                <a:latin typeface="Calibri" panose="020F0502020204030204" pitchFamily="34" charset="0"/>
              </a:rPr>
              <a:t>(1868  </a:t>
            </a:r>
            <a:r>
              <a:rPr lang="en-US" sz="1400" b="0" i="1" dirty="0" smtClean="0">
                <a:solidFill>
                  <a:schemeClr val="tx1"/>
                </a:solidFill>
                <a:effectLst/>
                <a:latin typeface="Calibri" panose="020F0502020204030204" pitchFamily="34" charset="0"/>
              </a:rPr>
              <a:t>Harper's Weekly</a:t>
            </a:r>
            <a:r>
              <a:rPr lang="en-US" sz="1400" dirty="0">
                <a:solidFill>
                  <a:schemeClr val="tx1"/>
                </a:solidFill>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1000" fill="hold"/>
                                        <p:tgtEl>
                                          <p:spTgt spid="11270"/>
                                        </p:tgtEl>
                                        <p:attrNameLst>
                                          <p:attrName>ppt_w</p:attrName>
                                        </p:attrNameLst>
                                      </p:cBhvr>
                                      <p:tavLst>
                                        <p:tav tm="0">
                                          <p:val>
                                            <p:fltVal val="0"/>
                                          </p:val>
                                        </p:tav>
                                        <p:tav tm="100000">
                                          <p:val>
                                            <p:strVal val="#ppt_w"/>
                                          </p:val>
                                        </p:tav>
                                      </p:tavLst>
                                    </p:anim>
                                    <p:anim calcmode="lin" valueType="num">
                                      <p:cBhvr>
                                        <p:cTn id="8" dur="1000" fill="hold"/>
                                        <p:tgtEl>
                                          <p:spTgt spid="11270"/>
                                        </p:tgtEl>
                                        <p:attrNameLst>
                                          <p:attrName>ppt_h</p:attrName>
                                        </p:attrNameLst>
                                      </p:cBhvr>
                                      <p:tavLst>
                                        <p:tav tm="0">
                                          <p:val>
                                            <p:fltVal val="0"/>
                                          </p:val>
                                        </p:tav>
                                        <p:tav tm="100000">
                                          <p:val>
                                            <p:strVal val="#ppt_h"/>
                                          </p:val>
                                        </p:tav>
                                      </p:tavLst>
                                    </p:anim>
                                    <p:anim calcmode="lin" valueType="num">
                                      <p:cBhvr>
                                        <p:cTn id="9" dur="1000" fill="hold"/>
                                        <p:tgtEl>
                                          <p:spTgt spid="11270"/>
                                        </p:tgtEl>
                                        <p:attrNameLst>
                                          <p:attrName>style.rotation</p:attrName>
                                        </p:attrNameLst>
                                      </p:cBhvr>
                                      <p:tavLst>
                                        <p:tav tm="0">
                                          <p:val>
                                            <p:fltVal val="90"/>
                                          </p:val>
                                        </p:tav>
                                        <p:tav tm="100000">
                                          <p:val>
                                            <p:fltVal val="0"/>
                                          </p:val>
                                        </p:tav>
                                      </p:tavLst>
                                    </p:anim>
                                    <p:animEffect transition="in" filter="fade">
                                      <p:cBhvr>
                                        <p:cTn id="10" dur="1000"/>
                                        <p:tgtEl>
                                          <p:spTgt spid="1127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0181"/>
                                        </p:tgtEl>
                                        <p:attrNameLst>
                                          <p:attrName>style.visibility</p:attrName>
                                        </p:attrNameLst>
                                      </p:cBhvr>
                                      <p:to>
                                        <p:strVal val="visible"/>
                                      </p:to>
                                    </p:set>
                                    <p:animEffect transition="in" filter="fade">
                                      <p:cBhvr>
                                        <p:cTn id="23" dur="1000"/>
                                        <p:tgtEl>
                                          <p:spTgt spid="50181"/>
                                        </p:tgtEl>
                                      </p:cBhvr>
                                    </p:animEffect>
                                    <p:anim calcmode="lin" valueType="num">
                                      <p:cBhvr>
                                        <p:cTn id="24" dur="1000" fill="hold"/>
                                        <p:tgtEl>
                                          <p:spTgt spid="50181"/>
                                        </p:tgtEl>
                                        <p:attrNameLst>
                                          <p:attrName>ppt_x</p:attrName>
                                        </p:attrNameLst>
                                      </p:cBhvr>
                                      <p:tavLst>
                                        <p:tav tm="0">
                                          <p:val>
                                            <p:strVal val="#ppt_x"/>
                                          </p:val>
                                        </p:tav>
                                        <p:tav tm="100000">
                                          <p:val>
                                            <p:strVal val="#ppt_x"/>
                                          </p:val>
                                        </p:tav>
                                      </p:tavLst>
                                    </p:anim>
                                    <p:anim calcmode="lin" valueType="num">
                                      <p:cBhvr>
                                        <p:cTn id="25" dur="1000" fill="hold"/>
                                        <p:tgtEl>
                                          <p:spTgt spid="50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32771" name="Text Box 3"/>
          <p:cNvSpPr txBox="1">
            <a:spLocks noChangeArrowheads="1"/>
          </p:cNvSpPr>
          <p:nvPr/>
        </p:nvSpPr>
        <p:spPr bwMode="auto">
          <a:xfrm>
            <a:off x="381000" y="381000"/>
            <a:ext cx="8382000" cy="769441"/>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dirty="0">
                <a:solidFill>
                  <a:srgbClr val="000099"/>
                </a:solidFill>
                <a:effectLst>
                  <a:outerShdw blurRad="38100" dist="38100" dir="2700000" algn="tl">
                    <a:srgbClr val="000000">
                      <a:alpha val="43137"/>
                    </a:srgbClr>
                  </a:outerShdw>
                </a:effectLst>
                <a:latin typeface="Calibri" panose="020F0502020204030204" pitchFamily="34" charset="0"/>
              </a:rPr>
              <a:t>Growing Northern Alarm!</a:t>
            </a:r>
          </a:p>
        </p:txBody>
      </p:sp>
      <p:sp>
        <p:nvSpPr>
          <p:cNvPr id="32772" name="Text Box 4"/>
          <p:cNvSpPr txBox="1">
            <a:spLocks noChangeArrowheads="1"/>
          </p:cNvSpPr>
          <p:nvPr/>
        </p:nvSpPr>
        <p:spPr bwMode="auto">
          <a:xfrm>
            <a:off x="162059" y="1295400"/>
            <a:ext cx="6543541"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4675" indent="-574675">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buClr>
                <a:srgbClr val="D30A05"/>
              </a:buClr>
              <a:buFont typeface="Wingdings" pitchFamily="2" charset="2"/>
              <a:buChar char="«"/>
            </a:pPr>
            <a:r>
              <a:rPr lang="en-US" altLang="en-US" sz="2800" dirty="0" smtClean="0">
                <a:solidFill>
                  <a:schemeClr val="tx1"/>
                </a:solidFill>
                <a:latin typeface="Calibri" panose="020F0502020204030204" pitchFamily="34" charset="0"/>
              </a:rPr>
              <a:t>Republican Congress votes to reject elected Southern Congressional delegates.</a:t>
            </a:r>
          </a:p>
          <a:p>
            <a:pPr eaLnBrk="1" hangingPunct="1">
              <a:spcBef>
                <a:spcPct val="50000"/>
              </a:spcBef>
              <a:buClr>
                <a:srgbClr val="D30A05"/>
              </a:buClr>
              <a:buFont typeface="Wingdings" pitchFamily="2" charset="2"/>
              <a:buChar char="«"/>
            </a:pPr>
            <a:r>
              <a:rPr lang="en-US" altLang="en-US" sz="2800" dirty="0" smtClean="0">
                <a:solidFill>
                  <a:schemeClr val="tx1"/>
                </a:solidFill>
                <a:latin typeface="Calibri" panose="020F0502020204030204" pitchFamily="34" charset="0"/>
              </a:rPr>
              <a:t>Congress was angered when      Southern state legislatures passed    laws know as </a:t>
            </a:r>
            <a:r>
              <a:rPr lang="en-US" altLang="en-US" sz="2800" u="sng" dirty="0" smtClean="0">
                <a:solidFill>
                  <a:schemeClr val="tx1"/>
                </a:solidFill>
                <a:latin typeface="Calibri" panose="020F0502020204030204" pitchFamily="34" charset="0"/>
              </a:rPr>
              <a:t>Black Codes </a:t>
            </a:r>
          </a:p>
          <a:p>
            <a:pPr eaLnBrk="1" hangingPunct="1">
              <a:spcBef>
                <a:spcPct val="50000"/>
              </a:spcBef>
              <a:buClr>
                <a:srgbClr val="D30A05"/>
              </a:buClr>
              <a:buFont typeface="Wingdings" pitchFamily="2" charset="2"/>
              <a:buChar char="«"/>
            </a:pPr>
            <a:r>
              <a:rPr lang="en-US" altLang="en-US" sz="2800" dirty="0" smtClean="0">
                <a:solidFill>
                  <a:schemeClr val="tx1"/>
                </a:solidFill>
                <a:latin typeface="Calibri" panose="020F0502020204030204" pitchFamily="34" charset="0"/>
              </a:rPr>
              <a:t>Codes were intended to keep Blacks     in a condition similar to slavery</a:t>
            </a:r>
          </a:p>
          <a:p>
            <a:pPr eaLnBrk="1" hangingPunct="1">
              <a:spcBef>
                <a:spcPct val="50000"/>
              </a:spcBef>
              <a:buClr>
                <a:srgbClr val="D30A05"/>
              </a:buClr>
              <a:buFont typeface="Wingdings" pitchFamily="2" charset="2"/>
              <a:buChar char="«"/>
            </a:pPr>
            <a:r>
              <a:rPr lang="en-US" altLang="en-US" sz="2800" dirty="0" smtClean="0">
                <a:solidFill>
                  <a:schemeClr val="tx1"/>
                </a:solidFill>
                <a:latin typeface="Calibri" panose="020F0502020204030204" pitchFamily="34" charset="0"/>
              </a:rPr>
              <a:t>Blacks required to enter into labor contracts</a:t>
            </a:r>
          </a:p>
        </p:txBody>
      </p:sp>
      <p:pic>
        <p:nvPicPr>
          <p:cNvPr id="1844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7665" t="5544" r="8030" b="5058"/>
          <a:stretch/>
        </p:blipFill>
        <p:spPr bwMode="auto">
          <a:xfrm>
            <a:off x="6096000" y="1874690"/>
            <a:ext cx="3048001" cy="33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 calcmode="lin" valueType="num">
                                      <p:cBhvr>
                                        <p:cTn id="7" dur="1000" fill="hold"/>
                                        <p:tgtEl>
                                          <p:spTgt spid="18442"/>
                                        </p:tgtEl>
                                        <p:attrNameLst>
                                          <p:attrName>ppt_w</p:attrName>
                                        </p:attrNameLst>
                                      </p:cBhvr>
                                      <p:tavLst>
                                        <p:tav tm="0">
                                          <p:val>
                                            <p:fltVal val="0"/>
                                          </p:val>
                                        </p:tav>
                                        <p:tav tm="100000">
                                          <p:val>
                                            <p:strVal val="#ppt_w"/>
                                          </p:val>
                                        </p:tav>
                                      </p:tavLst>
                                    </p:anim>
                                    <p:anim calcmode="lin" valueType="num">
                                      <p:cBhvr>
                                        <p:cTn id="8" dur="1000" fill="hold"/>
                                        <p:tgtEl>
                                          <p:spTgt spid="18442"/>
                                        </p:tgtEl>
                                        <p:attrNameLst>
                                          <p:attrName>ppt_h</p:attrName>
                                        </p:attrNameLst>
                                      </p:cBhvr>
                                      <p:tavLst>
                                        <p:tav tm="0">
                                          <p:val>
                                            <p:fltVal val="0"/>
                                          </p:val>
                                        </p:tav>
                                        <p:tav tm="100000">
                                          <p:val>
                                            <p:strVal val="#ppt_h"/>
                                          </p:val>
                                        </p:tav>
                                      </p:tavLst>
                                    </p:anim>
                                    <p:anim calcmode="lin" valueType="num">
                                      <p:cBhvr>
                                        <p:cTn id="9" dur="1000" fill="hold"/>
                                        <p:tgtEl>
                                          <p:spTgt spid="18442"/>
                                        </p:tgtEl>
                                        <p:attrNameLst>
                                          <p:attrName>style.rotation</p:attrName>
                                        </p:attrNameLst>
                                      </p:cBhvr>
                                      <p:tavLst>
                                        <p:tav tm="0">
                                          <p:val>
                                            <p:fltVal val="90"/>
                                          </p:val>
                                        </p:tav>
                                        <p:tav tm="100000">
                                          <p:val>
                                            <p:fltVal val="0"/>
                                          </p:val>
                                        </p:tav>
                                      </p:tavLst>
                                    </p:anim>
                                    <p:animEffect transition="in" filter="fade">
                                      <p:cBhvr>
                                        <p:cTn id="10" dur="1000"/>
                                        <p:tgtEl>
                                          <p:spTgt spid="1844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pitchFamily="66" charset="0"/>
              </a:defRPr>
            </a:lvl1pPr>
            <a:lvl2pPr marL="742950" indent="-285750">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eaLnBrk="1" hangingPunct="1">
              <a:spcBef>
                <a:spcPct val="50000"/>
              </a:spcBef>
            </a:pPr>
            <a:endParaRPr lang="en-US" altLang="en-US" b="0">
              <a:solidFill>
                <a:schemeClr val="tx1"/>
              </a:solidFill>
              <a:latin typeface="Arial" pitchFamily="34" charset="0"/>
            </a:endParaRPr>
          </a:p>
        </p:txBody>
      </p:sp>
      <p:sp>
        <p:nvSpPr>
          <p:cNvPr id="34819" name="Text Box 3"/>
          <p:cNvSpPr txBox="1">
            <a:spLocks noChangeArrowheads="1"/>
          </p:cNvSpPr>
          <p:nvPr/>
        </p:nvSpPr>
        <p:spPr bwMode="auto">
          <a:xfrm>
            <a:off x="381000" y="2730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dirty="0">
                <a:solidFill>
                  <a:srgbClr val="000099"/>
                </a:solidFill>
                <a:effectLst>
                  <a:outerShdw blurRad="38100" dist="38100" dir="2700000" algn="tl">
                    <a:srgbClr val="000000">
                      <a:alpha val="43137"/>
                    </a:srgbClr>
                  </a:outerShdw>
                </a:effectLst>
                <a:latin typeface="Calibri" panose="020F0502020204030204" pitchFamily="34" charset="0"/>
              </a:rPr>
              <a:t>Black Codes</a:t>
            </a:r>
          </a:p>
        </p:txBody>
      </p:sp>
      <p:sp>
        <p:nvSpPr>
          <p:cNvPr id="34820" name="Text Box 4"/>
          <p:cNvSpPr txBox="1">
            <a:spLocks noChangeArrowheads="1"/>
          </p:cNvSpPr>
          <p:nvPr/>
        </p:nvSpPr>
        <p:spPr bwMode="auto">
          <a:xfrm>
            <a:off x="0" y="1279525"/>
            <a:ext cx="59436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pitchFamily="66" charset="0"/>
              </a:defRPr>
            </a:lvl1pPr>
            <a:lvl2pPr marL="1084263" indent="-401638">
              <a:defRPr sz="2400" b="1">
                <a:solidFill>
                  <a:srgbClr val="D30A05"/>
                </a:solidFill>
                <a:latin typeface="Comic Sans MS" pitchFamily="66" charset="0"/>
              </a:defRPr>
            </a:lvl2pPr>
            <a:lvl3pPr marL="1143000" indent="-228600">
              <a:defRPr sz="2400" b="1">
                <a:solidFill>
                  <a:srgbClr val="D30A05"/>
                </a:solidFill>
                <a:latin typeface="Comic Sans MS" pitchFamily="66" charset="0"/>
              </a:defRPr>
            </a:lvl3pPr>
            <a:lvl4pPr marL="1600200" indent="-228600">
              <a:defRPr sz="2400" b="1">
                <a:solidFill>
                  <a:srgbClr val="D30A05"/>
                </a:solidFill>
                <a:latin typeface="Comic Sans MS" pitchFamily="66" charset="0"/>
              </a:defRPr>
            </a:lvl4pPr>
            <a:lvl5pPr marL="2057400" indent="-228600">
              <a:defRPr sz="2400" b="1">
                <a:solidFill>
                  <a:srgbClr val="D30A05"/>
                </a:solidFill>
                <a:latin typeface="Comic Sans MS" pitchFamily="66" charset="0"/>
              </a:defRPr>
            </a:lvl5pPr>
            <a:lvl6pPr marL="2514600" indent="-228600" eaLnBrk="0" fontAlgn="base" hangingPunct="0">
              <a:spcBef>
                <a:spcPct val="0"/>
              </a:spcBef>
              <a:spcAft>
                <a:spcPct val="0"/>
              </a:spcAft>
              <a:defRPr sz="2400" b="1">
                <a:solidFill>
                  <a:srgbClr val="D30A05"/>
                </a:solidFill>
                <a:latin typeface="Comic Sans MS" pitchFamily="66" charset="0"/>
              </a:defRPr>
            </a:lvl6pPr>
            <a:lvl7pPr marL="2971800" indent="-228600" eaLnBrk="0" fontAlgn="base" hangingPunct="0">
              <a:spcBef>
                <a:spcPct val="0"/>
              </a:spcBef>
              <a:spcAft>
                <a:spcPct val="0"/>
              </a:spcAft>
              <a:defRPr sz="2400" b="1">
                <a:solidFill>
                  <a:srgbClr val="D30A05"/>
                </a:solidFill>
                <a:latin typeface="Comic Sans MS" pitchFamily="66" charset="0"/>
              </a:defRPr>
            </a:lvl7pPr>
            <a:lvl8pPr marL="3429000" indent="-228600" eaLnBrk="0" fontAlgn="base" hangingPunct="0">
              <a:spcBef>
                <a:spcPct val="0"/>
              </a:spcBef>
              <a:spcAft>
                <a:spcPct val="0"/>
              </a:spcAft>
              <a:defRPr sz="2400" b="1">
                <a:solidFill>
                  <a:srgbClr val="D30A05"/>
                </a:solidFill>
                <a:latin typeface="Comic Sans MS" pitchFamily="66" charset="0"/>
              </a:defRPr>
            </a:lvl8pPr>
            <a:lvl9pPr marL="3886200" indent="-228600" eaLnBrk="0" fontAlgn="base" hangingPunct="0">
              <a:spcBef>
                <a:spcPct val="0"/>
              </a:spcBef>
              <a:spcAft>
                <a:spcPct val="0"/>
              </a:spcAft>
              <a:defRPr sz="2400" b="1">
                <a:solidFill>
                  <a:srgbClr val="D30A05"/>
                </a:solidFill>
                <a:latin typeface="Comic Sans MS" pitchFamily="66" charset="0"/>
              </a:defRPr>
            </a:lvl9pPr>
          </a:lstStyle>
          <a:p>
            <a:pPr marL="403225" lvl="1" indent="-403225" eaLnBrk="1" hangingPunct="1">
              <a:spcBef>
                <a:spcPts val="600"/>
              </a:spcBef>
              <a:spcAft>
                <a:spcPts val="600"/>
              </a:spcAft>
              <a:buClr>
                <a:srgbClr val="D30A05"/>
              </a:buClr>
              <a:buFont typeface="Wingdings" pitchFamily="2" charset="2"/>
              <a:buChar char="«"/>
            </a:pPr>
            <a:r>
              <a:rPr lang="en-US" altLang="en-US" sz="2800" dirty="0" smtClean="0">
                <a:solidFill>
                  <a:schemeClr val="tx1"/>
                </a:solidFill>
                <a:latin typeface="Calibri" panose="020F0502020204030204" pitchFamily="34" charset="0"/>
              </a:rPr>
              <a:t>Laws passed by Southern states 1865-66</a:t>
            </a:r>
            <a:endParaRPr lang="en-US" altLang="en-US" sz="2800" dirty="0">
              <a:solidFill>
                <a:schemeClr val="tx1"/>
              </a:solidFill>
              <a:latin typeface="Calibri" panose="020F0502020204030204" pitchFamily="34" charset="0"/>
            </a:endParaRPr>
          </a:p>
          <a:p>
            <a:pPr lvl="1" eaLnBrk="1" hangingPunct="1">
              <a:spcBef>
                <a:spcPts val="600"/>
              </a:spcBef>
              <a:spcAft>
                <a:spcPts val="600"/>
              </a:spcAft>
              <a:buClr>
                <a:srgbClr val="000099"/>
              </a:buClr>
              <a:buSzPct val="80000"/>
              <a:buFont typeface="DavysOtherDingbats" pitchFamily="2" charset="0"/>
              <a:buChar char="*"/>
            </a:pPr>
            <a:r>
              <a:rPr lang="en-US" altLang="en-US" sz="2800" dirty="0" smtClean="0">
                <a:solidFill>
                  <a:schemeClr val="tx1"/>
                </a:solidFill>
                <a:latin typeface="Calibri" panose="020F0502020204030204" pitchFamily="34" charset="0"/>
              </a:rPr>
              <a:t>Intent/effect: restrict Blacks freedoms</a:t>
            </a:r>
          </a:p>
          <a:p>
            <a:pPr lvl="1" eaLnBrk="1" hangingPunct="1">
              <a:spcBef>
                <a:spcPts val="600"/>
              </a:spcBef>
              <a:spcAft>
                <a:spcPts val="600"/>
              </a:spcAft>
              <a:buClr>
                <a:srgbClr val="000099"/>
              </a:buClr>
              <a:buSzPct val="80000"/>
              <a:buFont typeface="DavysOtherDingbats" pitchFamily="2" charset="0"/>
              <a:buChar char="*"/>
            </a:pPr>
            <a:r>
              <a:rPr lang="en-US" altLang="en-US" sz="2800" dirty="0" smtClean="0">
                <a:solidFill>
                  <a:schemeClr val="tx1"/>
                </a:solidFill>
                <a:latin typeface="Calibri" panose="020F0502020204030204" pitchFamily="34" charset="0"/>
              </a:rPr>
              <a:t>Blacks forced into involuntary servitude</a:t>
            </a:r>
          </a:p>
          <a:p>
            <a:pPr lvl="1" eaLnBrk="1" hangingPunct="1">
              <a:spcBef>
                <a:spcPts val="600"/>
              </a:spcBef>
              <a:spcAft>
                <a:spcPts val="600"/>
              </a:spcAft>
              <a:buClr>
                <a:srgbClr val="000099"/>
              </a:buClr>
              <a:buSzPct val="80000"/>
              <a:buFont typeface="DavysOtherDingbats" pitchFamily="2" charset="0"/>
              <a:buChar char="*"/>
            </a:pPr>
            <a:r>
              <a:rPr lang="en-US" altLang="en-US" sz="2800" dirty="0" smtClean="0">
                <a:solidFill>
                  <a:schemeClr val="tx1"/>
                </a:solidFill>
                <a:latin typeface="Calibri" panose="020F0502020204030204" pitchFamily="34" charset="0"/>
              </a:rPr>
              <a:t>Purpose was to maintain the system of white supremacy</a:t>
            </a:r>
            <a:r>
              <a:rPr lang="en-US" altLang="en-US" sz="2800" dirty="0">
                <a:solidFill>
                  <a:schemeClr val="tx1"/>
                </a:solidFill>
                <a:latin typeface="Calibri" panose="020F0502020204030204" pitchFamily="34" charset="0"/>
              </a:rPr>
              <a:t/>
            </a:r>
            <a:br>
              <a:rPr lang="en-US" altLang="en-US" sz="2800" dirty="0">
                <a:solidFill>
                  <a:schemeClr val="tx1"/>
                </a:solidFill>
                <a:latin typeface="Calibri" panose="020F0502020204030204" pitchFamily="34" charset="0"/>
              </a:rPr>
            </a:br>
            <a:endParaRPr lang="en-US" altLang="en-US" sz="2800" dirty="0">
              <a:solidFill>
                <a:schemeClr val="tx1"/>
              </a:solidFill>
              <a:latin typeface="Calibri" panose="020F0502020204030204" pitchFamily="34" charset="0"/>
            </a:endParaRPr>
          </a:p>
          <a:p>
            <a:pPr eaLnBrk="1" hangingPunct="1">
              <a:spcBef>
                <a:spcPts val="600"/>
              </a:spcBef>
              <a:spcAft>
                <a:spcPts val="600"/>
              </a:spcAft>
              <a:buClr>
                <a:srgbClr val="D30A05"/>
              </a:buClr>
              <a:buFont typeface="Wingdings" pitchFamily="2" charset="2"/>
              <a:buChar char="«"/>
            </a:pPr>
            <a:r>
              <a:rPr lang="en-US" altLang="en-US" sz="2800" dirty="0">
                <a:solidFill>
                  <a:schemeClr val="tx1"/>
                </a:solidFill>
                <a:latin typeface="Calibri" panose="020F0502020204030204" pitchFamily="34" charset="0"/>
              </a:rPr>
              <a:t>Forced many blacks to become </a:t>
            </a:r>
            <a:r>
              <a:rPr lang="en-US" altLang="en-US" sz="2800" dirty="0">
                <a:latin typeface="Calibri" panose="020F0502020204030204" pitchFamily="34" charset="0"/>
              </a:rPr>
              <a:t>sharecroppers </a:t>
            </a:r>
            <a:r>
              <a:rPr lang="en-US" altLang="en-US" sz="2800" dirty="0">
                <a:solidFill>
                  <a:schemeClr val="tx1"/>
                </a:solidFill>
                <a:latin typeface="Calibri" panose="020F0502020204030204" pitchFamily="34" charset="0"/>
              </a:rPr>
              <a:t>[tenant farmers].</a:t>
            </a:r>
          </a:p>
        </p:txBody>
      </p:sp>
      <p:pic>
        <p:nvPicPr>
          <p:cNvPr id="19461" name="Picture 6" descr="black freedmen"/>
          <p:cNvPicPr>
            <a:picLocks noChangeAspect="1" noChangeArrowheads="1"/>
          </p:cNvPicPr>
          <p:nvPr/>
        </p:nvPicPr>
        <p:blipFill>
          <a:blip r:embed="rId3">
            <a:lum contrast="6000"/>
            <a:extLst>
              <a:ext uri="{28A0092B-C50C-407E-A947-70E740481C1C}">
                <a14:useLocalDpi xmlns:a14="http://schemas.microsoft.com/office/drawing/2010/main" val="0"/>
              </a:ext>
            </a:extLst>
          </a:blip>
          <a:srcRect l="11905" t="9111" r="23334" b="9111"/>
          <a:stretch>
            <a:fillRect/>
          </a:stretch>
        </p:blipFill>
        <p:spPr bwMode="auto">
          <a:xfrm>
            <a:off x="6019800" y="1219200"/>
            <a:ext cx="2819400" cy="25431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7" descr="hoeing_cotton"/>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019800" y="4191000"/>
            <a:ext cx="2819400" cy="2030413"/>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lnDef>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7314</TotalTime>
  <Words>2001</Words>
  <Application>Microsoft Office PowerPoint</Application>
  <PresentationFormat>On-screen Show (4:3)</PresentationFormat>
  <Paragraphs>165</Paragraphs>
  <Slides>18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Comic Sans MS</vt:lpstr>
      <vt:lpstr>Wingdings</vt:lpstr>
      <vt:lpstr>DavysOtherDingbats</vt:lpstr>
      <vt:lpstr>Calibri</vt:lpstr>
      <vt:lpstr>Insula</vt:lpstr>
      <vt:lpstr>Blank</vt:lpstr>
      <vt:lpstr>Efforts to Rebuild and Reunite the County: Reconstruction 1863-1877</vt:lpstr>
      <vt:lpstr>PowerPoint Presentation</vt:lpstr>
      <vt:lpstr>President Abraham Lincoln</vt:lpstr>
      <vt:lpstr>President Andrew Johnson</vt:lpstr>
      <vt:lpstr>Radical Republicans</vt:lpstr>
      <vt:lpstr>PowerPoint Presentation</vt:lpstr>
      <vt:lpstr>PowerPoint Presentation</vt:lpstr>
      <vt:lpstr>PowerPoint Presentation</vt:lpstr>
      <vt:lpstr>PowerPoint Presentation</vt:lpstr>
      <vt:lpstr>Military Reconstruction Act of 1867</vt:lpstr>
      <vt:lpstr>PowerPoint Presentation</vt:lpstr>
      <vt:lpstr>PowerPoint Presentation</vt:lpstr>
      <vt:lpstr>1872 – First African American Representatives elected to Congress</vt:lpstr>
      <vt:lpstr>PowerPoint Presentation</vt:lpstr>
      <vt:lpstr>Political Downfall of Republicans  </vt:lpstr>
      <vt:lpstr>Democrats take Control</vt:lpstr>
      <vt:lpstr>PowerPoint Presentation</vt:lpstr>
      <vt:lpstr>The New South/the Old South</vt:lpstr>
    </vt:vector>
  </TitlesOfParts>
  <Company>Horace Greeley HS     Chappaqua, 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 (1865-1876)</dc:title>
  <dc:creator>Susan M. Pojer</dc:creator>
  <cp:lastModifiedBy>Polly Jones</cp:lastModifiedBy>
  <cp:revision>258</cp:revision>
  <cp:lastPrinted>1601-01-01T00:00:00Z</cp:lastPrinted>
  <dcterms:created xsi:type="dcterms:W3CDTF">2005-01-02T21:30:52Z</dcterms:created>
  <dcterms:modified xsi:type="dcterms:W3CDTF">2014-09-11T20:21:26Z</dcterms:modified>
</cp:coreProperties>
</file>