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9"/>
  </p:notesMasterIdLst>
  <p:sldIdLst>
    <p:sldId id="256" r:id="rId4"/>
    <p:sldId id="264" r:id="rId5"/>
    <p:sldId id="260" r:id="rId6"/>
    <p:sldId id="261" r:id="rId7"/>
    <p:sldId id="262" r:id="rId8"/>
    <p:sldId id="263" r:id="rId9"/>
    <p:sldId id="274" r:id="rId10"/>
    <p:sldId id="295" r:id="rId11"/>
    <p:sldId id="296" r:id="rId12"/>
    <p:sldId id="277" r:id="rId13"/>
    <p:sldId id="278" r:id="rId14"/>
    <p:sldId id="279" r:id="rId15"/>
    <p:sldId id="285" r:id="rId16"/>
    <p:sldId id="297" r:id="rId17"/>
    <p:sldId id="29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3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32" autoAdjust="0"/>
  </p:normalViewPr>
  <p:slideViewPr>
    <p:cSldViewPr>
      <p:cViewPr varScale="1">
        <p:scale>
          <a:sx n="58" d="100"/>
          <a:sy n="58" d="100"/>
        </p:scale>
        <p:origin x="-48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BEA070-9141-4140-9DD3-AD27676CB50B}" type="datetimeFigureOut">
              <a:rPr lang="en-US" smtClean="0"/>
              <a:t>9/30/2014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155A6D-4AAB-47DB-ADDB-504D0E6A973D}" type="slidenum">
              <a:rPr lang="en-US" smtClean="0"/>
              <a:t>‹#›</a:t>
            </a:fld>
            <a:endParaRPr lang="en-US"/>
          </a:p>
        </p:txBody>
      </p:sp>
    </p:spTree>
    <p:extLst>
      <p:ext uri="{BB962C8B-B14F-4D97-AF65-F5344CB8AC3E}">
        <p14:creationId xmlns:p14="http://schemas.microsoft.com/office/powerpoint/2010/main" val="1823101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r>
              <a:rPr lang="en-US" b="1" dirty="0" smtClean="0"/>
              <a:t>William </a:t>
            </a:r>
            <a:r>
              <a:rPr lang="en-US" b="1" dirty="0" err="1" smtClean="0"/>
              <a:t>Magear</a:t>
            </a:r>
            <a:r>
              <a:rPr lang="en-US" b="1" dirty="0" smtClean="0"/>
              <a:t> Tweed</a:t>
            </a:r>
            <a:r>
              <a:rPr lang="en-US" dirty="0" smtClean="0"/>
              <a:t> (April 3, 1823 – April 12, 1878) –known as "</a:t>
            </a:r>
            <a:r>
              <a:rPr lang="en-US" b="1" dirty="0" smtClean="0"/>
              <a:t>Boss</a:t>
            </a:r>
            <a:r>
              <a:rPr lang="en-US" dirty="0" smtClean="0"/>
              <a:t>" </a:t>
            </a:r>
            <a:r>
              <a:rPr lang="en-US" b="1" dirty="0" smtClean="0"/>
              <a:t>Tweed</a:t>
            </a:r>
            <a:r>
              <a:rPr lang="en-US" dirty="0" smtClean="0"/>
              <a:t> – was an American politician most notable for being the "boss" of Tammany Hall, the Democratic Party political machine that played a major role in the politics of 19th century New York City and State. </a:t>
            </a:r>
          </a:p>
          <a:p>
            <a:pPr rtl="0"/>
            <a:r>
              <a:rPr lang="en-US" dirty="0" smtClean="0"/>
              <a:t>At the height of his influence, Tweed was the third-largest landowner in New York City, a director of the Erie Railroad, the Tenth National Bank, and the New-York Printing Company, as well as proprietor of the Metropolitan Hotel.</a:t>
            </a:r>
          </a:p>
          <a:p>
            <a:pPr rtl="0"/>
            <a:r>
              <a:rPr lang="en-US" dirty="0" smtClean="0"/>
              <a:t>Tweed was elected to the United States House of Representatives in 1852 and the New York County Board of Supervisors in 1858, the year he became the head of the Tammany Hall political machine. </a:t>
            </a:r>
          </a:p>
          <a:p>
            <a:pPr rtl="0"/>
            <a:r>
              <a:rPr lang="en-US" dirty="0" smtClean="0"/>
              <a:t>He was also elected to the New York State Senate in 1867, but Tweed's greatest influence came from being an appointed member of a number of boards and commissions, his control over political patronage in New York City through Tammany, and his ability to ensure the loyalty of voters through jobs he could create and dispense on city-related projects.</a:t>
            </a:r>
          </a:p>
          <a:p>
            <a:pPr rtl="0"/>
            <a:r>
              <a:rPr lang="en-US" dirty="0" smtClean="0"/>
              <a:t>Tweed was convicted for stealing an amount estimated by an aldermen's committee in 1877 at between $25 million and $45 million from New York City taxpayers through political corruption, although later estimates ranged as high as $200 million. Unable to make bail, he escaped from jail once, but was returned to custody. He died in the Ludlow Street Jail.</a:t>
            </a:r>
          </a:p>
          <a:p>
            <a:pPr eaLnBrk="1" hangingPunct="1">
              <a:spcBef>
                <a:spcPct val="0"/>
              </a:spcBef>
            </a:pPr>
            <a:endParaRPr 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329ABD-77C2-4050-979F-DE6EB94DEE8F}" type="slidenum">
              <a:rPr lang="en-US" smtClean="0"/>
              <a:pPr eaLnBrk="1" hangingPunct="1"/>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r>
              <a:rPr lang="en-US" b="1" dirty="0" smtClean="0">
                <a:effectLst/>
              </a:rPr>
              <a:t>Andrew Carnegie</a:t>
            </a:r>
            <a:r>
              <a:rPr lang="en-US" b="0" dirty="0" smtClean="0">
                <a:effectLst/>
              </a:rPr>
              <a:t>,</a:t>
            </a:r>
            <a:r>
              <a:rPr lang="en-US" b="0" baseline="0" dirty="0" smtClean="0">
                <a:effectLst/>
              </a:rPr>
              <a:t> </a:t>
            </a:r>
            <a:r>
              <a:rPr lang="en-US" dirty="0" smtClean="0">
                <a:effectLst/>
              </a:rPr>
              <a:t>November 25, 1835 – August 11, 1919, was a Scottish-American industrialist who led the enormous expansion of the American steel industry in the late 19th century. </a:t>
            </a:r>
          </a:p>
          <a:p>
            <a:pPr rtl="0"/>
            <a:r>
              <a:rPr lang="en-US" dirty="0" smtClean="0">
                <a:effectLst/>
              </a:rPr>
              <a:t>Carnegie was born in </a:t>
            </a:r>
            <a:r>
              <a:rPr lang="en-US" dirty="0" err="1" smtClean="0">
                <a:effectLst/>
              </a:rPr>
              <a:t>Dunfermline</a:t>
            </a:r>
            <a:r>
              <a:rPr lang="en-US" dirty="0" smtClean="0">
                <a:effectLst/>
              </a:rPr>
              <a:t>, Scotland, and emigrated to the United States with his very poor parents in 1848. Carnegie started as a telegrapher and by the 1860s had investments in railroads, railroad sleeping cars, bridges and oil derricks. </a:t>
            </a:r>
          </a:p>
          <a:p>
            <a:pPr rtl="0"/>
            <a:r>
              <a:rPr lang="en-US" dirty="0" smtClean="0">
                <a:effectLst/>
              </a:rPr>
              <a:t>He built further wealth as a bond salesman raising money for American enterprise in Europe. </a:t>
            </a:r>
          </a:p>
          <a:p>
            <a:pPr rtl="0"/>
            <a:r>
              <a:rPr lang="en-US" dirty="0" smtClean="0">
                <a:effectLst/>
              </a:rPr>
              <a:t>He built Pittsburgh's Carnegie Steel Company, which he sold to J.P. Morgan in 1901 for $480 million (the equivalent of approximately $13.6 billion in 2013), creating the U.S. Steel Corporation.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r>
              <a:rPr lang="en-US" dirty="0" smtClean="0"/>
              <a:t>He earned most of his fortune in the steel industry. In the 1870s, he founded the Carnegie Steel Company, a step which cemented his name as one of the "Captains of Industry". By the 1890s, the company was the largest and most profitable industrial enterprise in the world. Carnegie sold it in 1901 for $480 million to  J.P. Morgan, who created U.S. Steel. </a:t>
            </a:r>
          </a:p>
          <a:p>
            <a:pPr eaLnBrk="1" hangingPunct="1">
              <a:spcBef>
                <a:spcPct val="0"/>
              </a:spcBef>
            </a:pPr>
            <a:endParaRPr lang="en-US" dirty="0" smtClean="0"/>
          </a:p>
          <a:p>
            <a:pPr eaLnBrk="1" hangingPunct="1">
              <a:spcBef>
                <a:spcPct val="0"/>
              </a:spcBef>
            </a:pPr>
            <a:endParaRPr 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EA2DD6-23FF-4938-9E65-B7631F517711}" type="slidenum">
              <a:rPr lang="en-US" smtClean="0"/>
              <a:pPr eaLnBrk="1" hangingPunct="1"/>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r>
              <a:rPr lang="en-US" dirty="0" smtClean="0">
                <a:effectLst/>
              </a:rPr>
              <a:t>He was also one of the highest profile philanthropists of his era; his 1889 article proclaiming "The Gospel of Wealth" called on the rich to use their wealth to improve society, and stimulated a wave of philanthropy.</a:t>
            </a:r>
          </a:p>
          <a:p>
            <a:pPr rtl="0"/>
            <a:r>
              <a:rPr lang="en-US" dirty="0" smtClean="0">
                <a:effectLst/>
              </a:rPr>
              <a:t>Carnegie devoted the remainder of his life to large-scale philanthropy, with special emphasis on local libraries, world peace, education and scientific research. </a:t>
            </a:r>
          </a:p>
          <a:p>
            <a:pPr rtl="0"/>
            <a:r>
              <a:rPr lang="en-US" dirty="0" smtClean="0">
                <a:effectLst/>
              </a:rPr>
              <a:t>With the fortune he made from business, he built Carnegie Hall, and founded the Carnegie Corporation of New York, Carnegie Endowment for International Peace, Carnegie Institution for Science, Carnegie Trust for the Universities of Scotland, Carnegie Hero Fund, Carnegie Mellon University and the Carnegie Museums of Pittsburgh, among others. His life has often been referred to as a true "rags to riches" story.</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413BAD-F872-4163-9641-AE7F9905527A}" type="slidenum">
              <a:rPr lang="en-US" smtClean="0"/>
              <a:pPr eaLnBrk="1" hangingPunct="1"/>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r>
              <a:rPr lang="en-US" b="1" dirty="0" smtClean="0"/>
              <a:t>John Davison Rockefeller,</a:t>
            </a:r>
            <a:r>
              <a:rPr lang="en-US" dirty="0" smtClean="0"/>
              <a:t> (July 8, 1839 – May 23, 1937) was an American business magnate and philanthropist. </a:t>
            </a:r>
          </a:p>
          <a:p>
            <a:pPr rtl="0"/>
            <a:r>
              <a:rPr lang="en-US" dirty="0" smtClean="0"/>
              <a:t>He was a co-founder of the Standard Oil Company, which dominated the oil industry and was the first great U.S. business trust. </a:t>
            </a:r>
          </a:p>
          <a:p>
            <a:pPr rtl="0"/>
            <a:r>
              <a:rPr lang="en-US" dirty="0" smtClean="0"/>
              <a:t>Rockefeller revolutionized the petroleum industry, and along with other key contemporary industrialists such as Andrew Carnegie, defined the structure of modern philanthropy. In 1870, he co-founded Standard Oil Company and actively ran it until he officially retired in 1897.</a:t>
            </a:r>
          </a:p>
          <a:p>
            <a:pPr rtl="0"/>
            <a:r>
              <a:rPr lang="en-US" dirty="0" smtClean="0"/>
              <a:t>As kerosene and gasoline grew in importance, Rockefeller's wealth soared and he became the world's richest man and the first American worth more than a billion dollars. Adjusting for inflation, he is often regarded as the richest person in history.</a:t>
            </a:r>
          </a:p>
          <a:p>
            <a:pPr rtl="0"/>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Rockefeller was also considered a supporter of capitalism based in a perspective of social </a:t>
            </a:r>
            <a:r>
              <a:rPr lang="en-US" dirty="0" err="1" smtClean="0"/>
              <a:t>darwinism</a:t>
            </a:r>
            <a:r>
              <a:rPr lang="en-US" dirty="0" smtClean="0"/>
              <a:t>, and is often quoted saying "The growth of a large business is merely a survival of the fittest".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A133C7-FFDA-4F4B-9A49-51C73929177F}" type="slidenum">
              <a:rPr lang="en-US" smtClean="0"/>
              <a:pPr eaLnBrk="1" hangingPunct="1"/>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r>
              <a:rPr lang="en-US" dirty="0" smtClean="0"/>
              <a:t>His fortune was mainly used to create the modern systematic approach of targeted philanthropy. He was able to do this through the creation of foundations that had a major effect on medicine, education and scientific research. His foundations pioneered the development of medical research and were instrumental in the eradication of hookworm and yellow fever.</a:t>
            </a:r>
          </a:p>
          <a:p>
            <a:pPr rtl="0"/>
            <a:r>
              <a:rPr lang="en-US" dirty="0" smtClean="0"/>
              <a:t>Rockefeller was also the founder of both the University of Chicago and Rockefeller University and funded the establishment of Central Philippine University in the Philippines. He was a devoted Northern Baptist and supported many church-based institutions. </a:t>
            </a:r>
          </a:p>
          <a:p>
            <a:pPr rtl="0"/>
            <a:r>
              <a:rPr lang="en-US" dirty="0" smtClean="0"/>
              <a:t>Rockefeller adhered to total abstinence from alcohol and tobacco throughout his life. </a:t>
            </a:r>
          </a:p>
          <a:p>
            <a:pPr rtl="0"/>
            <a:r>
              <a:rPr lang="en-US" dirty="0" smtClean="0"/>
              <a:t>He was a faithful congregant of the Erie Street Baptist Mission Church, where he taught Sunday school, and served as a trustee, clerk, and occasional janitor.</a:t>
            </a:r>
            <a:endParaRPr lang="en-US" baseline="30000" dirty="0" smtClean="0"/>
          </a:p>
          <a:p>
            <a:pPr rtl="0"/>
            <a:r>
              <a:rPr lang="en-US" dirty="0" smtClean="0"/>
              <a:t>Religion was a guiding force throughout his life, and Rockefeller believed it to be the source of his success. </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BCBAD4-AA04-4F15-813E-D0FBC204A653}" type="slidenum">
              <a:rPr lang="en-US" smtClean="0"/>
              <a:pPr eaLnBrk="1" hangingPunct="1"/>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effectLst/>
              </a:rPr>
              <a:t>Upton Sinclair Jr.</a:t>
            </a:r>
            <a:r>
              <a:rPr lang="en-US" dirty="0" smtClean="0">
                <a:effectLst/>
              </a:rPr>
              <a:t> was an American author who wrote close to 100 books in many genres.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ffectLst/>
              </a:rPr>
              <a:t>He achieved popularity in the first half of the 20th century, acquiring particular fame for his 1906 muckraking novel </a:t>
            </a:r>
            <a:r>
              <a:rPr lang="en-US" i="1" dirty="0" smtClean="0">
                <a:effectLst/>
              </a:rPr>
              <a:t>The Jungle</a:t>
            </a:r>
            <a:r>
              <a:rPr lang="en-US" dirty="0" smtClean="0">
                <a:effectLst/>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ffectLst/>
              </a:rPr>
              <a:t>It exposed conditions in the U.S. meat packing industry, causing a public uproar that contributed in part to the passage a few months later of the 1906 Pure Food and Drug Act and the Meat Inspection Act.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effectLst/>
            </a:endParaRPr>
          </a:p>
          <a:p>
            <a:pPr rtl="0"/>
            <a:r>
              <a:rPr lang="en-US" i="1" dirty="0" smtClean="0"/>
              <a:t>Time</a:t>
            </a:r>
            <a:r>
              <a:rPr lang="en-US" dirty="0" smtClean="0"/>
              <a:t> magazine called him "a man with every gift except humor and silence." </a:t>
            </a:r>
          </a:p>
          <a:p>
            <a:pPr rtl="0"/>
            <a:endParaRPr lang="en-US" dirty="0" smtClean="0"/>
          </a:p>
          <a:p>
            <a:pPr rtl="0"/>
            <a:r>
              <a:rPr lang="en-US" dirty="0" smtClean="0"/>
              <a:t>In 1943, he won the Pulitzer Prize for Fiction.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24A47060-3F5D-431C-9E04-8FE1A28AD195}" type="slidenum">
              <a:rPr lang="en-US" smtClean="0"/>
              <a:pPr>
                <a:defRPr/>
              </a:pPr>
              <a:t>7</a:t>
            </a:fld>
            <a:endParaRPr lang="en-US"/>
          </a:p>
        </p:txBody>
      </p:sp>
    </p:spTree>
    <p:extLst>
      <p:ext uri="{BB962C8B-B14F-4D97-AF65-F5344CB8AC3E}">
        <p14:creationId xmlns:p14="http://schemas.microsoft.com/office/powerpoint/2010/main" val="3057664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pPr>
            <a:r>
              <a:rPr lang="en-US" sz="1200" i="0" dirty="0" smtClean="0"/>
              <a:t>He organized and helped command the 1st U.S. Volunteer Cavalry Regiment, the Rough Riders, during the Spanish-American War. Returning to New York as a war hero, he was elected Republican governor in 1899. </a:t>
            </a:r>
          </a:p>
          <a:p>
            <a:pPr>
              <a:lnSpc>
                <a:spcPct val="80000"/>
              </a:lnSpc>
              <a:spcBef>
                <a:spcPct val="0"/>
              </a:spcBef>
            </a:pPr>
            <a:endParaRPr lang="en-US" sz="1200" i="0" dirty="0" smtClean="0"/>
          </a:p>
          <a:p>
            <a:pPr>
              <a:lnSpc>
                <a:spcPct val="80000"/>
              </a:lnSpc>
              <a:spcBef>
                <a:spcPct val="0"/>
              </a:spcBef>
            </a:pPr>
            <a:r>
              <a:rPr lang="en-US" sz="1200" i="0" dirty="0" smtClean="0"/>
              <a:t>He was a professional historian, a lawyer,</a:t>
            </a:r>
          </a:p>
          <a:p>
            <a:pPr>
              <a:lnSpc>
                <a:spcPct val="80000"/>
              </a:lnSpc>
              <a:spcBef>
                <a:spcPct val="0"/>
              </a:spcBef>
            </a:pPr>
            <a:endParaRPr lang="en-US" sz="1200" i="0" dirty="0" smtClean="0"/>
          </a:p>
          <a:p>
            <a:pPr>
              <a:lnSpc>
                <a:spcPct val="80000"/>
              </a:lnSpc>
              <a:spcBef>
                <a:spcPct val="0"/>
              </a:spcBef>
            </a:pPr>
            <a:r>
              <a:rPr lang="en-US" sz="1200" i="0" dirty="0" smtClean="0"/>
              <a:t>In 1901, as Vice President, Roosevelt succeeded President William McKinley after McKinley's assassination. He is the youngest person ever to become President (John F. Kennedy is the youngest elected President). 26</a:t>
            </a:r>
            <a:r>
              <a:rPr lang="en-US" sz="1200" i="0" baseline="30000" dirty="0" smtClean="0"/>
              <a:t>th</a:t>
            </a:r>
            <a:r>
              <a:rPr lang="en-US" sz="1200" i="0" dirty="0" smtClean="0"/>
              <a:t> president</a:t>
            </a:r>
          </a:p>
          <a:p>
            <a:pPr>
              <a:lnSpc>
                <a:spcPct val="80000"/>
              </a:lnSpc>
              <a:spcBef>
                <a:spcPct val="0"/>
              </a:spcBef>
            </a:pPr>
            <a:endParaRPr lang="en-US" sz="1200" i="0" dirty="0" smtClean="0"/>
          </a:p>
          <a:p>
            <a:pPr>
              <a:lnSpc>
                <a:spcPct val="80000"/>
              </a:lnSpc>
              <a:spcBef>
                <a:spcPct val="0"/>
              </a:spcBef>
            </a:pPr>
            <a:r>
              <a:rPr lang="en-US" sz="1200" i="0" dirty="0" smtClean="0"/>
              <a:t>Roosevelt was a Progressive reformer who sought to move the dominant Republican Party into the Progressive camp. He distrusted wealthy businessmen and dissolved 40 monopolistic corporations as a "trust buster". </a:t>
            </a:r>
          </a:p>
          <a:p>
            <a:pPr>
              <a:lnSpc>
                <a:spcPct val="80000"/>
              </a:lnSpc>
              <a:spcBef>
                <a:spcPct val="0"/>
              </a:spcBef>
            </a:pPr>
            <a:endParaRPr lang="en-US" sz="1200" i="0" dirty="0" smtClean="0"/>
          </a:p>
          <a:p>
            <a:pPr>
              <a:lnSpc>
                <a:spcPct val="80000"/>
              </a:lnSpc>
              <a:spcBef>
                <a:spcPct val="0"/>
              </a:spcBef>
            </a:pPr>
            <a:r>
              <a:rPr lang="en-US" sz="1200" i="0" dirty="0" smtClean="0"/>
              <a:t>He was clear, however, to show that he did not disagree with trusts and capitalism in principle but was only against their corrupt, illegal practices. His "Square Deal" promised a fair shake for both the average citizen (through regulation of railroad rates and pure food and drugs) and the businessmen. </a:t>
            </a:r>
          </a:p>
          <a:p>
            <a:pPr>
              <a:lnSpc>
                <a:spcPct val="80000"/>
              </a:lnSpc>
              <a:spcBef>
                <a:spcPct val="0"/>
              </a:spcBef>
            </a:pPr>
            <a:endParaRPr lang="en-US" sz="1200" i="0" dirty="0" smtClean="0"/>
          </a:p>
          <a:p>
            <a:pPr>
              <a:lnSpc>
                <a:spcPct val="80000"/>
              </a:lnSpc>
              <a:spcBef>
                <a:spcPct val="0"/>
              </a:spcBef>
            </a:pPr>
            <a:r>
              <a:rPr lang="en-US" sz="1200" i="0" dirty="0" smtClean="0"/>
              <a:t>An outdoorsman, he promoted conservation, emphasizing efficient use of natural resources. </a:t>
            </a:r>
          </a:p>
          <a:p>
            <a:pPr>
              <a:lnSpc>
                <a:spcPct val="80000"/>
              </a:lnSpc>
              <a:spcBef>
                <a:spcPct val="0"/>
              </a:spcBef>
            </a:pPr>
            <a:endParaRPr lang="en-US" sz="1200" i="0" dirty="0" smtClean="0"/>
          </a:p>
          <a:p>
            <a:pPr>
              <a:lnSpc>
                <a:spcPct val="80000"/>
              </a:lnSpc>
              <a:spcBef>
                <a:spcPct val="0"/>
              </a:spcBef>
            </a:pPr>
            <a:r>
              <a:rPr lang="en-US" sz="1200" i="0" dirty="0" smtClean="0"/>
              <a:t>After 1906 he attacked big business and suggested the courts were biased against labor unions. </a:t>
            </a:r>
          </a:p>
          <a:p>
            <a:pPr>
              <a:lnSpc>
                <a:spcPct val="80000"/>
              </a:lnSpc>
              <a:spcBef>
                <a:spcPct val="0"/>
              </a:spcBef>
            </a:pPr>
            <a:endParaRPr lang="en-US" sz="1200" i="0" dirty="0" smtClean="0"/>
          </a:p>
          <a:p>
            <a:endParaRPr lang="en-US" dirty="0"/>
          </a:p>
        </p:txBody>
      </p:sp>
      <p:sp>
        <p:nvSpPr>
          <p:cNvPr id="4" name="Slide Number Placeholder 3"/>
          <p:cNvSpPr>
            <a:spLocks noGrp="1"/>
          </p:cNvSpPr>
          <p:nvPr>
            <p:ph type="sldNum" sz="quarter" idx="10"/>
          </p:nvPr>
        </p:nvSpPr>
        <p:spPr/>
        <p:txBody>
          <a:bodyPr/>
          <a:lstStyle/>
          <a:p>
            <a:fld id="{9BF841AD-4C25-4565-AC0F-298C1AC91776}" type="slidenum">
              <a:rPr lang="en-US" smtClean="0"/>
              <a:t>10</a:t>
            </a:fld>
            <a:endParaRPr lang="en-US"/>
          </a:p>
        </p:txBody>
      </p:sp>
    </p:spTree>
    <p:extLst>
      <p:ext uri="{BB962C8B-B14F-4D97-AF65-F5344CB8AC3E}">
        <p14:creationId xmlns:p14="http://schemas.microsoft.com/office/powerpoint/2010/main" val="2196172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BA9573-1DE6-43CE-B57C-1F3908BC00CF}" type="slidenum">
              <a:rPr lang="en-US"/>
              <a:pPr eaLnBrk="1" hangingPunct="1"/>
              <a:t>12</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dirty="0" smtClean="0"/>
              <a:t>Before a campaign speech in Milwaukee, Wisconsin, Theodore Roosevelt, the presidential candidate for the Progressive Party, was shot at close range by saloonkeeper John </a:t>
            </a:r>
            <a:r>
              <a:rPr lang="en-US" sz="900" dirty="0" err="1" smtClean="0"/>
              <a:t>Schrank</a:t>
            </a:r>
            <a:r>
              <a:rPr lang="en-US" sz="900" dirty="0" smtClean="0"/>
              <a:t> while greeting the public in front of the </a:t>
            </a:r>
            <a:r>
              <a:rPr lang="en-US" sz="900" dirty="0" err="1" smtClean="0"/>
              <a:t>Gilpatrick</a:t>
            </a:r>
            <a:r>
              <a:rPr lang="en-US" sz="900" dirty="0" smtClean="0"/>
              <a:t> Hotel. </a:t>
            </a:r>
          </a:p>
          <a:p>
            <a:endParaRPr lang="en-US" sz="900" dirty="0" smtClean="0"/>
          </a:p>
          <a:p>
            <a:r>
              <a:rPr lang="en-US" sz="900" dirty="0" err="1" smtClean="0"/>
              <a:t>Schrank's</a:t>
            </a:r>
            <a:r>
              <a:rPr lang="en-US" sz="900" dirty="0" smtClean="0"/>
              <a:t> .32-caliber bullet, aimed directly at Roosevelt's heart, failed to mortally wound the former president because its force was slowed by a glasses case and a bundle of manuscript in the breast pocket of Roosevelt's heavy coat--a manuscript containing Roosevelt's evening speech. </a:t>
            </a:r>
            <a:r>
              <a:rPr lang="en-US" sz="900" dirty="0" err="1" smtClean="0"/>
              <a:t>Schrank</a:t>
            </a:r>
            <a:r>
              <a:rPr lang="en-US" sz="900" dirty="0" smtClean="0"/>
              <a:t> was immediately detained and reportedly offered as his motive that "any man looking for a third term ought to be shot.“</a:t>
            </a:r>
          </a:p>
          <a:p>
            <a:endParaRPr lang="en-US" sz="900" dirty="0" smtClean="0"/>
          </a:p>
          <a:p>
            <a:r>
              <a:rPr lang="en-US" sz="900" dirty="0" smtClean="0"/>
              <a:t>Roosevelt, who suffered only a flesh wound from the attack, went on to deliver his scheduled speech with the bullet still in his body. After a few words, the former "Rough Rider" pulled the torn and bloodstained manuscript from his breast pocket and declared, "You see, it takes more than one bullet to kill a Bull Moose." He spoke for nearly an hour and then was rushed to the hospital.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Riding a wave of popular support for fellow Republican Roosevelt, Taft won an easy victory in his 1908 bid for the presidency.</a:t>
            </a:r>
          </a:p>
          <a:p>
            <a:endParaRPr lang="en-US" dirty="0" smtClean="0">
              <a:effectLst/>
            </a:endParaRPr>
          </a:p>
          <a:p>
            <a:r>
              <a:rPr lang="en-US" dirty="0" smtClean="0">
                <a:effectLst/>
              </a:rPr>
              <a:t>In his only term, Taft's domestic agenda emphasized trust-busting, civil service reform, strengthening the Interstate Commerce Commission, improving the performance of the postal service, and passage of the Sixteenth Amendment. </a:t>
            </a:r>
          </a:p>
          <a:p>
            <a:endParaRPr lang="en-US" dirty="0" smtClean="0">
              <a:effectLst/>
            </a:endParaRPr>
          </a:p>
          <a:p>
            <a:r>
              <a:rPr lang="en-US" dirty="0" smtClean="0">
                <a:effectLst/>
              </a:rPr>
              <a:t>Abroad, Taft sought to further the economic development of underdeveloped nations in Latin America and Asia through "Dollar Diplomacy". However, Taft often alienated his own key constituencies, and was overwhelmingly defeated in his bid for a second term in the presidential election of 1912.</a:t>
            </a:r>
          </a:p>
          <a:p>
            <a:endParaRPr lang="en-US" dirty="0" smtClean="0">
              <a:effectLst/>
            </a:endParaRPr>
          </a:p>
          <a:p>
            <a:r>
              <a:rPr lang="en-US" dirty="0" smtClean="0">
                <a:effectLst/>
              </a:rPr>
              <a:t>In 1921, after the First World War, President Warren G. Harding appointed Taft Chief Justice of the United States. Taft served in this capacity until shortly before his death in 1930. He is the only former president to administer the oath of office to another President and the only Chief Justice to serve with associate justices whom he had appointed to the court.</a:t>
            </a:r>
          </a:p>
          <a:p>
            <a:endParaRPr lang="en-US" dirty="0" smtClean="0">
              <a:effectLst/>
            </a:endParaRPr>
          </a:p>
          <a:p>
            <a:r>
              <a:rPr lang="en-US" dirty="0" smtClean="0">
                <a:effectLst/>
              </a:rPr>
              <a:t>Weighed 330 </a:t>
            </a:r>
            <a:r>
              <a:rPr lang="en-US" dirty="0" err="1" smtClean="0">
                <a:effectLst/>
              </a:rPr>
              <a:t>lbs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F155A6D-4AAB-47DB-ADDB-504D0E6A973D}" type="slidenum">
              <a:rPr lang="en-US" smtClean="0"/>
              <a:t>13</a:t>
            </a:fld>
            <a:endParaRPr lang="en-US"/>
          </a:p>
        </p:txBody>
      </p:sp>
    </p:spTree>
    <p:extLst>
      <p:ext uri="{BB962C8B-B14F-4D97-AF65-F5344CB8AC3E}">
        <p14:creationId xmlns:p14="http://schemas.microsoft.com/office/powerpoint/2010/main" val="3648974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2380B3-3453-4453-BCC0-F6FCE32261F6}"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9654F-D7D0-4F01-80D7-25A22DDBFE63}" type="slidenum">
              <a:rPr lang="en-US" smtClean="0"/>
              <a:t>‹#›</a:t>
            </a:fld>
            <a:endParaRPr lang="en-US"/>
          </a:p>
        </p:txBody>
      </p:sp>
    </p:spTree>
    <p:extLst>
      <p:ext uri="{BB962C8B-B14F-4D97-AF65-F5344CB8AC3E}">
        <p14:creationId xmlns:p14="http://schemas.microsoft.com/office/powerpoint/2010/main" val="168486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2380B3-3453-4453-BCC0-F6FCE32261F6}"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9654F-D7D0-4F01-80D7-25A22DDBFE63}" type="slidenum">
              <a:rPr lang="en-US" smtClean="0"/>
              <a:t>‹#›</a:t>
            </a:fld>
            <a:endParaRPr lang="en-US"/>
          </a:p>
        </p:txBody>
      </p:sp>
    </p:spTree>
    <p:extLst>
      <p:ext uri="{BB962C8B-B14F-4D97-AF65-F5344CB8AC3E}">
        <p14:creationId xmlns:p14="http://schemas.microsoft.com/office/powerpoint/2010/main" val="13213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2380B3-3453-4453-BCC0-F6FCE32261F6}"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9654F-D7D0-4F01-80D7-25A22DDBFE63}" type="slidenum">
              <a:rPr lang="en-US" smtClean="0"/>
              <a:t>‹#›</a:t>
            </a:fld>
            <a:endParaRPr lang="en-US"/>
          </a:p>
        </p:txBody>
      </p:sp>
    </p:spTree>
    <p:extLst>
      <p:ext uri="{BB962C8B-B14F-4D97-AF65-F5344CB8AC3E}">
        <p14:creationId xmlns:p14="http://schemas.microsoft.com/office/powerpoint/2010/main" val="239395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85B9B95-AC55-4CB8-86FC-FA9D5DE45520}" type="slidenum">
              <a:rPr lang="en-US"/>
              <a:pPr>
                <a:defRPr/>
              </a:pPr>
              <a:t>‹#›</a:t>
            </a:fld>
            <a:endParaRPr lang="en-US"/>
          </a:p>
        </p:txBody>
      </p:sp>
    </p:spTree>
    <p:extLst>
      <p:ext uri="{BB962C8B-B14F-4D97-AF65-F5344CB8AC3E}">
        <p14:creationId xmlns:p14="http://schemas.microsoft.com/office/powerpoint/2010/main" val="165738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8CA8D0-9316-4CD1-BD5E-B4016C4076A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7070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94B77B-7A0F-436D-BDF4-3692A8D720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5285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1F358D4-1B2F-44EF-8A85-29F1DADB7C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1123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9C5E021-2AB9-4A9F-8EFB-293E5A4C59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7586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8E8AA55-7A76-4CB6-AF16-4A0A3E1B5A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3264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913918E-11DA-4227-84FD-FD1A5C8176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3047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6835010-3E76-45A5-A5BF-A8DF245F63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788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2380B3-3453-4453-BCC0-F6FCE32261F6}"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9654F-D7D0-4F01-80D7-25A22DDBFE63}" type="slidenum">
              <a:rPr lang="en-US" smtClean="0"/>
              <a:t>‹#›</a:t>
            </a:fld>
            <a:endParaRPr lang="en-US"/>
          </a:p>
        </p:txBody>
      </p:sp>
    </p:spTree>
    <p:extLst>
      <p:ext uri="{BB962C8B-B14F-4D97-AF65-F5344CB8AC3E}">
        <p14:creationId xmlns:p14="http://schemas.microsoft.com/office/powerpoint/2010/main" val="581177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8C17BAD-96ED-49D8-AA95-39A649096F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7583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99E894-5FB3-4EE1-B2BB-97627CAC4F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082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A6351B-8C7E-4C03-913F-B699E5B314A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264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69CB48-4BE0-4D33-88D9-18EED7F4DC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6396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98CA8D0-9316-4CD1-BD5E-B4016C4076A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4889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94B77B-7A0F-436D-BDF4-3692A8D720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8084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1F358D4-1B2F-44EF-8A85-29F1DADB7CB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2312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9C5E021-2AB9-4A9F-8EFB-293E5A4C59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8005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8E8AA55-7A76-4CB6-AF16-4A0A3E1B5A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3642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913918E-11DA-4227-84FD-FD1A5C8176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361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2380B3-3453-4453-BCC0-F6FCE32261F6}"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9654F-D7D0-4F01-80D7-25A22DDBFE63}" type="slidenum">
              <a:rPr lang="en-US" smtClean="0"/>
              <a:t>‹#›</a:t>
            </a:fld>
            <a:endParaRPr lang="en-US"/>
          </a:p>
        </p:txBody>
      </p:sp>
    </p:spTree>
    <p:extLst>
      <p:ext uri="{BB962C8B-B14F-4D97-AF65-F5344CB8AC3E}">
        <p14:creationId xmlns:p14="http://schemas.microsoft.com/office/powerpoint/2010/main" val="24958047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6835010-3E76-45A5-A5BF-A8DF245F63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7522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8C17BAD-96ED-49D8-AA95-39A649096F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0337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99E894-5FB3-4EE1-B2BB-97627CAC4F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8263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A6351B-8C7E-4C03-913F-B699E5B314A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12987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69CB48-4BE0-4D33-88D9-18EED7F4DCA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586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2380B3-3453-4453-BCC0-F6FCE32261F6}"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9654F-D7D0-4F01-80D7-25A22DDBFE63}" type="slidenum">
              <a:rPr lang="en-US" smtClean="0"/>
              <a:t>‹#›</a:t>
            </a:fld>
            <a:endParaRPr lang="en-US"/>
          </a:p>
        </p:txBody>
      </p:sp>
    </p:spTree>
    <p:extLst>
      <p:ext uri="{BB962C8B-B14F-4D97-AF65-F5344CB8AC3E}">
        <p14:creationId xmlns:p14="http://schemas.microsoft.com/office/powerpoint/2010/main" val="293362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2380B3-3453-4453-BCC0-F6FCE32261F6}" type="datetimeFigureOut">
              <a:rPr lang="en-US" smtClean="0"/>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9654F-D7D0-4F01-80D7-25A22DDBFE63}" type="slidenum">
              <a:rPr lang="en-US" smtClean="0"/>
              <a:t>‹#›</a:t>
            </a:fld>
            <a:endParaRPr lang="en-US"/>
          </a:p>
        </p:txBody>
      </p:sp>
    </p:spTree>
    <p:extLst>
      <p:ext uri="{BB962C8B-B14F-4D97-AF65-F5344CB8AC3E}">
        <p14:creationId xmlns:p14="http://schemas.microsoft.com/office/powerpoint/2010/main" val="4206041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2380B3-3453-4453-BCC0-F6FCE32261F6}" type="datetimeFigureOut">
              <a:rPr lang="en-US" smtClean="0"/>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9654F-D7D0-4F01-80D7-25A22DDBFE63}" type="slidenum">
              <a:rPr lang="en-US" smtClean="0"/>
              <a:t>‹#›</a:t>
            </a:fld>
            <a:endParaRPr lang="en-US"/>
          </a:p>
        </p:txBody>
      </p:sp>
    </p:spTree>
    <p:extLst>
      <p:ext uri="{BB962C8B-B14F-4D97-AF65-F5344CB8AC3E}">
        <p14:creationId xmlns:p14="http://schemas.microsoft.com/office/powerpoint/2010/main" val="406931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380B3-3453-4453-BCC0-F6FCE32261F6}" type="datetimeFigureOut">
              <a:rPr lang="en-US" smtClean="0"/>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9654F-D7D0-4F01-80D7-25A22DDBFE63}" type="slidenum">
              <a:rPr lang="en-US" smtClean="0"/>
              <a:t>‹#›</a:t>
            </a:fld>
            <a:endParaRPr lang="en-US"/>
          </a:p>
        </p:txBody>
      </p:sp>
    </p:spTree>
    <p:extLst>
      <p:ext uri="{BB962C8B-B14F-4D97-AF65-F5344CB8AC3E}">
        <p14:creationId xmlns:p14="http://schemas.microsoft.com/office/powerpoint/2010/main" val="364119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2380B3-3453-4453-BCC0-F6FCE32261F6}"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9654F-D7D0-4F01-80D7-25A22DDBFE63}" type="slidenum">
              <a:rPr lang="en-US" smtClean="0"/>
              <a:t>‹#›</a:t>
            </a:fld>
            <a:endParaRPr lang="en-US"/>
          </a:p>
        </p:txBody>
      </p:sp>
    </p:spTree>
    <p:extLst>
      <p:ext uri="{BB962C8B-B14F-4D97-AF65-F5344CB8AC3E}">
        <p14:creationId xmlns:p14="http://schemas.microsoft.com/office/powerpoint/2010/main" val="2886463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2380B3-3453-4453-BCC0-F6FCE32261F6}"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9654F-D7D0-4F01-80D7-25A22DDBFE63}" type="slidenum">
              <a:rPr lang="en-US" smtClean="0"/>
              <a:t>‹#›</a:t>
            </a:fld>
            <a:endParaRPr lang="en-US"/>
          </a:p>
        </p:txBody>
      </p:sp>
    </p:spTree>
    <p:extLst>
      <p:ext uri="{BB962C8B-B14F-4D97-AF65-F5344CB8AC3E}">
        <p14:creationId xmlns:p14="http://schemas.microsoft.com/office/powerpoint/2010/main" val="361981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380B3-3453-4453-BCC0-F6FCE32261F6}" type="datetimeFigureOut">
              <a:rPr lang="en-US" smtClean="0"/>
              <a:t>9/30/2014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9654F-D7D0-4F01-80D7-25A22DDBFE63}" type="slidenum">
              <a:rPr lang="en-US" smtClean="0"/>
              <a:t>‹#›</a:t>
            </a:fld>
            <a:endParaRPr lang="en-US"/>
          </a:p>
        </p:txBody>
      </p:sp>
    </p:spTree>
    <p:extLst>
      <p:ext uri="{BB962C8B-B14F-4D97-AF65-F5344CB8AC3E}">
        <p14:creationId xmlns:p14="http://schemas.microsoft.com/office/powerpoint/2010/main" val="2622616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1ECBF83-8FDF-4ED1-9B71-6274750F0867}"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7971379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1ECBF83-8FDF-4ED1-9B71-6274750F0867}"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0280650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m/url?sa=i&amp;rct=j&amp;q=&amp;esrc=s&amp;source=images&amp;cd=&amp;cad=rja&amp;uact=8&amp;docid=hUUtvh5Z1aRiBM&amp;tbnid=AlBCdghJaL0h0M:&amp;ved=0CAUQjRw&amp;url=http://www.docstoc.com/docs/549398/Free-Powerpoint-Template---Mount-Rushmore-American-Flag-theme&amp;ei=41mzU-W4GpPZoATQk4KQDA&amp;bvm=bv.70138588,d.cGU&amp;psig=AFQjCNGAXZECgsHyEL6LKAAw3Gs1nfWf_g&amp;ust=1404349276699603"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en.wikipedia.org/wiki/Image:TR_Great_White_Fleet_Sales_Kunstler.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upload.wikimedia.org/wikipedia/commons/7/73/Tweed-le-de-n-Tilden-dum.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com/url?sa=i&amp;rct=j&amp;q=&amp;esrc=s&amp;source=images&amp;cd=&amp;cad=rja&amp;uact=8&amp;docid=h7evr6LWvLY3eM&amp;tbnid=wdDJ-zZgzoLxyM:&amp;ved=0CAUQjRw&amp;url=http://www.thefamouspeople.com/profiles/andrew-carnegie-217.php&amp;ei=4G20U47VKYmFkwX1xICIDw&amp;bvm=bv.70138588,d.aWw&amp;psig=AFQjCNEYyYxFaVQsGhBW8KrAV09ElWHHOA&amp;ust=140441991892587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images.google.com/imgres?imgurl=http://neutrino.kek.jp/~melissa/Images/background/ocean.jpg&amp;imgrefurl=http://neutrino.kek.jp/~melissa/Images/back_ground.html&amp;h=427&amp;w=648&amp;sz=47&amp;hl=en&amp;start=8&amp;tbnid=sXBpdSqkq6xaDM:&amp;tbnh=90&amp;tbnw=137&amp;prev=/images?q%3Docean%26svnum%3D10%26hl%3Den%26lr%3D%26sa%3DN" TargetMode="External"/><Relationship Id="rId1" Type="http://schemas.openxmlformats.org/officeDocument/2006/relationships/slideLayout" Target="../slideLayouts/slideLayout25.xml"/><Relationship Id="rId6" Type="http://schemas.openxmlformats.org/officeDocument/2006/relationships/image" Target="../media/image19.jpeg"/><Relationship Id="rId5" Type="http://schemas.openxmlformats.org/officeDocument/2006/relationships/hyperlink" Target="http://en.wikipedia.org/wiki/File:Alfred-Thayer-Mahan.jpg"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docstoccdn.com/thumb/orig/549398.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29"/>
            <a:ext cx="9144000" cy="68618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rot="20430609">
            <a:off x="2765752" y="1330675"/>
            <a:ext cx="7772400" cy="1470025"/>
          </a:xfrm>
        </p:spPr>
        <p:txBody>
          <a:bodyPr>
            <a:normAutofit/>
          </a:bodyPr>
          <a:lstStyle/>
          <a:p>
            <a:r>
              <a:rPr lang="en-US" sz="4800" b="1" dirty="0" smtClean="0">
                <a:effectLst>
                  <a:outerShdw blurRad="38100" dist="38100" dir="2700000" algn="tl">
                    <a:srgbClr val="000000">
                      <a:alpha val="43137"/>
                    </a:srgbClr>
                  </a:outerShdw>
                </a:effectLst>
              </a:rPr>
              <a:t>Historical People</a:t>
            </a:r>
            <a:endParaRPr lang="en-US" sz="48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rot="20613895">
            <a:off x="574366" y="4984481"/>
            <a:ext cx="6400800" cy="1752600"/>
          </a:xfrm>
        </p:spPr>
        <p:txBody>
          <a:bodyPr/>
          <a:lstStyle/>
          <a:p>
            <a:r>
              <a:rPr lang="en-US" b="1" dirty="0" smtClean="0">
                <a:solidFill>
                  <a:schemeClr val="tx1"/>
                </a:solidFill>
                <a:effectLst>
                  <a:outerShdw blurRad="38100" dist="38100" dir="2700000" algn="tl">
                    <a:srgbClr val="000000">
                      <a:alpha val="43137"/>
                    </a:srgbClr>
                  </a:outerShdw>
                </a:effectLst>
              </a:rPr>
              <a:t>U.S. History - Unit 2</a:t>
            </a: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916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838200"/>
          </a:xfrm>
        </p:spPr>
        <p:txBody>
          <a:bodyPr/>
          <a:lstStyle/>
          <a:p>
            <a:r>
              <a:rPr lang="en-US" b="1" dirty="0">
                <a:solidFill>
                  <a:srgbClr val="A50021"/>
                </a:solidFill>
              </a:rPr>
              <a:t>7</a:t>
            </a:r>
            <a:r>
              <a:rPr lang="en-US" b="1" dirty="0" smtClean="0">
                <a:solidFill>
                  <a:srgbClr val="A50021"/>
                </a:solidFill>
              </a:rPr>
              <a:t>. Theodore Roosevelt  </a:t>
            </a:r>
            <a:r>
              <a:rPr lang="en-US" sz="3200" dirty="0" smtClean="0">
                <a:solidFill>
                  <a:srgbClr val="C00000"/>
                </a:solidFill>
              </a:rPr>
              <a:t>(</a:t>
            </a:r>
            <a:r>
              <a:rPr lang="en-US" sz="3200" dirty="0">
                <a:solidFill>
                  <a:srgbClr val="C00000"/>
                </a:solidFill>
              </a:rPr>
              <a:t>1858 – </a:t>
            </a:r>
            <a:r>
              <a:rPr lang="en-US" sz="3200" dirty="0" smtClean="0">
                <a:solidFill>
                  <a:srgbClr val="C00000"/>
                </a:solidFill>
              </a:rPr>
              <a:t>1919)</a:t>
            </a:r>
            <a:endParaRPr lang="en-US" dirty="0">
              <a:solidFill>
                <a:srgbClr val="C00000"/>
              </a:solidFill>
            </a:endParaRPr>
          </a:p>
        </p:txBody>
      </p:sp>
      <p:sp>
        <p:nvSpPr>
          <p:cNvPr id="3" name="Content Placeholder 2"/>
          <p:cNvSpPr>
            <a:spLocks noGrp="1"/>
          </p:cNvSpPr>
          <p:nvPr>
            <p:ph idx="1"/>
          </p:nvPr>
        </p:nvSpPr>
        <p:spPr>
          <a:xfrm>
            <a:off x="0" y="1295400"/>
            <a:ext cx="5943600" cy="5562600"/>
          </a:xfrm>
        </p:spPr>
        <p:txBody>
          <a:bodyPr>
            <a:noAutofit/>
          </a:bodyPr>
          <a:lstStyle/>
          <a:p>
            <a:pPr>
              <a:spcBef>
                <a:spcPts val="1200"/>
              </a:spcBef>
              <a:spcAft>
                <a:spcPts val="1200"/>
              </a:spcAft>
            </a:pPr>
            <a:r>
              <a:rPr lang="en-US" sz="2800" dirty="0" smtClean="0"/>
              <a:t>Organized the First U.S. Volunteer Calvary Regiment (Rough Riders)</a:t>
            </a:r>
          </a:p>
          <a:p>
            <a:pPr>
              <a:spcBef>
                <a:spcPts val="1200"/>
              </a:spcBef>
              <a:spcAft>
                <a:spcPts val="1200"/>
              </a:spcAft>
            </a:pPr>
            <a:r>
              <a:rPr lang="en-US" sz="2800" dirty="0" smtClean="0"/>
              <a:t>Captured San Juan Hill in the                Spanish-American War</a:t>
            </a:r>
          </a:p>
          <a:p>
            <a:pPr>
              <a:spcBef>
                <a:spcPts val="1200"/>
              </a:spcBef>
              <a:spcAft>
                <a:spcPts val="1200"/>
              </a:spcAft>
            </a:pPr>
            <a:r>
              <a:rPr lang="en-US" sz="2800" dirty="0" smtClean="0"/>
              <a:t>Became </a:t>
            </a:r>
            <a:r>
              <a:rPr lang="en-US" sz="2800" dirty="0"/>
              <a:t>t</a:t>
            </a:r>
            <a:r>
              <a:rPr lang="en-US" sz="2800" dirty="0" smtClean="0"/>
              <a:t>he youngest President at 42 when McKinley was assassinated</a:t>
            </a:r>
          </a:p>
          <a:p>
            <a:pPr>
              <a:spcBef>
                <a:spcPts val="1200"/>
              </a:spcBef>
              <a:spcAft>
                <a:spcPts val="1200"/>
              </a:spcAft>
            </a:pPr>
            <a:r>
              <a:rPr lang="en-US" sz="2800" dirty="0" smtClean="0"/>
              <a:t>“Square Deal” – promised a fair shake for the average citizen.</a:t>
            </a:r>
          </a:p>
          <a:p>
            <a:pPr>
              <a:spcBef>
                <a:spcPts val="1200"/>
              </a:spcBef>
              <a:spcAft>
                <a:spcPts val="1200"/>
              </a:spcAft>
            </a:pPr>
            <a:r>
              <a:rPr lang="en-US" sz="2800" dirty="0" smtClean="0"/>
              <a:t>Knocked out big business</a:t>
            </a:r>
          </a:p>
        </p:txBody>
      </p:sp>
      <p:pic>
        <p:nvPicPr>
          <p:cNvPr id="4" name="Picture 2" descr="http://www.apsva.us/cms/lib2/VA01000586/Centricity/Domain/1950/rspecs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248" y="838200"/>
            <a:ext cx="2381250" cy="288607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9296" y="3724276"/>
            <a:ext cx="2905154" cy="2355406"/>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729273" y="6132252"/>
            <a:ext cx="3505200" cy="646331"/>
          </a:xfrm>
          <a:prstGeom prst="rect">
            <a:avLst/>
          </a:prstGeom>
        </p:spPr>
        <p:txBody>
          <a:bodyPr wrap="square">
            <a:spAutoFit/>
          </a:bodyPr>
          <a:lstStyle/>
          <a:p>
            <a:pPr algn="ctr">
              <a:spcBef>
                <a:spcPct val="50000"/>
              </a:spcBef>
            </a:pPr>
            <a:r>
              <a:rPr kumimoji="0" lang="en-US" altLang="en-US" b="1" i="1" dirty="0" smtClean="0">
                <a:latin typeface="Arial" pitchFamily="34" charset="0"/>
              </a:rPr>
              <a:t>Teddy Roosevelt and the Rough Riders</a:t>
            </a:r>
            <a:endParaRPr kumimoji="0" lang="en-US" altLang="en-US" b="1" i="1" dirty="0">
              <a:latin typeface="Arial" pitchFamily="34" charset="0"/>
            </a:endParaRPr>
          </a:p>
        </p:txBody>
      </p:sp>
    </p:spTree>
    <p:extLst>
      <p:ext uri="{BB962C8B-B14F-4D97-AF65-F5344CB8AC3E}">
        <p14:creationId xmlns:p14="http://schemas.microsoft.com/office/powerpoint/2010/main" val="418822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p:cTn id="22" dur="1000" fill="hold"/>
                                        <p:tgtEl>
                                          <p:spTgt spid="4098"/>
                                        </p:tgtEl>
                                        <p:attrNameLst>
                                          <p:attrName>ppt_w</p:attrName>
                                        </p:attrNameLst>
                                      </p:cBhvr>
                                      <p:tavLst>
                                        <p:tav tm="0">
                                          <p:val>
                                            <p:fltVal val="0"/>
                                          </p:val>
                                        </p:tav>
                                        <p:tav tm="100000">
                                          <p:val>
                                            <p:strVal val="#ppt_w"/>
                                          </p:val>
                                        </p:tav>
                                      </p:tavLst>
                                    </p:anim>
                                    <p:anim calcmode="lin" valueType="num">
                                      <p:cBhvr>
                                        <p:cTn id="23" dur="1000" fill="hold"/>
                                        <p:tgtEl>
                                          <p:spTgt spid="4098"/>
                                        </p:tgtEl>
                                        <p:attrNameLst>
                                          <p:attrName>ppt_h</p:attrName>
                                        </p:attrNameLst>
                                      </p:cBhvr>
                                      <p:tavLst>
                                        <p:tav tm="0">
                                          <p:val>
                                            <p:fltVal val="0"/>
                                          </p:val>
                                        </p:tav>
                                        <p:tav tm="100000">
                                          <p:val>
                                            <p:strVal val="#ppt_h"/>
                                          </p:val>
                                        </p:tav>
                                      </p:tavLst>
                                    </p:anim>
                                    <p:anim calcmode="lin" valueType="num">
                                      <p:cBhvr>
                                        <p:cTn id="24" dur="1000" fill="hold"/>
                                        <p:tgtEl>
                                          <p:spTgt spid="4098"/>
                                        </p:tgtEl>
                                        <p:attrNameLst>
                                          <p:attrName>style.rotation</p:attrName>
                                        </p:attrNameLst>
                                      </p:cBhvr>
                                      <p:tavLst>
                                        <p:tav tm="0">
                                          <p:val>
                                            <p:fltVal val="90"/>
                                          </p:val>
                                        </p:tav>
                                        <p:tav tm="100000">
                                          <p:val>
                                            <p:fltVal val="0"/>
                                          </p:val>
                                        </p:tav>
                                      </p:tavLst>
                                    </p:anim>
                                    <p:animEffect transition="in" filter="fade">
                                      <p:cBhvr>
                                        <p:cTn id="25" dur="1000"/>
                                        <p:tgtEl>
                                          <p:spTgt spid="409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1000"/>
                                        <p:tgtEl>
                                          <p:spTgt spid="3">
                                            <p:txEl>
                                              <p:pRg st="0" end="0"/>
                                            </p:txEl>
                                          </p:spTgt>
                                        </p:tgtEl>
                                      </p:cBhvr>
                                    </p:animEffect>
                                    <p:anim calcmode="lin" valueType="num">
                                      <p:cBhvr>
                                        <p:cTn id="3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fade">
                                      <p:cBhvr>
                                        <p:cTn id="44" dur="1000"/>
                                        <p:tgtEl>
                                          <p:spTgt spid="3">
                                            <p:txEl>
                                              <p:pRg st="1" end="1"/>
                                            </p:txEl>
                                          </p:spTgt>
                                        </p:tgtEl>
                                      </p:cBhvr>
                                    </p:animEffect>
                                    <p:anim calcmode="lin" valueType="num">
                                      <p:cBhvr>
                                        <p:cTn id="4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fade">
                                      <p:cBhvr>
                                        <p:cTn id="51" dur="1000"/>
                                        <p:tgtEl>
                                          <p:spTgt spid="3">
                                            <p:txEl>
                                              <p:pRg st="2" end="2"/>
                                            </p:txEl>
                                          </p:spTgt>
                                        </p:tgtEl>
                                      </p:cBhvr>
                                    </p:animEffect>
                                    <p:anim calcmode="lin" valueType="num">
                                      <p:cBhvr>
                                        <p:cTn id="5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fade">
                                      <p:cBhvr>
                                        <p:cTn id="58" dur="1000"/>
                                        <p:tgtEl>
                                          <p:spTgt spid="3">
                                            <p:txEl>
                                              <p:pRg st="3" end="3"/>
                                            </p:txEl>
                                          </p:spTgt>
                                        </p:tgtEl>
                                      </p:cBhvr>
                                    </p:animEffect>
                                    <p:anim calcmode="lin" valueType="num">
                                      <p:cBhvr>
                                        <p:cTn id="5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Effect transition="in" filter="fade">
                                      <p:cBhvr>
                                        <p:cTn id="65" dur="1000"/>
                                        <p:tgtEl>
                                          <p:spTgt spid="3">
                                            <p:txEl>
                                              <p:pRg st="4" end="4"/>
                                            </p:txEl>
                                          </p:spTgt>
                                        </p:tgtEl>
                                      </p:cBhvr>
                                    </p:animEffect>
                                    <p:anim calcmode="lin" valueType="num">
                                      <p:cBhvr>
                                        <p:cTn id="6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 &quot;The Great White Fleet Sails&quot; by special permission of artist Mort Kunstler">
            <a:hlinkClick r:id="rId2" tooltip=" &quot;The Great White Fleet Sails&quot; by special permission of artist Mort Kunstler"/>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500"/>
          <a:stretch/>
        </p:blipFill>
        <p:spPr bwMode="auto">
          <a:xfrm>
            <a:off x="0" y="-22860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71600" y="-228600"/>
            <a:ext cx="7772400" cy="1143000"/>
          </a:xfrm>
        </p:spPr>
        <p:txBody>
          <a:bodyPr>
            <a:normAutofit/>
          </a:bodyPr>
          <a:lstStyle/>
          <a:p>
            <a:r>
              <a:rPr lang="en-US" sz="4900" b="1" dirty="0">
                <a:solidFill>
                  <a:schemeClr val="accent1">
                    <a:lumMod val="50000"/>
                  </a:schemeClr>
                </a:solidFill>
                <a:effectLst>
                  <a:outerShdw blurRad="38100" dist="38100" dir="2700000" algn="tl">
                    <a:srgbClr val="000000">
                      <a:alpha val="43137"/>
                    </a:srgbClr>
                  </a:outerShdw>
                </a:effectLst>
              </a:rPr>
              <a:t>7</a:t>
            </a:r>
            <a:r>
              <a:rPr lang="en-US" sz="4900" b="1" dirty="0" smtClean="0">
                <a:solidFill>
                  <a:schemeClr val="accent1">
                    <a:lumMod val="50000"/>
                  </a:schemeClr>
                </a:solidFill>
                <a:effectLst>
                  <a:outerShdw blurRad="38100" dist="38100" dir="2700000" algn="tl">
                    <a:srgbClr val="000000">
                      <a:alpha val="43137"/>
                    </a:srgbClr>
                  </a:outerShdw>
                </a:effectLst>
              </a:rPr>
              <a:t>. Theodore Roosevelt</a:t>
            </a:r>
            <a:endParaRPr lang="en-US" sz="3100" dirty="0">
              <a:solidFill>
                <a:schemeClr val="accent1">
                  <a:lumMod val="50000"/>
                </a:schemeClr>
              </a:solidFill>
            </a:endParaRPr>
          </a:p>
        </p:txBody>
      </p:sp>
      <p:sp>
        <p:nvSpPr>
          <p:cNvPr id="3" name="Content Placeholder 2"/>
          <p:cNvSpPr>
            <a:spLocks noGrp="1"/>
          </p:cNvSpPr>
          <p:nvPr>
            <p:ph idx="1"/>
          </p:nvPr>
        </p:nvSpPr>
        <p:spPr>
          <a:xfrm>
            <a:off x="4191000" y="990600"/>
            <a:ext cx="4953000" cy="5867400"/>
          </a:xfrm>
        </p:spPr>
        <p:txBody>
          <a:bodyPr>
            <a:normAutofit/>
          </a:bodyPr>
          <a:lstStyle/>
          <a:p>
            <a:pPr>
              <a:spcBef>
                <a:spcPts val="1200"/>
              </a:spcBef>
              <a:spcAft>
                <a:spcPts val="1200"/>
              </a:spcAft>
            </a:pPr>
            <a:r>
              <a:rPr lang="en-US" sz="2800" b="1" dirty="0" smtClean="0"/>
              <a:t>Negotiated peace between Russia and Japan</a:t>
            </a:r>
          </a:p>
          <a:p>
            <a:pPr>
              <a:spcBef>
                <a:spcPts val="1200"/>
              </a:spcBef>
              <a:spcAft>
                <a:spcPts val="1200"/>
              </a:spcAft>
            </a:pPr>
            <a:r>
              <a:rPr lang="en-US" sz="2800" b="1" dirty="0" smtClean="0"/>
              <a:t>1</a:t>
            </a:r>
            <a:r>
              <a:rPr lang="en-US" sz="2800" b="1" baseline="30000" dirty="0" smtClean="0"/>
              <a:t>st</a:t>
            </a:r>
            <a:r>
              <a:rPr lang="en-US" sz="2800" b="1" dirty="0" smtClean="0"/>
              <a:t> American to win the Nobel Peace Prize</a:t>
            </a:r>
          </a:p>
          <a:p>
            <a:pPr>
              <a:spcBef>
                <a:spcPts val="1200"/>
              </a:spcBef>
              <a:spcAft>
                <a:spcPts val="1200"/>
              </a:spcAft>
            </a:pPr>
            <a:r>
              <a:rPr lang="en-US" sz="2800" b="1" dirty="0" smtClean="0"/>
              <a:t>“Speak softly and carry a big stick”</a:t>
            </a:r>
          </a:p>
          <a:p>
            <a:pPr>
              <a:spcBef>
                <a:spcPts val="1200"/>
              </a:spcBef>
              <a:spcAft>
                <a:spcPts val="1200"/>
              </a:spcAft>
            </a:pPr>
            <a:r>
              <a:rPr lang="en-US" sz="2800" b="1" dirty="0" smtClean="0"/>
              <a:t>Negotiated control and final construction of the Panama Canal</a:t>
            </a:r>
            <a:endParaRPr lang="en-US" sz="2800" b="1" dirty="0"/>
          </a:p>
        </p:txBody>
      </p:sp>
    </p:spTree>
    <p:extLst>
      <p:ext uri="{BB962C8B-B14F-4D97-AF65-F5344CB8AC3E}">
        <p14:creationId xmlns:p14="http://schemas.microsoft.com/office/powerpoint/2010/main" val="262340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 descr="600px-TR_Assissination_Bullet_Damage"/>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0" y="1219200"/>
            <a:ext cx="4572000" cy="4865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Rectangle 5"/>
          <p:cNvSpPr>
            <a:spLocks noGrp="1" noChangeArrowheads="1"/>
          </p:cNvSpPr>
          <p:nvPr>
            <p:ph type="title"/>
          </p:nvPr>
        </p:nvSpPr>
        <p:spPr>
          <a:xfrm>
            <a:off x="457200" y="76200"/>
            <a:ext cx="8229600" cy="1143000"/>
          </a:xfrm>
        </p:spPr>
        <p:txBody>
          <a:bodyPr/>
          <a:lstStyle/>
          <a:p>
            <a:pPr eaLnBrk="1" hangingPunct="1"/>
            <a:r>
              <a:rPr lang="en-US" b="1" i="1" dirty="0" smtClean="0"/>
              <a:t>Assassination Attempt</a:t>
            </a:r>
          </a:p>
        </p:txBody>
      </p:sp>
      <p:sp>
        <p:nvSpPr>
          <p:cNvPr id="17414" name="Text Box 12"/>
          <p:cNvSpPr txBox="1">
            <a:spLocks noChangeArrowheads="1"/>
          </p:cNvSpPr>
          <p:nvPr/>
        </p:nvSpPr>
        <p:spPr bwMode="auto">
          <a:xfrm>
            <a:off x="685800" y="6100902"/>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i="1" dirty="0"/>
              <a:t>Eyeglass Case</a:t>
            </a:r>
          </a:p>
        </p:txBody>
      </p:sp>
      <p:sp>
        <p:nvSpPr>
          <p:cNvPr id="17415" name="Text Box 13"/>
          <p:cNvSpPr txBox="1">
            <a:spLocks noChangeArrowheads="1"/>
          </p:cNvSpPr>
          <p:nvPr/>
        </p:nvSpPr>
        <p:spPr bwMode="auto">
          <a:xfrm>
            <a:off x="152400" y="995922"/>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i="1" dirty="0"/>
              <a:t>Speech</a:t>
            </a:r>
          </a:p>
        </p:txBody>
      </p:sp>
      <p:sp>
        <p:nvSpPr>
          <p:cNvPr id="17416" name="Line 14"/>
          <p:cNvSpPr>
            <a:spLocks noChangeShapeType="1"/>
          </p:cNvSpPr>
          <p:nvPr/>
        </p:nvSpPr>
        <p:spPr bwMode="auto">
          <a:xfrm>
            <a:off x="1295400" y="1371600"/>
            <a:ext cx="838200" cy="685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7" name="Line 15"/>
          <p:cNvSpPr>
            <a:spLocks noChangeShapeType="1"/>
          </p:cNvSpPr>
          <p:nvPr/>
        </p:nvSpPr>
        <p:spPr bwMode="auto">
          <a:xfrm flipV="1">
            <a:off x="2790265" y="5791200"/>
            <a:ext cx="22860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Content Placeholder 1"/>
          <p:cNvSpPr>
            <a:spLocks noGrp="1"/>
          </p:cNvSpPr>
          <p:nvPr>
            <p:ph sz="half" idx="3"/>
          </p:nvPr>
        </p:nvSpPr>
        <p:spPr>
          <a:xfrm>
            <a:off x="4419600" y="1066800"/>
            <a:ext cx="4572000" cy="5791200"/>
          </a:xfrm>
        </p:spPr>
        <p:txBody>
          <a:bodyPr>
            <a:normAutofit fontScale="85000" lnSpcReduction="10000"/>
          </a:bodyPr>
          <a:lstStyle/>
          <a:p>
            <a:r>
              <a:rPr lang="en-US" dirty="0" smtClean="0"/>
              <a:t>The glass case and speech in his pocket over his heart saved his life</a:t>
            </a:r>
          </a:p>
          <a:p>
            <a:r>
              <a:rPr lang="en-US" dirty="0" smtClean="0"/>
              <a:t>After being shot he delivered his speech with the bullet still in his body. The former "Rough Rider" pulled the torn and bloodstained manuscript from his breast pocket and declared, "You see, it takes more than one bullet to kill a Bull Moose." He spoke for an hour and then was rushed to the hospital.</a:t>
            </a:r>
          </a:p>
          <a:p>
            <a:endParaRPr lang="en-US" dirty="0"/>
          </a:p>
        </p:txBody>
      </p:sp>
    </p:spTree>
    <p:extLst>
      <p:ext uri="{BB962C8B-B14F-4D97-AF65-F5344CB8AC3E}">
        <p14:creationId xmlns:p14="http://schemas.microsoft.com/office/powerpoint/2010/main" val="393277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500" fill="hold"/>
                                        <p:tgtEl>
                                          <p:spTgt spid="17411"/>
                                        </p:tgtEl>
                                        <p:attrNameLst>
                                          <p:attrName>ppt_w</p:attrName>
                                        </p:attrNameLst>
                                      </p:cBhvr>
                                      <p:tavLst>
                                        <p:tav tm="0">
                                          <p:val>
                                            <p:fltVal val="0"/>
                                          </p:val>
                                        </p:tav>
                                        <p:tav tm="100000">
                                          <p:val>
                                            <p:strVal val="#ppt_w"/>
                                          </p:val>
                                        </p:tav>
                                      </p:tavLst>
                                    </p:anim>
                                    <p:anim calcmode="lin" valueType="num">
                                      <p:cBhvr>
                                        <p:cTn id="8" dur="500" fill="hold"/>
                                        <p:tgtEl>
                                          <p:spTgt spid="17411"/>
                                        </p:tgtEl>
                                        <p:attrNameLst>
                                          <p:attrName>ppt_h</p:attrName>
                                        </p:attrNameLst>
                                      </p:cBhvr>
                                      <p:tavLst>
                                        <p:tav tm="0">
                                          <p:val>
                                            <p:fltVal val="0"/>
                                          </p:val>
                                        </p:tav>
                                        <p:tav tm="100000">
                                          <p:val>
                                            <p:strVal val="#ppt_h"/>
                                          </p:val>
                                        </p:tav>
                                      </p:tavLst>
                                    </p:anim>
                                    <p:animEffect transition="in" filter="fade">
                                      <p:cBhvr>
                                        <p:cTn id="9" dur="500"/>
                                        <p:tgtEl>
                                          <p:spTgt spid="174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175"/>
            <a:ext cx="6400800" cy="1143000"/>
          </a:xfrm>
        </p:spPr>
        <p:txBody>
          <a:bodyPr/>
          <a:lstStyle/>
          <a:p>
            <a:r>
              <a:rPr lang="en-US" b="1" dirty="0">
                <a:effectLst>
                  <a:outerShdw blurRad="38100" dist="38100" dir="2700000" algn="tl">
                    <a:srgbClr val="000000">
                      <a:alpha val="43137"/>
                    </a:srgbClr>
                  </a:outerShdw>
                </a:effectLst>
              </a:rPr>
              <a:t>8</a:t>
            </a:r>
            <a:r>
              <a:rPr lang="en-US" b="1" dirty="0" smtClean="0">
                <a:effectLst>
                  <a:outerShdw blurRad="38100" dist="38100" dir="2700000" algn="tl">
                    <a:srgbClr val="000000">
                      <a:alpha val="43137"/>
                    </a:srgbClr>
                  </a:outerShdw>
                </a:effectLst>
              </a:rPr>
              <a:t>.  William Taft </a:t>
            </a:r>
            <a:r>
              <a:rPr lang="en-US" sz="2800" dirty="0" smtClean="0"/>
              <a:t>(</a:t>
            </a:r>
            <a:r>
              <a:rPr lang="en-US" sz="2800" dirty="0" smtClean="0">
                <a:solidFill>
                  <a:schemeClr val="tx1"/>
                </a:solidFill>
              </a:rPr>
              <a:t>1857 - 1930)</a:t>
            </a:r>
            <a:endParaRPr lang="en-US" sz="2800" dirty="0"/>
          </a:p>
        </p:txBody>
      </p:sp>
      <p:sp>
        <p:nvSpPr>
          <p:cNvPr id="3" name="Content Placeholder 2"/>
          <p:cNvSpPr>
            <a:spLocks noGrp="1"/>
          </p:cNvSpPr>
          <p:nvPr>
            <p:ph idx="1"/>
          </p:nvPr>
        </p:nvSpPr>
        <p:spPr>
          <a:xfrm>
            <a:off x="0" y="1528082"/>
            <a:ext cx="7620000" cy="5329918"/>
          </a:xfrm>
        </p:spPr>
        <p:txBody>
          <a:bodyPr>
            <a:normAutofit fontScale="92500" lnSpcReduction="20000"/>
          </a:bodyPr>
          <a:lstStyle/>
          <a:p>
            <a:r>
              <a:rPr lang="en-US" sz="2600" b="1" dirty="0" smtClean="0"/>
              <a:t>27</a:t>
            </a:r>
            <a:r>
              <a:rPr lang="en-US" sz="2600" b="1" baseline="30000" dirty="0" smtClean="0"/>
              <a:t>th</a:t>
            </a:r>
            <a:r>
              <a:rPr lang="en-US" sz="2600" b="1" dirty="0" smtClean="0"/>
              <a:t> </a:t>
            </a:r>
            <a:r>
              <a:rPr lang="en-US" sz="2600" b="1" dirty="0"/>
              <a:t>President, Emphasized trust-busting</a:t>
            </a:r>
          </a:p>
          <a:p>
            <a:pPr marL="0" indent="0">
              <a:buNone/>
            </a:pPr>
            <a:endParaRPr lang="en-US" sz="2600" b="1" dirty="0" smtClean="0"/>
          </a:p>
          <a:p>
            <a:r>
              <a:rPr lang="en-US" sz="2600" b="1" dirty="0" smtClean="0"/>
              <a:t>New Mexico, Arizona added to the Union (1912)</a:t>
            </a:r>
          </a:p>
          <a:p>
            <a:endParaRPr lang="en-US" sz="2600" b="1" dirty="0" smtClean="0"/>
          </a:p>
          <a:p>
            <a:r>
              <a:rPr lang="en-US" sz="2600" b="1" dirty="0" smtClean="0"/>
              <a:t>Worked toward the passage of the 16</a:t>
            </a:r>
            <a:r>
              <a:rPr lang="en-US" sz="2600" b="1" baseline="30000" dirty="0" smtClean="0"/>
              <a:t>th</a:t>
            </a:r>
            <a:r>
              <a:rPr lang="en-US" sz="2600" b="1" dirty="0" smtClean="0"/>
              <a:t>  Amendment (income tax)</a:t>
            </a:r>
          </a:p>
          <a:p>
            <a:pPr marL="0" indent="0">
              <a:buNone/>
            </a:pPr>
            <a:endParaRPr lang="en-US" sz="2600" b="1" dirty="0" smtClean="0"/>
          </a:p>
          <a:p>
            <a:r>
              <a:rPr lang="en-US" sz="2600" b="1" dirty="0"/>
              <a:t>President Harding nominated him Chief Justice (only president to fulfill role</a:t>
            </a:r>
            <a:r>
              <a:rPr lang="en-US" sz="2600" b="1" dirty="0" smtClean="0"/>
              <a:t>).</a:t>
            </a:r>
            <a:endParaRPr lang="en-US" sz="2600" b="1" dirty="0"/>
          </a:p>
          <a:p>
            <a:pPr lvl="1"/>
            <a:r>
              <a:rPr lang="en-US" sz="2600" b="1" dirty="0"/>
              <a:t>Preferred law over politics.</a:t>
            </a:r>
          </a:p>
          <a:p>
            <a:endParaRPr lang="en-US" sz="2600" b="1" dirty="0" smtClean="0"/>
          </a:p>
          <a:p>
            <a:r>
              <a:rPr lang="en-US" sz="2600" b="1" dirty="0" smtClean="0"/>
              <a:t>“Dollar Diplomacy”…develop economy of lesser developed nations in Latin America and Asia by investing in their infrastructure.</a:t>
            </a:r>
          </a:p>
          <a:p>
            <a:endParaRPr lang="en-US" dirty="0"/>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5443"/>
            <a:ext cx="23622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19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1000" fill="hold"/>
                                        <p:tgtEl>
                                          <p:spTgt spid="9219"/>
                                        </p:tgtEl>
                                        <p:attrNameLst>
                                          <p:attrName>ppt_w</p:attrName>
                                        </p:attrNameLst>
                                      </p:cBhvr>
                                      <p:tavLst>
                                        <p:tav tm="0">
                                          <p:val>
                                            <p:fltVal val="0"/>
                                          </p:val>
                                        </p:tav>
                                        <p:tav tm="100000">
                                          <p:val>
                                            <p:strVal val="#ppt_w"/>
                                          </p:val>
                                        </p:tav>
                                      </p:tavLst>
                                    </p:anim>
                                    <p:anim calcmode="lin" valueType="num">
                                      <p:cBhvr>
                                        <p:cTn id="8" dur="1000" fill="hold"/>
                                        <p:tgtEl>
                                          <p:spTgt spid="9219"/>
                                        </p:tgtEl>
                                        <p:attrNameLst>
                                          <p:attrName>ppt_h</p:attrName>
                                        </p:attrNameLst>
                                      </p:cBhvr>
                                      <p:tavLst>
                                        <p:tav tm="0">
                                          <p:val>
                                            <p:fltVal val="0"/>
                                          </p:val>
                                        </p:tav>
                                        <p:tav tm="100000">
                                          <p:val>
                                            <p:strVal val="#ppt_h"/>
                                          </p:val>
                                        </p:tav>
                                      </p:tavLst>
                                    </p:anim>
                                    <p:anim calcmode="lin" valueType="num">
                                      <p:cBhvr>
                                        <p:cTn id="9" dur="1000" fill="hold"/>
                                        <p:tgtEl>
                                          <p:spTgt spid="9219"/>
                                        </p:tgtEl>
                                        <p:attrNameLst>
                                          <p:attrName>style.rotation</p:attrName>
                                        </p:attrNameLst>
                                      </p:cBhvr>
                                      <p:tavLst>
                                        <p:tav tm="0">
                                          <p:val>
                                            <p:fltVal val="90"/>
                                          </p:val>
                                        </p:tav>
                                        <p:tav tm="100000">
                                          <p:val>
                                            <p:fltVal val="0"/>
                                          </p:val>
                                        </p:tav>
                                      </p:tavLst>
                                    </p:anim>
                                    <p:animEffect transition="in" filter="fade">
                                      <p:cBhvr>
                                        <p:cTn id="10" dur="1000"/>
                                        <p:tgtEl>
                                          <p:spTgt spid="92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1000"/>
                                        <p:tgtEl>
                                          <p:spTgt spid="3">
                                            <p:txEl>
                                              <p:pRg st="9" end="9"/>
                                            </p:txEl>
                                          </p:spTgt>
                                        </p:tgtEl>
                                      </p:cBhvr>
                                    </p:animEffect>
                                    <p:anim calcmode="lin" valueType="num">
                                      <p:cBhvr>
                                        <p:cTn id="4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821" y="0"/>
            <a:ext cx="5064579" cy="1143000"/>
          </a:xfrm>
        </p:spPr>
        <p:txBody>
          <a:bodyPr>
            <a:normAutofit fontScale="90000"/>
          </a:bodyPr>
          <a:lstStyle/>
          <a:p>
            <a:r>
              <a:rPr lang="en-US" b="1" dirty="0" smtClean="0"/>
              <a:t>9. Populists </a:t>
            </a:r>
            <a:r>
              <a:rPr lang="en-US" b="1" dirty="0" smtClean="0"/>
              <a:t>– “The People’s Party”</a:t>
            </a:r>
            <a:endParaRPr lang="en-US" b="1" dirty="0"/>
          </a:p>
        </p:txBody>
      </p:sp>
      <p:sp>
        <p:nvSpPr>
          <p:cNvPr id="4" name="Content Placeholder 3"/>
          <p:cNvSpPr>
            <a:spLocks noGrp="1"/>
          </p:cNvSpPr>
          <p:nvPr>
            <p:ph sz="half" idx="1"/>
          </p:nvPr>
        </p:nvSpPr>
        <p:spPr>
          <a:xfrm>
            <a:off x="152400" y="1932214"/>
            <a:ext cx="4572000" cy="5029200"/>
          </a:xfrm>
        </p:spPr>
        <p:txBody>
          <a:bodyPr>
            <a:noAutofit/>
          </a:bodyPr>
          <a:lstStyle/>
          <a:p>
            <a:r>
              <a:rPr lang="en-US" sz="2400" b="1" dirty="0" smtClean="0"/>
              <a:t>Political party with influence from 1891-1896 formed  to support farmers, laborers, and middleclass Americans.</a:t>
            </a:r>
          </a:p>
          <a:p>
            <a:pPr marL="0" indent="0">
              <a:buNone/>
            </a:pPr>
            <a:endParaRPr lang="en-US" sz="2400" b="1" dirty="0" smtClean="0"/>
          </a:p>
          <a:p>
            <a:r>
              <a:rPr lang="en-US" sz="2400" b="1" dirty="0" smtClean="0"/>
              <a:t>Wanted the Government to regulate the railroads, break up monopolies.</a:t>
            </a:r>
          </a:p>
          <a:p>
            <a:pPr marL="0" indent="0">
              <a:buNone/>
            </a:pPr>
            <a:endParaRPr lang="en-US" sz="2400" b="1" dirty="0" smtClean="0"/>
          </a:p>
          <a:p>
            <a:r>
              <a:rPr lang="en-US" sz="2400" b="1" dirty="0" smtClean="0"/>
              <a:t>Favored government ownership of major industries = Socialism</a:t>
            </a:r>
          </a:p>
          <a:p>
            <a:pPr marL="0" indent="0">
              <a:buNone/>
            </a:pPr>
            <a:endParaRPr lang="en-US" sz="2400" b="1" dirty="0" smtClean="0"/>
          </a:p>
        </p:txBody>
      </p:sp>
      <p:sp>
        <p:nvSpPr>
          <p:cNvPr id="5" name="Content Placeholder 4"/>
          <p:cNvSpPr>
            <a:spLocks noGrp="1"/>
          </p:cNvSpPr>
          <p:nvPr>
            <p:ph sz="half" idx="2"/>
          </p:nvPr>
        </p:nvSpPr>
        <p:spPr>
          <a:xfrm>
            <a:off x="4724400" y="1943100"/>
            <a:ext cx="4267200" cy="4953000"/>
          </a:xfrm>
        </p:spPr>
        <p:txBody>
          <a:bodyPr>
            <a:normAutofit lnSpcReduction="10000"/>
          </a:bodyPr>
          <a:lstStyle/>
          <a:p>
            <a:pPr lvl="0"/>
            <a:r>
              <a:rPr lang="en-US" sz="2400" b="1" dirty="0">
                <a:solidFill>
                  <a:prstClr val="black"/>
                </a:solidFill>
              </a:rPr>
              <a:t>Supported a graduated income tax (progressive taxation) in order to shift a larger tax burden to the wealthy</a:t>
            </a:r>
          </a:p>
          <a:p>
            <a:pPr lvl="0"/>
            <a:endParaRPr lang="en-US" sz="2400" b="1" dirty="0" smtClean="0">
              <a:solidFill>
                <a:prstClr val="black"/>
              </a:solidFill>
            </a:endParaRPr>
          </a:p>
          <a:p>
            <a:pPr lvl="0"/>
            <a:r>
              <a:rPr lang="en-US" sz="2400" b="1" dirty="0" smtClean="0">
                <a:solidFill>
                  <a:prstClr val="black"/>
                </a:solidFill>
              </a:rPr>
              <a:t>Argued </a:t>
            </a:r>
            <a:r>
              <a:rPr lang="en-US" sz="2400" b="1" dirty="0">
                <a:solidFill>
                  <a:prstClr val="black"/>
                </a:solidFill>
              </a:rPr>
              <a:t>for  the Silver Standard in order to help solve monetary shortages</a:t>
            </a:r>
            <a:r>
              <a:rPr lang="en-US" sz="2400" b="1" dirty="0" smtClean="0">
                <a:solidFill>
                  <a:prstClr val="black"/>
                </a:solidFill>
              </a:rPr>
              <a:t>.</a:t>
            </a:r>
          </a:p>
          <a:p>
            <a:pPr marL="0" lvl="0" indent="0">
              <a:buNone/>
            </a:pPr>
            <a:endParaRPr lang="en-US" sz="2400" b="1" dirty="0">
              <a:solidFill>
                <a:prstClr val="black"/>
              </a:solidFill>
            </a:endParaRPr>
          </a:p>
          <a:p>
            <a:pPr lvl="0"/>
            <a:r>
              <a:rPr lang="en-US" sz="2400" b="1" dirty="0">
                <a:solidFill>
                  <a:prstClr val="black"/>
                </a:solidFill>
              </a:rPr>
              <a:t>Supported the direct election of </a:t>
            </a:r>
            <a:r>
              <a:rPr lang="en-US" sz="2400" b="1" dirty="0" smtClean="0">
                <a:solidFill>
                  <a:prstClr val="black"/>
                </a:solidFill>
              </a:rPr>
              <a:t>Senators (eventually 17</a:t>
            </a:r>
            <a:r>
              <a:rPr lang="en-US" sz="2400" b="1" baseline="30000" dirty="0" smtClean="0">
                <a:solidFill>
                  <a:prstClr val="black"/>
                </a:solidFill>
              </a:rPr>
              <a:t>th</a:t>
            </a:r>
            <a:r>
              <a:rPr lang="en-US" sz="2400" b="1" dirty="0" smtClean="0">
                <a:solidFill>
                  <a:prstClr val="black"/>
                </a:solidFill>
              </a:rPr>
              <a:t> Amendment)</a:t>
            </a:r>
            <a:endParaRPr lang="en-US" sz="2400" b="1" dirty="0">
              <a:solidFill>
                <a:prstClr val="black"/>
              </a:solidFill>
            </a:endParaRPr>
          </a:p>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17688" y="-10886"/>
            <a:ext cx="2115911"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0"/>
            <a:ext cx="2046513" cy="1932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418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239000" cy="1143000"/>
          </a:xfrm>
        </p:spPr>
        <p:txBody>
          <a:bodyPr/>
          <a:lstStyle/>
          <a:p>
            <a:r>
              <a:rPr lang="en-US" b="1" dirty="0" smtClean="0"/>
              <a:t>10. Progressives</a:t>
            </a:r>
            <a:endParaRPr lang="en-US" b="1" dirty="0"/>
          </a:p>
        </p:txBody>
      </p:sp>
      <p:sp>
        <p:nvSpPr>
          <p:cNvPr id="4" name="Content Placeholder 3"/>
          <p:cNvSpPr>
            <a:spLocks noGrp="1"/>
          </p:cNvSpPr>
          <p:nvPr>
            <p:ph sz="half" idx="1"/>
          </p:nvPr>
        </p:nvSpPr>
        <p:spPr>
          <a:xfrm>
            <a:off x="32656" y="2143124"/>
            <a:ext cx="4691743" cy="4714875"/>
          </a:xfrm>
        </p:spPr>
        <p:txBody>
          <a:bodyPr>
            <a:noAutofit/>
          </a:bodyPr>
          <a:lstStyle/>
          <a:p>
            <a:r>
              <a:rPr lang="en-US" sz="2400" b="1" dirty="0" smtClean="0"/>
              <a:t>Movement inspired by the problems of rapid industrialization in the late 1800’s.</a:t>
            </a:r>
          </a:p>
          <a:p>
            <a:pPr marL="0" indent="0">
              <a:buNone/>
            </a:pPr>
            <a:endParaRPr lang="en-US" sz="2400" b="1" dirty="0" smtClean="0"/>
          </a:p>
          <a:p>
            <a:r>
              <a:rPr lang="en-US" sz="2400" b="1" dirty="0" smtClean="0"/>
              <a:t>Supporters came from both political parties and a wide range of Socioeconomic factors.</a:t>
            </a:r>
          </a:p>
          <a:p>
            <a:pPr marL="0" indent="0">
              <a:buNone/>
            </a:pPr>
            <a:endParaRPr lang="en-US" sz="2400" b="1" dirty="0" smtClean="0"/>
          </a:p>
          <a:p>
            <a:r>
              <a:rPr lang="en-US" sz="2400" b="1" dirty="0" smtClean="0"/>
              <a:t>Goal was to “clean up” society, business, and politics.</a:t>
            </a:r>
            <a:endParaRPr lang="en-US" sz="2400" b="1" dirty="0"/>
          </a:p>
        </p:txBody>
      </p:sp>
      <p:sp>
        <p:nvSpPr>
          <p:cNvPr id="5" name="Content Placeholder 4"/>
          <p:cNvSpPr>
            <a:spLocks noGrp="1"/>
          </p:cNvSpPr>
          <p:nvPr>
            <p:ph sz="half" idx="2"/>
          </p:nvPr>
        </p:nvSpPr>
        <p:spPr>
          <a:xfrm>
            <a:off x="4572000" y="1823357"/>
            <a:ext cx="4572000" cy="5257800"/>
          </a:xfrm>
        </p:spPr>
        <p:txBody>
          <a:bodyPr>
            <a:normAutofit/>
          </a:bodyPr>
          <a:lstStyle/>
          <a:p>
            <a:r>
              <a:rPr lang="en-US" sz="2400" b="1" u="sng" dirty="0" smtClean="0"/>
              <a:t>Agenda:</a:t>
            </a:r>
          </a:p>
          <a:p>
            <a:pPr lvl="1"/>
            <a:r>
              <a:rPr lang="en-US" b="1" dirty="0" smtClean="0"/>
              <a:t>Pass child labor laws</a:t>
            </a:r>
          </a:p>
          <a:p>
            <a:pPr lvl="1"/>
            <a:r>
              <a:rPr lang="en-US" b="1" dirty="0" smtClean="0"/>
              <a:t>Create 8 hour work day</a:t>
            </a:r>
          </a:p>
          <a:p>
            <a:pPr lvl="1"/>
            <a:r>
              <a:rPr lang="en-US" b="1" dirty="0" smtClean="0"/>
              <a:t>Safer working conditions</a:t>
            </a:r>
          </a:p>
          <a:p>
            <a:pPr lvl="1"/>
            <a:r>
              <a:rPr lang="en-US" b="1" dirty="0" smtClean="0"/>
              <a:t>Break up monopolies</a:t>
            </a:r>
          </a:p>
          <a:p>
            <a:pPr lvl="1"/>
            <a:r>
              <a:rPr lang="en-US" b="1" dirty="0" smtClean="0"/>
              <a:t>End power of the political machines</a:t>
            </a:r>
          </a:p>
          <a:p>
            <a:pPr lvl="1"/>
            <a:r>
              <a:rPr lang="en-US" b="1" dirty="0" smtClean="0"/>
              <a:t>Women’s suffrage</a:t>
            </a:r>
          </a:p>
          <a:p>
            <a:pPr lvl="1"/>
            <a:r>
              <a:rPr lang="en-US" b="1" dirty="0" smtClean="0"/>
              <a:t>Prohibition</a:t>
            </a:r>
          </a:p>
          <a:p>
            <a:pPr lvl="1"/>
            <a:r>
              <a:rPr lang="en-US" b="1" dirty="0" smtClean="0"/>
              <a:t>Direct Democracy (</a:t>
            </a:r>
            <a:r>
              <a:rPr lang="en-US" sz="2400" b="1" dirty="0" smtClean="0"/>
              <a:t>referendum, initiative, recall)</a:t>
            </a:r>
          </a:p>
          <a:p>
            <a:pPr lvl="1"/>
            <a:endParaRPr lang="en-US" dirty="0" smtClean="0"/>
          </a:p>
          <a:p>
            <a:pPr lvl="1"/>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0"/>
            <a:ext cx="2481943"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
            <a:ext cx="27432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3036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3" descr="http://wwwdelivery.superstock.com/WI/223/4048/PreviewComp/SuperStock_4048-4860.jpg"/>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b="3674"/>
          <a:stretch/>
        </p:blipFill>
        <p:spPr bwMode="auto">
          <a:xfrm>
            <a:off x="0" y="7307"/>
            <a:ext cx="9144000" cy="685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 y="-5219"/>
            <a:ext cx="6756452" cy="990600"/>
          </a:xfrm>
        </p:spPr>
        <p:txBody>
          <a:bodyPr/>
          <a:lstStyle/>
          <a:p>
            <a:pPr eaLnBrk="1" hangingPunct="1">
              <a:defRPr/>
            </a:pPr>
            <a:r>
              <a:rPr lang="en-US" b="1" dirty="0">
                <a:effectLst>
                  <a:outerShdw blurRad="38100" dist="38100" dir="2700000" algn="tl">
                    <a:srgbClr val="000000">
                      <a:alpha val="43137"/>
                    </a:srgbClr>
                  </a:outerShdw>
                </a:effectLst>
              </a:rPr>
              <a:t>1</a:t>
            </a:r>
            <a:r>
              <a:rPr lang="en-US" b="1" dirty="0" smtClean="0">
                <a:effectLst>
                  <a:outerShdw blurRad="38100" dist="38100" dir="2700000" algn="tl">
                    <a:srgbClr val="000000">
                      <a:alpha val="43137"/>
                    </a:srgbClr>
                  </a:outerShdw>
                </a:effectLst>
              </a:rPr>
              <a:t>. William “Boss” Tweed</a:t>
            </a:r>
          </a:p>
        </p:txBody>
      </p:sp>
      <p:sp>
        <p:nvSpPr>
          <p:cNvPr id="9219" name="Rectangle 3"/>
          <p:cNvSpPr>
            <a:spLocks noGrp="1" noChangeArrowheads="1"/>
          </p:cNvSpPr>
          <p:nvPr>
            <p:ph type="body" idx="1"/>
          </p:nvPr>
        </p:nvSpPr>
        <p:spPr>
          <a:xfrm>
            <a:off x="1" y="914401"/>
            <a:ext cx="6553200" cy="6657974"/>
          </a:xfrm>
        </p:spPr>
        <p:txBody>
          <a:bodyPr/>
          <a:lstStyle/>
          <a:p>
            <a:pPr eaLnBrk="1" hangingPunct="1">
              <a:lnSpc>
                <a:spcPct val="90000"/>
              </a:lnSpc>
              <a:spcBef>
                <a:spcPts val="1200"/>
              </a:spcBef>
              <a:spcAft>
                <a:spcPts val="1200"/>
              </a:spcAft>
              <a:defRPr/>
            </a:pPr>
            <a:r>
              <a:rPr lang="en-US" sz="2800" b="1" dirty="0" smtClean="0"/>
              <a:t>American politician &amp; Head of </a:t>
            </a:r>
            <a:r>
              <a:rPr lang="en-US" sz="2800" b="1" i="1" dirty="0" smtClean="0"/>
              <a:t>Tammany Hall</a:t>
            </a:r>
            <a:r>
              <a:rPr lang="en-US" sz="2800" b="1" dirty="0" smtClean="0"/>
              <a:t> (Democrat Political machine in NYC, 1790-1860)</a:t>
            </a:r>
          </a:p>
          <a:p>
            <a:pPr eaLnBrk="1" hangingPunct="1">
              <a:lnSpc>
                <a:spcPct val="90000"/>
              </a:lnSpc>
              <a:spcBef>
                <a:spcPts val="1200"/>
              </a:spcBef>
              <a:spcAft>
                <a:spcPts val="1200"/>
              </a:spcAft>
              <a:defRPr/>
            </a:pPr>
            <a:r>
              <a:rPr lang="en-US" sz="2800" b="1" dirty="0" smtClean="0"/>
              <a:t>Tweed, like many bosses was very corrupt and abused the power he gained from being a political boss</a:t>
            </a:r>
            <a:endParaRPr lang="en-US" sz="2800" b="1" dirty="0"/>
          </a:p>
          <a:p>
            <a:pPr eaLnBrk="1" hangingPunct="1">
              <a:lnSpc>
                <a:spcPct val="90000"/>
              </a:lnSpc>
              <a:spcBef>
                <a:spcPts val="1200"/>
              </a:spcBef>
              <a:spcAft>
                <a:spcPts val="1200"/>
              </a:spcAft>
              <a:defRPr/>
            </a:pPr>
            <a:r>
              <a:rPr lang="en-US" sz="2800" b="1" dirty="0"/>
              <a:t>Often sold city contracts to </a:t>
            </a:r>
            <a:r>
              <a:rPr lang="en-US" sz="2800" b="1" dirty="0" smtClean="0"/>
              <a:t>friends </a:t>
            </a:r>
            <a:r>
              <a:rPr lang="en-US" sz="2800" b="1" dirty="0"/>
              <a:t>in </a:t>
            </a:r>
            <a:r>
              <a:rPr lang="en-US" sz="2800" b="1" dirty="0" smtClean="0"/>
              <a:t>  exchange </a:t>
            </a:r>
            <a:r>
              <a:rPr lang="en-US" sz="2800" b="1" dirty="0"/>
              <a:t>for a cut of </a:t>
            </a:r>
            <a:r>
              <a:rPr lang="en-US" sz="2800" b="1" dirty="0" smtClean="0"/>
              <a:t>the money</a:t>
            </a:r>
            <a:endParaRPr lang="en-US" sz="2800" b="1" dirty="0"/>
          </a:p>
          <a:p>
            <a:pPr eaLnBrk="1" hangingPunct="1">
              <a:lnSpc>
                <a:spcPct val="90000"/>
              </a:lnSpc>
              <a:spcBef>
                <a:spcPts val="1200"/>
              </a:spcBef>
              <a:spcAft>
                <a:spcPts val="1200"/>
              </a:spcAft>
              <a:defRPr/>
            </a:pPr>
            <a:r>
              <a:rPr lang="en-US" sz="2800" b="1" dirty="0"/>
              <a:t>Eventually convicted of stealing </a:t>
            </a:r>
            <a:r>
              <a:rPr lang="en-US" sz="2800" b="1" dirty="0" smtClean="0"/>
              <a:t>between $25 – 45 million from N.Y.C. </a:t>
            </a:r>
            <a:r>
              <a:rPr lang="en-US" sz="2800" b="1" dirty="0"/>
              <a:t>throughout his tenure as </a:t>
            </a:r>
            <a:r>
              <a:rPr lang="en-US" sz="2800" b="1" dirty="0" smtClean="0"/>
              <a:t>boss</a:t>
            </a:r>
          </a:p>
          <a:p>
            <a:pPr eaLnBrk="1" hangingPunct="1">
              <a:lnSpc>
                <a:spcPct val="90000"/>
              </a:lnSpc>
              <a:spcBef>
                <a:spcPts val="1200"/>
              </a:spcBef>
              <a:spcAft>
                <a:spcPts val="1200"/>
              </a:spcAft>
              <a:defRPr/>
            </a:pPr>
            <a:r>
              <a:rPr lang="en-US" sz="2800" b="1" dirty="0" smtClean="0"/>
              <a:t>Convicted of stealing, died in jail</a:t>
            </a:r>
            <a:endParaRPr lang="en-US" sz="2800" b="1" dirty="0"/>
          </a:p>
          <a:p>
            <a:pPr eaLnBrk="1" hangingPunct="1">
              <a:lnSpc>
                <a:spcPct val="90000"/>
              </a:lnSpc>
              <a:defRPr/>
            </a:pPr>
            <a:endParaRPr lang="en-US" sz="2400" b="1" dirty="0" smtClean="0">
              <a:solidFill>
                <a:schemeClr val="bg1"/>
              </a:solidFill>
            </a:endParaRPr>
          </a:p>
          <a:p>
            <a:pPr eaLnBrk="1" hangingPunct="1">
              <a:lnSpc>
                <a:spcPct val="90000"/>
              </a:lnSpc>
              <a:buFontTx/>
              <a:buNone/>
              <a:defRPr/>
            </a:pPr>
            <a:endParaRPr lang="en-US" sz="2400" dirty="0" smtClean="0">
              <a:solidFill>
                <a:schemeClr val="bg1"/>
              </a:solidFill>
            </a:endParaRPr>
          </a:p>
        </p:txBody>
      </p:sp>
      <p:pic>
        <p:nvPicPr>
          <p:cNvPr id="9221" name="Picture 4" descr="File:Tweed-le-de-n-Tilden-dum.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6452" y="3547851"/>
            <a:ext cx="2222048" cy="254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6800676" y="6098252"/>
            <a:ext cx="2133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2000" b="1" dirty="0" smtClean="0">
                <a:latin typeface="+mn-lt"/>
              </a:rPr>
              <a:t>Tweed “catching” young criminals</a:t>
            </a: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0019" y="457200"/>
            <a:ext cx="2474913"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338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1000" fill="hold"/>
                                        <p:tgtEl>
                                          <p:spTgt spid="6146"/>
                                        </p:tgtEl>
                                        <p:attrNameLst>
                                          <p:attrName>ppt_w</p:attrName>
                                        </p:attrNameLst>
                                      </p:cBhvr>
                                      <p:tavLst>
                                        <p:tav tm="0">
                                          <p:val>
                                            <p:fltVal val="0"/>
                                          </p:val>
                                        </p:tav>
                                        <p:tav tm="100000">
                                          <p:val>
                                            <p:strVal val="#ppt_w"/>
                                          </p:val>
                                        </p:tav>
                                      </p:tavLst>
                                    </p:anim>
                                    <p:anim calcmode="lin" valueType="num">
                                      <p:cBhvr>
                                        <p:cTn id="15" dur="1000" fill="hold"/>
                                        <p:tgtEl>
                                          <p:spTgt spid="6146"/>
                                        </p:tgtEl>
                                        <p:attrNameLst>
                                          <p:attrName>ppt_h</p:attrName>
                                        </p:attrNameLst>
                                      </p:cBhvr>
                                      <p:tavLst>
                                        <p:tav tm="0">
                                          <p:val>
                                            <p:fltVal val="0"/>
                                          </p:val>
                                        </p:tav>
                                        <p:tav tm="100000">
                                          <p:val>
                                            <p:strVal val="#ppt_h"/>
                                          </p:val>
                                        </p:tav>
                                      </p:tavLst>
                                    </p:anim>
                                    <p:anim calcmode="lin" valueType="num">
                                      <p:cBhvr>
                                        <p:cTn id="16" dur="1000" fill="hold"/>
                                        <p:tgtEl>
                                          <p:spTgt spid="6146"/>
                                        </p:tgtEl>
                                        <p:attrNameLst>
                                          <p:attrName>style.rotation</p:attrName>
                                        </p:attrNameLst>
                                      </p:cBhvr>
                                      <p:tavLst>
                                        <p:tav tm="0">
                                          <p:val>
                                            <p:fltVal val="90"/>
                                          </p:val>
                                        </p:tav>
                                        <p:tav tm="100000">
                                          <p:val>
                                            <p:fltVal val="0"/>
                                          </p:val>
                                        </p:tav>
                                      </p:tavLst>
                                    </p:anim>
                                    <p:animEffect transition="in" filter="fade">
                                      <p:cBhvr>
                                        <p:cTn id="17" dur="10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9221"/>
                                        </p:tgtEl>
                                        <p:attrNameLst>
                                          <p:attrName>style.visibility</p:attrName>
                                        </p:attrNameLst>
                                      </p:cBhvr>
                                      <p:to>
                                        <p:strVal val="visible"/>
                                      </p:to>
                                    </p:set>
                                    <p:anim calcmode="lin" valueType="num">
                                      <p:cBhvr>
                                        <p:cTn id="22" dur="1000" fill="hold"/>
                                        <p:tgtEl>
                                          <p:spTgt spid="9221"/>
                                        </p:tgtEl>
                                        <p:attrNameLst>
                                          <p:attrName>ppt_w</p:attrName>
                                        </p:attrNameLst>
                                      </p:cBhvr>
                                      <p:tavLst>
                                        <p:tav tm="0">
                                          <p:val>
                                            <p:fltVal val="0"/>
                                          </p:val>
                                        </p:tav>
                                        <p:tav tm="100000">
                                          <p:val>
                                            <p:strVal val="#ppt_w"/>
                                          </p:val>
                                        </p:tav>
                                      </p:tavLst>
                                    </p:anim>
                                    <p:anim calcmode="lin" valueType="num">
                                      <p:cBhvr>
                                        <p:cTn id="23" dur="1000" fill="hold"/>
                                        <p:tgtEl>
                                          <p:spTgt spid="9221"/>
                                        </p:tgtEl>
                                        <p:attrNameLst>
                                          <p:attrName>ppt_h</p:attrName>
                                        </p:attrNameLst>
                                      </p:cBhvr>
                                      <p:tavLst>
                                        <p:tav tm="0">
                                          <p:val>
                                            <p:fltVal val="0"/>
                                          </p:val>
                                        </p:tav>
                                        <p:tav tm="100000">
                                          <p:val>
                                            <p:strVal val="#ppt_h"/>
                                          </p:val>
                                        </p:tav>
                                      </p:tavLst>
                                    </p:anim>
                                    <p:anim calcmode="lin" valueType="num">
                                      <p:cBhvr>
                                        <p:cTn id="24" dur="1000" fill="hold"/>
                                        <p:tgtEl>
                                          <p:spTgt spid="9221"/>
                                        </p:tgtEl>
                                        <p:attrNameLst>
                                          <p:attrName>style.rotation</p:attrName>
                                        </p:attrNameLst>
                                      </p:cBhvr>
                                      <p:tavLst>
                                        <p:tav tm="0">
                                          <p:val>
                                            <p:fltVal val="90"/>
                                          </p:val>
                                        </p:tav>
                                        <p:tav tm="100000">
                                          <p:val>
                                            <p:fltVal val="0"/>
                                          </p:val>
                                        </p:tav>
                                      </p:tavLst>
                                    </p:anim>
                                    <p:animEffect transition="in" filter="fade">
                                      <p:cBhvr>
                                        <p:cTn id="25" dur="1000"/>
                                        <p:tgtEl>
                                          <p:spTgt spid="922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219">
                                            <p:txEl>
                                              <p:pRg st="0" end="0"/>
                                            </p:txEl>
                                          </p:spTgt>
                                        </p:tgtEl>
                                        <p:attrNameLst>
                                          <p:attrName>style.visibility</p:attrName>
                                        </p:attrNameLst>
                                      </p:cBhvr>
                                      <p:to>
                                        <p:strVal val="visible"/>
                                      </p:to>
                                    </p:set>
                                    <p:animEffect transition="in" filter="fade">
                                      <p:cBhvr>
                                        <p:cTn id="37" dur="1000"/>
                                        <p:tgtEl>
                                          <p:spTgt spid="9219">
                                            <p:txEl>
                                              <p:pRg st="0" end="0"/>
                                            </p:txEl>
                                          </p:spTgt>
                                        </p:tgtEl>
                                      </p:cBhvr>
                                    </p:animEffect>
                                    <p:anim calcmode="lin" valueType="num">
                                      <p:cBhvr>
                                        <p:cTn id="3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9219">
                                            <p:txEl>
                                              <p:pRg st="1" end="1"/>
                                            </p:txEl>
                                          </p:spTgt>
                                        </p:tgtEl>
                                        <p:attrNameLst>
                                          <p:attrName>style.visibility</p:attrName>
                                        </p:attrNameLst>
                                      </p:cBhvr>
                                      <p:to>
                                        <p:strVal val="visible"/>
                                      </p:to>
                                    </p:set>
                                    <p:animEffect transition="in" filter="fade">
                                      <p:cBhvr>
                                        <p:cTn id="44" dur="1000"/>
                                        <p:tgtEl>
                                          <p:spTgt spid="9219">
                                            <p:txEl>
                                              <p:pRg st="1" end="1"/>
                                            </p:txEl>
                                          </p:spTgt>
                                        </p:tgtEl>
                                      </p:cBhvr>
                                    </p:animEffect>
                                    <p:anim calcmode="lin" valueType="num">
                                      <p:cBhvr>
                                        <p:cTn id="45"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9219">
                                            <p:txEl>
                                              <p:pRg st="2" end="2"/>
                                            </p:txEl>
                                          </p:spTgt>
                                        </p:tgtEl>
                                        <p:attrNameLst>
                                          <p:attrName>style.visibility</p:attrName>
                                        </p:attrNameLst>
                                      </p:cBhvr>
                                      <p:to>
                                        <p:strVal val="visible"/>
                                      </p:to>
                                    </p:set>
                                    <p:animEffect transition="in" filter="fade">
                                      <p:cBhvr>
                                        <p:cTn id="51" dur="1000"/>
                                        <p:tgtEl>
                                          <p:spTgt spid="9219">
                                            <p:txEl>
                                              <p:pRg st="2" end="2"/>
                                            </p:txEl>
                                          </p:spTgt>
                                        </p:tgtEl>
                                      </p:cBhvr>
                                    </p:animEffect>
                                    <p:anim calcmode="lin" valueType="num">
                                      <p:cBhvr>
                                        <p:cTn id="5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9219">
                                            <p:txEl>
                                              <p:pRg st="3" end="3"/>
                                            </p:txEl>
                                          </p:spTgt>
                                        </p:tgtEl>
                                        <p:attrNameLst>
                                          <p:attrName>style.visibility</p:attrName>
                                        </p:attrNameLst>
                                      </p:cBhvr>
                                      <p:to>
                                        <p:strVal val="visible"/>
                                      </p:to>
                                    </p:set>
                                    <p:animEffect transition="in" filter="fade">
                                      <p:cBhvr>
                                        <p:cTn id="58" dur="1000"/>
                                        <p:tgtEl>
                                          <p:spTgt spid="9219">
                                            <p:txEl>
                                              <p:pRg st="3" end="3"/>
                                            </p:txEl>
                                          </p:spTgt>
                                        </p:tgtEl>
                                      </p:cBhvr>
                                    </p:animEffect>
                                    <p:anim calcmode="lin" valueType="num">
                                      <p:cBhvr>
                                        <p:cTn id="59"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92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9219">
                                            <p:txEl>
                                              <p:pRg st="4" end="4"/>
                                            </p:txEl>
                                          </p:spTgt>
                                        </p:tgtEl>
                                        <p:attrNameLst>
                                          <p:attrName>style.visibility</p:attrName>
                                        </p:attrNameLst>
                                      </p:cBhvr>
                                      <p:to>
                                        <p:strVal val="visible"/>
                                      </p:to>
                                    </p:set>
                                    <p:animEffect transition="in" filter="fade">
                                      <p:cBhvr>
                                        <p:cTn id="65" dur="1000"/>
                                        <p:tgtEl>
                                          <p:spTgt spid="9219">
                                            <p:txEl>
                                              <p:pRg st="4" end="4"/>
                                            </p:txEl>
                                          </p:spTgt>
                                        </p:tgtEl>
                                      </p:cBhvr>
                                    </p:animEffect>
                                    <p:anim calcmode="lin" valueType="num">
                                      <p:cBhvr>
                                        <p:cTn id="66"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92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219"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descr="http://www.brooklineconnection.com/history/Facts/images/CarnegieStee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213"/>
            <a:ext cx="10129838"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a:xfrm>
            <a:off x="76200" y="-16598"/>
            <a:ext cx="7772400" cy="990600"/>
          </a:xfrm>
        </p:spPr>
        <p:txBody>
          <a:bodyPr>
            <a:normAutofit/>
          </a:bodyPr>
          <a:lstStyle/>
          <a:p>
            <a:pPr eaLnBrk="1" hangingPunct="1"/>
            <a:r>
              <a:rPr lang="en-US" sz="4900" b="1" dirty="0" smtClean="0">
                <a:effectLst>
                  <a:outerShdw blurRad="38100" dist="38100" dir="2700000" algn="tl">
                    <a:srgbClr val="000000">
                      <a:alpha val="43137"/>
                    </a:srgbClr>
                  </a:outerShdw>
                </a:effectLst>
              </a:rPr>
              <a:t>2.  Andrew Carnegie </a:t>
            </a:r>
            <a:r>
              <a:rPr lang="en-US" sz="3100" b="1" dirty="0" smtClean="0"/>
              <a:t>(1835 – 1919)</a:t>
            </a:r>
          </a:p>
        </p:txBody>
      </p:sp>
      <p:sp>
        <p:nvSpPr>
          <p:cNvPr id="2" name="Rectangle 3"/>
          <p:cNvSpPr>
            <a:spLocks noGrp="1" noChangeArrowheads="1"/>
          </p:cNvSpPr>
          <p:nvPr>
            <p:ph type="body" idx="1"/>
          </p:nvPr>
        </p:nvSpPr>
        <p:spPr>
          <a:xfrm>
            <a:off x="0" y="3581400"/>
            <a:ext cx="10129838" cy="3276600"/>
          </a:xfrm>
        </p:spPr>
        <p:txBody>
          <a:bodyPr>
            <a:normAutofit/>
          </a:bodyPr>
          <a:lstStyle/>
          <a:p>
            <a:pPr eaLnBrk="1" hangingPunct="1">
              <a:lnSpc>
                <a:spcPct val="80000"/>
              </a:lnSpc>
              <a:spcBef>
                <a:spcPts val="1200"/>
              </a:spcBef>
              <a:spcAft>
                <a:spcPts val="1200"/>
              </a:spcAft>
              <a:defRPr/>
            </a:pPr>
            <a:r>
              <a:rPr lang="en-US" b="1" dirty="0" smtClean="0">
                <a:solidFill>
                  <a:schemeClr val="bg1"/>
                </a:solidFill>
                <a:effectLst>
                  <a:outerShdw blurRad="38100" dist="38100" dir="2700000" algn="tl">
                    <a:srgbClr val="000000">
                      <a:alpha val="43137"/>
                    </a:srgbClr>
                  </a:outerShdw>
                </a:effectLst>
              </a:rPr>
              <a:t>Scottish immigrant, worked in a bobbin factory and as a messenger boy</a:t>
            </a:r>
          </a:p>
          <a:p>
            <a:pPr eaLnBrk="1" hangingPunct="1">
              <a:lnSpc>
                <a:spcPct val="80000"/>
              </a:lnSpc>
              <a:spcBef>
                <a:spcPts val="1200"/>
              </a:spcBef>
              <a:spcAft>
                <a:spcPts val="1200"/>
              </a:spcAft>
              <a:defRPr/>
            </a:pPr>
            <a:r>
              <a:rPr lang="en-US" b="1" dirty="0" smtClean="0">
                <a:solidFill>
                  <a:schemeClr val="bg1"/>
                </a:solidFill>
                <a:effectLst>
                  <a:outerShdw blurRad="38100" dist="38100" dir="2700000" algn="tl">
                    <a:srgbClr val="000000">
                      <a:alpha val="43137"/>
                    </a:srgbClr>
                  </a:outerShdw>
                </a:effectLst>
              </a:rPr>
              <a:t>“Self-Made” Man</a:t>
            </a:r>
          </a:p>
          <a:p>
            <a:pPr eaLnBrk="1" hangingPunct="1">
              <a:lnSpc>
                <a:spcPct val="80000"/>
              </a:lnSpc>
              <a:spcBef>
                <a:spcPts val="1200"/>
              </a:spcBef>
              <a:spcAft>
                <a:spcPts val="1200"/>
              </a:spcAft>
              <a:defRPr/>
            </a:pPr>
            <a:r>
              <a:rPr lang="en-US" b="1" dirty="0" smtClean="0">
                <a:solidFill>
                  <a:schemeClr val="bg1"/>
                </a:solidFill>
                <a:effectLst>
                  <a:outerShdw blurRad="38100" dist="38100" dir="2700000" algn="tl">
                    <a:srgbClr val="000000">
                      <a:alpha val="43137"/>
                    </a:srgbClr>
                  </a:outerShdw>
                </a:effectLst>
              </a:rPr>
              <a:t>Built a massive fortune in the steel industry</a:t>
            </a:r>
          </a:p>
          <a:p>
            <a:pPr eaLnBrk="1" hangingPunct="1">
              <a:lnSpc>
                <a:spcPct val="80000"/>
              </a:lnSpc>
              <a:spcBef>
                <a:spcPts val="1200"/>
              </a:spcBef>
              <a:spcAft>
                <a:spcPts val="1200"/>
              </a:spcAft>
              <a:defRPr/>
            </a:pPr>
            <a:r>
              <a:rPr lang="en-US" b="1" dirty="0" smtClean="0">
                <a:solidFill>
                  <a:schemeClr val="bg1"/>
                </a:solidFill>
                <a:effectLst>
                  <a:outerShdw blurRad="38100" dist="38100" dir="2700000" algn="tl">
                    <a:srgbClr val="000000">
                      <a:alpha val="43137"/>
                    </a:srgbClr>
                  </a:outerShdw>
                </a:effectLst>
              </a:rPr>
              <a:t>Second richest man in History</a:t>
            </a:r>
          </a:p>
          <a:p>
            <a:pPr eaLnBrk="1" hangingPunct="1">
              <a:lnSpc>
                <a:spcPct val="80000"/>
              </a:lnSpc>
              <a:buFontTx/>
              <a:buNone/>
              <a:defRPr/>
            </a:pPr>
            <a:endParaRPr lang="en-US" sz="2400" b="1" dirty="0" smtClean="0"/>
          </a:p>
        </p:txBody>
      </p:sp>
      <p:pic>
        <p:nvPicPr>
          <p:cNvPr id="2050" name="Picture 2" descr="http://cdn1.thefamouspeople.com/profiles/images/andrew-carnegie-1.jp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787" r="28855" b="13062"/>
          <a:stretch/>
        </p:blipFill>
        <p:spPr bwMode="auto">
          <a:xfrm>
            <a:off x="7658725" y="838200"/>
            <a:ext cx="2124806" cy="231980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47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1000" fill="hold"/>
                                        <p:tgtEl>
                                          <p:spTgt spid="2050"/>
                                        </p:tgtEl>
                                        <p:attrNameLst>
                                          <p:attrName>ppt_w</p:attrName>
                                        </p:attrNameLst>
                                      </p:cBhvr>
                                      <p:tavLst>
                                        <p:tav tm="0">
                                          <p:val>
                                            <p:fltVal val="0"/>
                                          </p:val>
                                        </p:tav>
                                        <p:tav tm="100000">
                                          <p:val>
                                            <p:strVal val="#ppt_w"/>
                                          </p:val>
                                        </p:tav>
                                      </p:tavLst>
                                    </p:anim>
                                    <p:anim calcmode="lin" valueType="num">
                                      <p:cBhvr>
                                        <p:cTn id="15" dur="1000" fill="hold"/>
                                        <p:tgtEl>
                                          <p:spTgt spid="2050"/>
                                        </p:tgtEl>
                                        <p:attrNameLst>
                                          <p:attrName>ppt_h</p:attrName>
                                        </p:attrNameLst>
                                      </p:cBhvr>
                                      <p:tavLst>
                                        <p:tav tm="0">
                                          <p:val>
                                            <p:fltVal val="0"/>
                                          </p:val>
                                        </p:tav>
                                        <p:tav tm="100000">
                                          <p:val>
                                            <p:strVal val="#ppt_h"/>
                                          </p:val>
                                        </p:tav>
                                      </p:tavLst>
                                    </p:anim>
                                    <p:anim calcmode="lin" valueType="num">
                                      <p:cBhvr>
                                        <p:cTn id="16" dur="1000" fill="hold"/>
                                        <p:tgtEl>
                                          <p:spTgt spid="2050"/>
                                        </p:tgtEl>
                                        <p:attrNameLst>
                                          <p:attrName>style.rotation</p:attrName>
                                        </p:attrNameLst>
                                      </p:cBhvr>
                                      <p:tavLst>
                                        <p:tav tm="0">
                                          <p:val>
                                            <p:fltVal val="90"/>
                                          </p:val>
                                        </p:tav>
                                        <p:tav tm="100000">
                                          <p:val>
                                            <p:fltVal val="0"/>
                                          </p:val>
                                        </p:tav>
                                      </p:tavLst>
                                    </p:anim>
                                    <p:animEffect transition="in" filter="fade">
                                      <p:cBhvr>
                                        <p:cTn id="17" dur="1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157335"/>
            <a:ext cx="5281613" cy="1066800"/>
          </a:xfrm>
        </p:spPr>
        <p:txBody>
          <a:bodyPr>
            <a:normAutofit/>
          </a:bodyPr>
          <a:lstStyle/>
          <a:p>
            <a:pPr eaLnBrk="1" hangingPunct="1"/>
            <a:r>
              <a:rPr lang="en-US" b="1" dirty="0" smtClean="0">
                <a:effectLst>
                  <a:outerShdw blurRad="38100" dist="38100" dir="2700000" algn="tl">
                    <a:srgbClr val="000000">
                      <a:alpha val="43137"/>
                    </a:srgbClr>
                  </a:outerShdw>
                </a:effectLst>
              </a:rPr>
              <a:t>2.  Andrew Carnegie</a:t>
            </a:r>
            <a:endParaRPr lang="en-US" dirty="0" smtClean="0">
              <a:effectLst>
                <a:outerShdw blurRad="38100" dist="38100" dir="2700000" algn="tl">
                  <a:srgbClr val="000000">
                    <a:alpha val="43137"/>
                  </a:srgbClr>
                </a:outerShdw>
              </a:effectLst>
            </a:endParaRPr>
          </a:p>
        </p:txBody>
      </p:sp>
      <p:sp>
        <p:nvSpPr>
          <p:cNvPr id="6147" name="Content Placeholder 2"/>
          <p:cNvSpPr>
            <a:spLocks noGrp="1"/>
          </p:cNvSpPr>
          <p:nvPr>
            <p:ph idx="1"/>
          </p:nvPr>
        </p:nvSpPr>
        <p:spPr>
          <a:xfrm>
            <a:off x="0" y="1752600"/>
            <a:ext cx="5281613" cy="5105400"/>
          </a:xfrm>
        </p:spPr>
        <p:txBody>
          <a:bodyPr/>
          <a:lstStyle/>
          <a:p>
            <a:pPr eaLnBrk="1" hangingPunct="1">
              <a:lnSpc>
                <a:spcPct val="80000"/>
              </a:lnSpc>
            </a:pPr>
            <a:r>
              <a:rPr lang="en-US" sz="2800" dirty="0" smtClean="0"/>
              <a:t>His life is referred to as a “rags to riches” story.</a:t>
            </a:r>
          </a:p>
          <a:p>
            <a:pPr eaLnBrk="1" hangingPunct="1">
              <a:lnSpc>
                <a:spcPct val="80000"/>
              </a:lnSpc>
            </a:pPr>
            <a:endParaRPr lang="en-US" sz="2800" dirty="0" smtClean="0"/>
          </a:p>
          <a:p>
            <a:pPr eaLnBrk="1" hangingPunct="1">
              <a:lnSpc>
                <a:spcPct val="80000"/>
              </a:lnSpc>
            </a:pPr>
            <a:r>
              <a:rPr lang="en-US" sz="2800" dirty="0" smtClean="0"/>
              <a:t>Believed in the “Gospel of Wealth”</a:t>
            </a:r>
          </a:p>
          <a:p>
            <a:pPr eaLnBrk="1" hangingPunct="1">
              <a:lnSpc>
                <a:spcPct val="80000"/>
              </a:lnSpc>
              <a:buFontTx/>
              <a:buNone/>
            </a:pPr>
            <a:endParaRPr lang="en-US" sz="2800" dirty="0" smtClean="0"/>
          </a:p>
          <a:p>
            <a:pPr eaLnBrk="1" hangingPunct="1">
              <a:lnSpc>
                <a:spcPct val="80000"/>
              </a:lnSpc>
            </a:pPr>
            <a:r>
              <a:rPr lang="en-US" sz="2800" dirty="0" smtClean="0"/>
              <a:t>Donated over $350 million to education, libraries, universities</a:t>
            </a:r>
          </a:p>
          <a:p>
            <a:pPr eaLnBrk="1" hangingPunct="1">
              <a:lnSpc>
                <a:spcPct val="80000"/>
              </a:lnSpc>
              <a:buFontTx/>
              <a:buNone/>
            </a:pPr>
            <a:endParaRPr lang="en-US" sz="2800" dirty="0" smtClean="0"/>
          </a:p>
          <a:p>
            <a:pPr eaLnBrk="1" hangingPunct="1">
              <a:lnSpc>
                <a:spcPct val="80000"/>
              </a:lnSpc>
            </a:pPr>
            <a:r>
              <a:rPr lang="en-US" sz="2800" dirty="0" smtClean="0"/>
              <a:t>Carnegie Hall, Carnegie-Mellon University, etc.</a:t>
            </a:r>
          </a:p>
          <a:p>
            <a:pPr eaLnBrk="1" hangingPunct="1"/>
            <a:endParaRPr lang="en-US" dirty="0" smtClean="0"/>
          </a:p>
        </p:txBody>
      </p:sp>
      <p:pic>
        <p:nvPicPr>
          <p:cNvPr id="6148" name="Picture 2" descr="http://luxuryrentalsmanhattan.com/sites/default/files/images/Andrew_Carnegie_Mansion_Lendmark_New_Yo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1613" y="3362325"/>
            <a:ext cx="37052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3"/>
          <p:cNvSpPr txBox="1">
            <a:spLocks noChangeArrowheads="1"/>
          </p:cNvSpPr>
          <p:nvPr/>
        </p:nvSpPr>
        <p:spPr bwMode="auto">
          <a:xfrm>
            <a:off x="5710238" y="6396038"/>
            <a:ext cx="2687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t>Carnegie Mansion</a:t>
            </a:r>
          </a:p>
        </p:txBody>
      </p:sp>
      <p:pic>
        <p:nvPicPr>
          <p:cNvPr id="6150" name="Picture 4" descr="http://farm3.static.flickr.com/2364/2506050227_5dcd6cc1e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3063" y="130175"/>
            <a:ext cx="35433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4"/>
          <p:cNvSpPr txBox="1">
            <a:spLocks noChangeArrowheads="1"/>
          </p:cNvSpPr>
          <p:nvPr/>
        </p:nvSpPr>
        <p:spPr bwMode="auto">
          <a:xfrm>
            <a:off x="5983288" y="2863850"/>
            <a:ext cx="2482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t>Childhood Home</a:t>
            </a:r>
          </a:p>
        </p:txBody>
      </p:sp>
    </p:spTree>
    <p:extLst>
      <p:ext uri="{BB962C8B-B14F-4D97-AF65-F5344CB8AC3E}">
        <p14:creationId xmlns:p14="http://schemas.microsoft.com/office/powerpoint/2010/main" val="3252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150"/>
                                        </p:tgtEl>
                                        <p:attrNameLst>
                                          <p:attrName>style.visibility</p:attrName>
                                        </p:attrNameLst>
                                      </p:cBhvr>
                                      <p:to>
                                        <p:strVal val="visible"/>
                                      </p:to>
                                    </p:set>
                                    <p:anim calcmode="lin" valueType="num">
                                      <p:cBhvr>
                                        <p:cTn id="14" dur="1000" fill="hold"/>
                                        <p:tgtEl>
                                          <p:spTgt spid="6150"/>
                                        </p:tgtEl>
                                        <p:attrNameLst>
                                          <p:attrName>ppt_w</p:attrName>
                                        </p:attrNameLst>
                                      </p:cBhvr>
                                      <p:tavLst>
                                        <p:tav tm="0">
                                          <p:val>
                                            <p:fltVal val="0"/>
                                          </p:val>
                                        </p:tav>
                                        <p:tav tm="100000">
                                          <p:val>
                                            <p:strVal val="#ppt_w"/>
                                          </p:val>
                                        </p:tav>
                                      </p:tavLst>
                                    </p:anim>
                                    <p:anim calcmode="lin" valueType="num">
                                      <p:cBhvr>
                                        <p:cTn id="15" dur="1000" fill="hold"/>
                                        <p:tgtEl>
                                          <p:spTgt spid="6150"/>
                                        </p:tgtEl>
                                        <p:attrNameLst>
                                          <p:attrName>ppt_h</p:attrName>
                                        </p:attrNameLst>
                                      </p:cBhvr>
                                      <p:tavLst>
                                        <p:tav tm="0">
                                          <p:val>
                                            <p:fltVal val="0"/>
                                          </p:val>
                                        </p:tav>
                                        <p:tav tm="100000">
                                          <p:val>
                                            <p:strVal val="#ppt_h"/>
                                          </p:val>
                                        </p:tav>
                                      </p:tavLst>
                                    </p:anim>
                                    <p:anim calcmode="lin" valueType="num">
                                      <p:cBhvr>
                                        <p:cTn id="16" dur="1000" fill="hold"/>
                                        <p:tgtEl>
                                          <p:spTgt spid="6150"/>
                                        </p:tgtEl>
                                        <p:attrNameLst>
                                          <p:attrName>style.rotation</p:attrName>
                                        </p:attrNameLst>
                                      </p:cBhvr>
                                      <p:tavLst>
                                        <p:tav tm="0">
                                          <p:val>
                                            <p:fltVal val="90"/>
                                          </p:val>
                                        </p:tav>
                                        <p:tav tm="100000">
                                          <p:val>
                                            <p:fltVal val="0"/>
                                          </p:val>
                                        </p:tav>
                                      </p:tavLst>
                                    </p:anim>
                                    <p:animEffect transition="in" filter="fade">
                                      <p:cBhvr>
                                        <p:cTn id="17" dur="1000"/>
                                        <p:tgtEl>
                                          <p:spTgt spid="615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151"/>
                                        </p:tgtEl>
                                        <p:attrNameLst>
                                          <p:attrName>style.visibility</p:attrName>
                                        </p:attrNameLst>
                                      </p:cBhvr>
                                      <p:to>
                                        <p:strVal val="visible"/>
                                      </p:to>
                                    </p:set>
                                    <p:anim calcmode="lin" valueType="num">
                                      <p:cBhvr>
                                        <p:cTn id="22" dur="500" fill="hold"/>
                                        <p:tgtEl>
                                          <p:spTgt spid="6151"/>
                                        </p:tgtEl>
                                        <p:attrNameLst>
                                          <p:attrName>ppt_w</p:attrName>
                                        </p:attrNameLst>
                                      </p:cBhvr>
                                      <p:tavLst>
                                        <p:tav tm="0">
                                          <p:val>
                                            <p:fltVal val="0"/>
                                          </p:val>
                                        </p:tav>
                                        <p:tav tm="100000">
                                          <p:val>
                                            <p:strVal val="#ppt_w"/>
                                          </p:val>
                                        </p:tav>
                                      </p:tavLst>
                                    </p:anim>
                                    <p:anim calcmode="lin" valueType="num">
                                      <p:cBhvr>
                                        <p:cTn id="23" dur="500" fill="hold"/>
                                        <p:tgtEl>
                                          <p:spTgt spid="6151"/>
                                        </p:tgtEl>
                                        <p:attrNameLst>
                                          <p:attrName>ppt_h</p:attrName>
                                        </p:attrNameLst>
                                      </p:cBhvr>
                                      <p:tavLst>
                                        <p:tav tm="0">
                                          <p:val>
                                            <p:fltVal val="0"/>
                                          </p:val>
                                        </p:tav>
                                        <p:tav tm="100000">
                                          <p:val>
                                            <p:strVal val="#ppt_h"/>
                                          </p:val>
                                        </p:tav>
                                      </p:tavLst>
                                    </p:anim>
                                    <p:animEffect transition="in" filter="fade">
                                      <p:cBhvr>
                                        <p:cTn id="24" dur="500"/>
                                        <p:tgtEl>
                                          <p:spTgt spid="6151"/>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6148"/>
                                        </p:tgtEl>
                                        <p:attrNameLst>
                                          <p:attrName>style.visibility</p:attrName>
                                        </p:attrNameLst>
                                      </p:cBhvr>
                                      <p:to>
                                        <p:strVal val="visible"/>
                                      </p:to>
                                    </p:set>
                                    <p:anim calcmode="lin" valueType="num">
                                      <p:cBhvr>
                                        <p:cTn id="29" dur="1000" fill="hold"/>
                                        <p:tgtEl>
                                          <p:spTgt spid="6148"/>
                                        </p:tgtEl>
                                        <p:attrNameLst>
                                          <p:attrName>ppt_w</p:attrName>
                                        </p:attrNameLst>
                                      </p:cBhvr>
                                      <p:tavLst>
                                        <p:tav tm="0">
                                          <p:val>
                                            <p:fltVal val="0"/>
                                          </p:val>
                                        </p:tav>
                                        <p:tav tm="100000">
                                          <p:val>
                                            <p:strVal val="#ppt_w"/>
                                          </p:val>
                                        </p:tav>
                                      </p:tavLst>
                                    </p:anim>
                                    <p:anim calcmode="lin" valueType="num">
                                      <p:cBhvr>
                                        <p:cTn id="30" dur="1000" fill="hold"/>
                                        <p:tgtEl>
                                          <p:spTgt spid="6148"/>
                                        </p:tgtEl>
                                        <p:attrNameLst>
                                          <p:attrName>ppt_h</p:attrName>
                                        </p:attrNameLst>
                                      </p:cBhvr>
                                      <p:tavLst>
                                        <p:tav tm="0">
                                          <p:val>
                                            <p:fltVal val="0"/>
                                          </p:val>
                                        </p:tav>
                                        <p:tav tm="100000">
                                          <p:val>
                                            <p:strVal val="#ppt_h"/>
                                          </p:val>
                                        </p:tav>
                                      </p:tavLst>
                                    </p:anim>
                                    <p:anim calcmode="lin" valueType="num">
                                      <p:cBhvr>
                                        <p:cTn id="31" dur="1000" fill="hold"/>
                                        <p:tgtEl>
                                          <p:spTgt spid="6148"/>
                                        </p:tgtEl>
                                        <p:attrNameLst>
                                          <p:attrName>style.rotation</p:attrName>
                                        </p:attrNameLst>
                                      </p:cBhvr>
                                      <p:tavLst>
                                        <p:tav tm="0">
                                          <p:val>
                                            <p:fltVal val="90"/>
                                          </p:val>
                                        </p:tav>
                                        <p:tav tm="100000">
                                          <p:val>
                                            <p:fltVal val="0"/>
                                          </p:val>
                                        </p:tav>
                                      </p:tavLst>
                                    </p:anim>
                                    <p:animEffect transition="in" filter="fade">
                                      <p:cBhvr>
                                        <p:cTn id="32" dur="1000"/>
                                        <p:tgtEl>
                                          <p:spTgt spid="614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149"/>
                                        </p:tgtEl>
                                        <p:attrNameLst>
                                          <p:attrName>style.visibility</p:attrName>
                                        </p:attrNameLst>
                                      </p:cBhvr>
                                      <p:to>
                                        <p:strVal val="visible"/>
                                      </p:to>
                                    </p:set>
                                    <p:anim calcmode="lin" valueType="num">
                                      <p:cBhvr>
                                        <p:cTn id="37" dur="500" fill="hold"/>
                                        <p:tgtEl>
                                          <p:spTgt spid="6149"/>
                                        </p:tgtEl>
                                        <p:attrNameLst>
                                          <p:attrName>ppt_w</p:attrName>
                                        </p:attrNameLst>
                                      </p:cBhvr>
                                      <p:tavLst>
                                        <p:tav tm="0">
                                          <p:val>
                                            <p:fltVal val="0"/>
                                          </p:val>
                                        </p:tav>
                                        <p:tav tm="100000">
                                          <p:val>
                                            <p:strVal val="#ppt_w"/>
                                          </p:val>
                                        </p:tav>
                                      </p:tavLst>
                                    </p:anim>
                                    <p:anim calcmode="lin" valueType="num">
                                      <p:cBhvr>
                                        <p:cTn id="38" dur="500" fill="hold"/>
                                        <p:tgtEl>
                                          <p:spTgt spid="6149"/>
                                        </p:tgtEl>
                                        <p:attrNameLst>
                                          <p:attrName>ppt_h</p:attrName>
                                        </p:attrNameLst>
                                      </p:cBhvr>
                                      <p:tavLst>
                                        <p:tav tm="0">
                                          <p:val>
                                            <p:fltVal val="0"/>
                                          </p:val>
                                        </p:tav>
                                        <p:tav tm="100000">
                                          <p:val>
                                            <p:strVal val="#ppt_h"/>
                                          </p:val>
                                        </p:tav>
                                      </p:tavLst>
                                    </p:anim>
                                    <p:animEffect transition="in" filter="fade">
                                      <p:cBhvr>
                                        <p:cTn id="39" dur="500"/>
                                        <p:tgtEl>
                                          <p:spTgt spid="6149"/>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147">
                                            <p:txEl>
                                              <p:pRg st="0" end="0"/>
                                            </p:txEl>
                                          </p:spTgt>
                                        </p:tgtEl>
                                        <p:attrNameLst>
                                          <p:attrName>style.visibility</p:attrName>
                                        </p:attrNameLst>
                                      </p:cBhvr>
                                      <p:to>
                                        <p:strVal val="visible"/>
                                      </p:to>
                                    </p:set>
                                    <p:animEffect transition="in" filter="fade">
                                      <p:cBhvr>
                                        <p:cTn id="44" dur="1000"/>
                                        <p:tgtEl>
                                          <p:spTgt spid="6147">
                                            <p:txEl>
                                              <p:pRg st="0" end="0"/>
                                            </p:txEl>
                                          </p:spTgt>
                                        </p:tgtEl>
                                      </p:cBhvr>
                                    </p:animEffect>
                                    <p:anim calcmode="lin" valueType="num">
                                      <p:cBhvr>
                                        <p:cTn id="45"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6147">
                                            <p:txEl>
                                              <p:pRg st="2" end="2"/>
                                            </p:txEl>
                                          </p:spTgt>
                                        </p:tgtEl>
                                        <p:attrNameLst>
                                          <p:attrName>style.visibility</p:attrName>
                                        </p:attrNameLst>
                                      </p:cBhvr>
                                      <p:to>
                                        <p:strVal val="visible"/>
                                      </p:to>
                                    </p:set>
                                    <p:animEffect transition="in" filter="fade">
                                      <p:cBhvr>
                                        <p:cTn id="51" dur="1000"/>
                                        <p:tgtEl>
                                          <p:spTgt spid="6147">
                                            <p:txEl>
                                              <p:pRg st="2" end="2"/>
                                            </p:txEl>
                                          </p:spTgt>
                                        </p:tgtEl>
                                      </p:cBhvr>
                                    </p:animEffect>
                                    <p:anim calcmode="lin" valueType="num">
                                      <p:cBhvr>
                                        <p:cTn id="52"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61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6147">
                                            <p:txEl>
                                              <p:pRg st="4" end="4"/>
                                            </p:txEl>
                                          </p:spTgt>
                                        </p:tgtEl>
                                        <p:attrNameLst>
                                          <p:attrName>style.visibility</p:attrName>
                                        </p:attrNameLst>
                                      </p:cBhvr>
                                      <p:to>
                                        <p:strVal val="visible"/>
                                      </p:to>
                                    </p:set>
                                    <p:animEffect transition="in" filter="fade">
                                      <p:cBhvr>
                                        <p:cTn id="58" dur="1000"/>
                                        <p:tgtEl>
                                          <p:spTgt spid="6147">
                                            <p:txEl>
                                              <p:pRg st="4" end="4"/>
                                            </p:txEl>
                                          </p:spTgt>
                                        </p:tgtEl>
                                      </p:cBhvr>
                                    </p:animEffect>
                                    <p:anim calcmode="lin" valueType="num">
                                      <p:cBhvr>
                                        <p:cTn id="59" dur="1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61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6147">
                                            <p:txEl>
                                              <p:pRg st="6" end="6"/>
                                            </p:txEl>
                                          </p:spTgt>
                                        </p:tgtEl>
                                        <p:attrNameLst>
                                          <p:attrName>style.visibility</p:attrName>
                                        </p:attrNameLst>
                                      </p:cBhvr>
                                      <p:to>
                                        <p:strVal val="visible"/>
                                      </p:to>
                                    </p:set>
                                    <p:animEffect transition="in" filter="fade">
                                      <p:cBhvr>
                                        <p:cTn id="65" dur="1000"/>
                                        <p:tgtEl>
                                          <p:spTgt spid="6147">
                                            <p:txEl>
                                              <p:pRg st="6" end="6"/>
                                            </p:txEl>
                                          </p:spTgt>
                                        </p:tgtEl>
                                      </p:cBhvr>
                                    </p:animEffect>
                                    <p:anim calcmode="lin" valueType="num">
                                      <p:cBhvr>
                                        <p:cTn id="66" dur="1000" fill="hold"/>
                                        <p:tgtEl>
                                          <p:spTgt spid="6147">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614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6149" grpId="0"/>
      <p:bldP spid="61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http://www.xtimeline.com/__UserPic_Large/37126/evt0909091000007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161080"/>
            <a:ext cx="3422650" cy="2696920"/>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p:cNvSpPr>
            <a:spLocks noGrp="1" noChangeArrowheads="1"/>
          </p:cNvSpPr>
          <p:nvPr>
            <p:ph type="title"/>
          </p:nvPr>
        </p:nvSpPr>
        <p:spPr>
          <a:xfrm>
            <a:off x="3124200" y="253584"/>
            <a:ext cx="5562599" cy="1143000"/>
          </a:xfrm>
        </p:spPr>
        <p:txBody>
          <a:bodyPr/>
          <a:lstStyle/>
          <a:p>
            <a:pPr eaLnBrk="1" hangingPunct="1"/>
            <a:r>
              <a:rPr lang="en-US" b="1" dirty="0" smtClean="0">
                <a:effectLst>
                  <a:outerShdw blurRad="38100" dist="38100" dir="2700000" algn="tl">
                    <a:srgbClr val="000000">
                      <a:alpha val="43137"/>
                    </a:srgbClr>
                  </a:outerShdw>
                </a:effectLst>
              </a:rPr>
              <a:t>3. John D. R</a:t>
            </a:r>
            <a:r>
              <a:rPr lang="en-US" b="1" dirty="0" smtClean="0">
                <a:solidFill>
                  <a:schemeClr val="tx1"/>
                </a:solidFill>
                <a:effectLst>
                  <a:outerShdw blurRad="38100" dist="38100" dir="2700000" algn="tl">
                    <a:srgbClr val="000000">
                      <a:alpha val="43137"/>
                    </a:srgbClr>
                  </a:outerShdw>
                </a:effectLst>
              </a:rPr>
              <a:t>ockefel</a:t>
            </a:r>
            <a:r>
              <a:rPr lang="en-US" b="1" dirty="0" smtClean="0">
                <a:effectLst>
                  <a:outerShdw blurRad="38100" dist="38100" dir="2700000" algn="tl">
                    <a:srgbClr val="000000">
                      <a:alpha val="43137"/>
                    </a:srgbClr>
                  </a:outerShdw>
                </a:effectLst>
              </a:rPr>
              <a:t>ler </a:t>
            </a:r>
            <a:r>
              <a:rPr lang="en-US" sz="2000" dirty="0" smtClean="0"/>
              <a:t>(1839 – 1937)</a:t>
            </a:r>
          </a:p>
        </p:txBody>
      </p:sp>
      <p:sp>
        <p:nvSpPr>
          <p:cNvPr id="2" name="Rectangle 3"/>
          <p:cNvSpPr>
            <a:spLocks noGrp="1" noChangeArrowheads="1"/>
          </p:cNvSpPr>
          <p:nvPr>
            <p:ph type="body" idx="1"/>
          </p:nvPr>
        </p:nvSpPr>
        <p:spPr>
          <a:xfrm>
            <a:off x="2567550" y="1661008"/>
            <a:ext cx="6664967" cy="1772990"/>
          </a:xfrm>
        </p:spPr>
        <p:txBody>
          <a:bodyPr>
            <a:normAutofit fontScale="62500" lnSpcReduction="20000"/>
          </a:bodyPr>
          <a:lstStyle/>
          <a:p>
            <a:pPr eaLnBrk="1" hangingPunct="1">
              <a:lnSpc>
                <a:spcPct val="80000"/>
              </a:lnSpc>
              <a:spcBef>
                <a:spcPts val="1200"/>
              </a:spcBef>
              <a:spcAft>
                <a:spcPts val="1200"/>
              </a:spcAft>
              <a:defRPr/>
            </a:pPr>
            <a:r>
              <a:rPr lang="en-US" sz="4500" b="1" dirty="0" smtClean="0"/>
              <a:t>Revolutionized the petroleum industry</a:t>
            </a:r>
          </a:p>
          <a:p>
            <a:pPr eaLnBrk="1" hangingPunct="1">
              <a:lnSpc>
                <a:spcPct val="80000"/>
              </a:lnSpc>
              <a:spcBef>
                <a:spcPts val="1200"/>
              </a:spcBef>
              <a:spcAft>
                <a:spcPts val="1200"/>
              </a:spcAft>
              <a:defRPr/>
            </a:pPr>
            <a:r>
              <a:rPr lang="en-US" sz="4500" b="1" dirty="0" smtClean="0"/>
              <a:t>Started the Standard Oil Company</a:t>
            </a:r>
          </a:p>
          <a:p>
            <a:pPr eaLnBrk="1" hangingPunct="1">
              <a:lnSpc>
                <a:spcPct val="80000"/>
              </a:lnSpc>
              <a:spcBef>
                <a:spcPts val="1200"/>
              </a:spcBef>
              <a:spcAft>
                <a:spcPts val="1200"/>
              </a:spcAft>
              <a:defRPr/>
            </a:pPr>
            <a:r>
              <a:rPr lang="en-US" sz="4500" b="1" dirty="0" smtClean="0"/>
              <a:t>Advocated Social Darwinism </a:t>
            </a:r>
          </a:p>
          <a:p>
            <a:pPr eaLnBrk="1" hangingPunct="1">
              <a:lnSpc>
                <a:spcPct val="80000"/>
              </a:lnSpc>
              <a:buFontTx/>
              <a:buNone/>
              <a:defRPr/>
            </a:pPr>
            <a:endParaRPr lang="en-US" sz="2400" b="1" dirty="0" smtClean="0"/>
          </a:p>
        </p:txBody>
      </p:sp>
      <p:pic>
        <p:nvPicPr>
          <p:cNvPr id="7174" name="Picture 9" descr="http://www.blurtit.com/var/question/q/q1/q15/q157/q1579/q1579541_1827118_166_rockefel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12" y="247338"/>
            <a:ext cx="2362200" cy="2827338"/>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6612" y="3581400"/>
            <a:ext cx="5528388" cy="2784737"/>
          </a:xfrm>
          <a:prstGeom prst="rect">
            <a:avLst/>
          </a:prstGeom>
          <a:noFill/>
        </p:spPr>
        <p:txBody>
          <a:bodyPr wrap="square" rtlCol="0">
            <a:spAutoFit/>
          </a:bodyPr>
          <a:lstStyle/>
          <a:p>
            <a:pPr marL="457200" indent="-457200">
              <a:lnSpc>
                <a:spcPct val="80000"/>
              </a:lnSpc>
              <a:spcBef>
                <a:spcPts val="1200"/>
              </a:spcBef>
              <a:spcAft>
                <a:spcPts val="1200"/>
              </a:spcAft>
              <a:buFont typeface="Arial" panose="020B0604020202020204" pitchFamily="34" charset="0"/>
              <a:buChar char="•"/>
              <a:defRPr/>
            </a:pPr>
            <a:r>
              <a:rPr lang="en-US" sz="2800" b="1" dirty="0" smtClean="0"/>
              <a:t>Used </a:t>
            </a:r>
            <a:r>
              <a:rPr lang="en-US" sz="2800" b="1" dirty="0"/>
              <a:t>Vertical and Horizontal integration (mergers) to </a:t>
            </a:r>
            <a:r>
              <a:rPr lang="en-US" sz="2800" b="1" dirty="0" smtClean="0"/>
              <a:t>create a monopoly</a:t>
            </a:r>
          </a:p>
          <a:p>
            <a:pPr marL="457200" indent="-457200">
              <a:lnSpc>
                <a:spcPct val="80000"/>
              </a:lnSpc>
              <a:spcBef>
                <a:spcPts val="1200"/>
              </a:spcBef>
              <a:spcAft>
                <a:spcPts val="1200"/>
              </a:spcAft>
              <a:buFont typeface="Arial" panose="020B0604020202020204" pitchFamily="34" charset="0"/>
              <a:buChar char="•"/>
              <a:defRPr/>
            </a:pPr>
            <a:r>
              <a:rPr lang="en-US" sz="2800" b="1" dirty="0" smtClean="0"/>
              <a:t>Richest </a:t>
            </a:r>
            <a:r>
              <a:rPr lang="en-US" sz="2800" b="1" dirty="0"/>
              <a:t>man in history ($663 Billion today)</a:t>
            </a:r>
          </a:p>
          <a:p>
            <a:pPr marL="457200" indent="-457200">
              <a:lnSpc>
                <a:spcPct val="80000"/>
              </a:lnSpc>
              <a:spcBef>
                <a:spcPts val="1200"/>
              </a:spcBef>
              <a:spcAft>
                <a:spcPts val="1200"/>
              </a:spcAft>
              <a:buFont typeface="Arial" panose="020B0604020202020204" pitchFamily="34" charset="0"/>
              <a:buChar char="•"/>
              <a:defRPr/>
            </a:pPr>
            <a:endParaRPr lang="en-US" sz="2800" b="1" dirty="0"/>
          </a:p>
        </p:txBody>
      </p:sp>
    </p:spTree>
    <p:extLst>
      <p:ext uri="{BB962C8B-B14F-4D97-AF65-F5344CB8AC3E}">
        <p14:creationId xmlns:p14="http://schemas.microsoft.com/office/powerpoint/2010/main" val="327275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1000" fill="hold"/>
                                        <p:tgtEl>
                                          <p:spTgt spid="7174"/>
                                        </p:tgtEl>
                                        <p:attrNameLst>
                                          <p:attrName>ppt_w</p:attrName>
                                        </p:attrNameLst>
                                      </p:cBhvr>
                                      <p:tavLst>
                                        <p:tav tm="0">
                                          <p:val>
                                            <p:fltVal val="0"/>
                                          </p:val>
                                        </p:tav>
                                        <p:tav tm="100000">
                                          <p:val>
                                            <p:strVal val="#ppt_w"/>
                                          </p:val>
                                        </p:tav>
                                      </p:tavLst>
                                    </p:anim>
                                    <p:anim calcmode="lin" valueType="num">
                                      <p:cBhvr>
                                        <p:cTn id="8" dur="1000" fill="hold"/>
                                        <p:tgtEl>
                                          <p:spTgt spid="7174"/>
                                        </p:tgtEl>
                                        <p:attrNameLst>
                                          <p:attrName>ppt_h</p:attrName>
                                        </p:attrNameLst>
                                      </p:cBhvr>
                                      <p:tavLst>
                                        <p:tav tm="0">
                                          <p:val>
                                            <p:fltVal val="0"/>
                                          </p:val>
                                        </p:tav>
                                        <p:tav tm="100000">
                                          <p:val>
                                            <p:strVal val="#ppt_h"/>
                                          </p:val>
                                        </p:tav>
                                      </p:tavLst>
                                    </p:anim>
                                    <p:anim calcmode="lin" valueType="num">
                                      <p:cBhvr>
                                        <p:cTn id="9" dur="1000" fill="hold"/>
                                        <p:tgtEl>
                                          <p:spTgt spid="7174"/>
                                        </p:tgtEl>
                                        <p:attrNameLst>
                                          <p:attrName>style.rotation</p:attrName>
                                        </p:attrNameLst>
                                      </p:cBhvr>
                                      <p:tavLst>
                                        <p:tav tm="0">
                                          <p:val>
                                            <p:fltVal val="90"/>
                                          </p:val>
                                        </p:tav>
                                        <p:tav tm="100000">
                                          <p:val>
                                            <p:fltVal val="0"/>
                                          </p:val>
                                        </p:tav>
                                      </p:tavLst>
                                    </p:anim>
                                    <p:animEffect transition="in" filter="fade">
                                      <p:cBhvr>
                                        <p:cTn id="10" dur="1000"/>
                                        <p:tgtEl>
                                          <p:spTgt spid="717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 calcmode="lin" valueType="num">
                                      <p:cBhvr>
                                        <p:cTn id="15" dur="1000" fill="hold"/>
                                        <p:tgtEl>
                                          <p:spTgt spid="7170"/>
                                        </p:tgtEl>
                                        <p:attrNameLst>
                                          <p:attrName>ppt_w</p:attrName>
                                        </p:attrNameLst>
                                      </p:cBhvr>
                                      <p:tavLst>
                                        <p:tav tm="0">
                                          <p:val>
                                            <p:fltVal val="0"/>
                                          </p:val>
                                        </p:tav>
                                        <p:tav tm="100000">
                                          <p:val>
                                            <p:strVal val="#ppt_w"/>
                                          </p:val>
                                        </p:tav>
                                      </p:tavLst>
                                    </p:anim>
                                    <p:anim calcmode="lin" valueType="num">
                                      <p:cBhvr>
                                        <p:cTn id="16" dur="1000" fill="hold"/>
                                        <p:tgtEl>
                                          <p:spTgt spid="7170"/>
                                        </p:tgtEl>
                                        <p:attrNameLst>
                                          <p:attrName>ppt_h</p:attrName>
                                        </p:attrNameLst>
                                      </p:cBhvr>
                                      <p:tavLst>
                                        <p:tav tm="0">
                                          <p:val>
                                            <p:fltVal val="0"/>
                                          </p:val>
                                        </p:tav>
                                        <p:tav tm="100000">
                                          <p:val>
                                            <p:strVal val="#ppt_h"/>
                                          </p:val>
                                        </p:tav>
                                      </p:tavLst>
                                    </p:anim>
                                    <p:anim calcmode="lin" valueType="num">
                                      <p:cBhvr>
                                        <p:cTn id="17" dur="1000" fill="hold"/>
                                        <p:tgtEl>
                                          <p:spTgt spid="7170"/>
                                        </p:tgtEl>
                                        <p:attrNameLst>
                                          <p:attrName>style.rotation</p:attrName>
                                        </p:attrNameLst>
                                      </p:cBhvr>
                                      <p:tavLst>
                                        <p:tav tm="0">
                                          <p:val>
                                            <p:fltVal val="90"/>
                                          </p:val>
                                        </p:tav>
                                        <p:tav tm="100000">
                                          <p:val>
                                            <p:fltVal val="0"/>
                                          </p:val>
                                        </p:tav>
                                      </p:tavLst>
                                    </p:anim>
                                    <p:animEffect transition="in" filter="fade">
                                      <p:cBhvr>
                                        <p:cTn id="18" dur="1000"/>
                                        <p:tgtEl>
                                          <p:spTgt spid="717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1000"/>
                                        <p:tgtEl>
                                          <p:spTgt spid="2">
                                            <p:txEl>
                                              <p:pRg st="0" end="0"/>
                                            </p:txEl>
                                          </p:spTgt>
                                        </p:tgtEl>
                                      </p:cBhvr>
                                    </p:animEffect>
                                    <p:anim calcmode="lin" valueType="num">
                                      <p:cBhvr>
                                        <p:cTn id="2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1000"/>
                                        <p:tgtEl>
                                          <p:spTgt spid="2">
                                            <p:txEl>
                                              <p:pRg st="1" end="1"/>
                                            </p:txEl>
                                          </p:spTgt>
                                        </p:tgtEl>
                                      </p:cBhvr>
                                    </p:animEffect>
                                    <p:anim calcmode="lin" valueType="num">
                                      <p:cBhvr>
                                        <p:cTn id="3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fade">
                                      <p:cBhvr>
                                        <p:cTn id="37" dur="1000"/>
                                        <p:tgtEl>
                                          <p:spTgt spid="2">
                                            <p:txEl>
                                              <p:pRg st="2" end="2"/>
                                            </p:txEl>
                                          </p:spTgt>
                                        </p:tgtEl>
                                      </p:cBhvr>
                                    </p:animEffect>
                                    <p:anim calcmode="lin" valueType="num">
                                      <p:cBhvr>
                                        <p:cTn id="3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6200"/>
            <a:ext cx="8229600" cy="1143000"/>
          </a:xfrm>
        </p:spPr>
        <p:txBody>
          <a:bodyPr/>
          <a:lstStyle/>
          <a:p>
            <a:pPr eaLnBrk="1" hangingPunct="1"/>
            <a:r>
              <a:rPr lang="en-US" b="1" dirty="0" smtClean="0">
                <a:effectLst>
                  <a:outerShdw blurRad="38100" dist="38100" dir="2700000" algn="tl">
                    <a:srgbClr val="000000">
                      <a:alpha val="43137"/>
                    </a:srgbClr>
                  </a:outerShdw>
                </a:effectLst>
              </a:rPr>
              <a:t>3. John D. Rockefeller</a:t>
            </a:r>
            <a:endParaRPr lang="en-US" dirty="0" smtClean="0">
              <a:effectLst>
                <a:outerShdw blurRad="38100" dist="38100" dir="2700000" algn="tl">
                  <a:srgbClr val="000000">
                    <a:alpha val="43137"/>
                  </a:srgbClr>
                </a:outerShdw>
              </a:effectLst>
            </a:endParaRPr>
          </a:p>
        </p:txBody>
      </p:sp>
      <p:sp>
        <p:nvSpPr>
          <p:cNvPr id="8195" name="Content Placeholder 2"/>
          <p:cNvSpPr>
            <a:spLocks noGrp="1"/>
          </p:cNvSpPr>
          <p:nvPr>
            <p:ph idx="1"/>
          </p:nvPr>
        </p:nvSpPr>
        <p:spPr>
          <a:xfrm>
            <a:off x="228600" y="1600200"/>
            <a:ext cx="5029200" cy="5029200"/>
          </a:xfrm>
        </p:spPr>
        <p:txBody>
          <a:bodyPr/>
          <a:lstStyle/>
          <a:p>
            <a:pPr eaLnBrk="1" hangingPunct="1">
              <a:lnSpc>
                <a:spcPct val="80000"/>
              </a:lnSpc>
            </a:pPr>
            <a:r>
              <a:rPr lang="en-US" sz="2800" dirty="0" smtClean="0"/>
              <a:t>At one point controlled over 90% of the oil refining in the world</a:t>
            </a:r>
          </a:p>
          <a:p>
            <a:pPr eaLnBrk="1" hangingPunct="1">
              <a:lnSpc>
                <a:spcPct val="80000"/>
              </a:lnSpc>
              <a:buFontTx/>
              <a:buNone/>
            </a:pPr>
            <a:endParaRPr lang="en-US" sz="2800" dirty="0" smtClean="0"/>
          </a:p>
          <a:p>
            <a:pPr eaLnBrk="1" hangingPunct="1">
              <a:lnSpc>
                <a:spcPct val="80000"/>
              </a:lnSpc>
            </a:pPr>
            <a:r>
              <a:rPr lang="en-US" sz="2800" dirty="0" smtClean="0"/>
              <a:t>Donated money to medical research and elimination of disease (hook worm, yellow fever)</a:t>
            </a:r>
          </a:p>
          <a:p>
            <a:pPr eaLnBrk="1" hangingPunct="1">
              <a:lnSpc>
                <a:spcPct val="80000"/>
              </a:lnSpc>
              <a:buFontTx/>
              <a:buNone/>
            </a:pPr>
            <a:endParaRPr lang="en-US" sz="2800" dirty="0" smtClean="0"/>
          </a:p>
          <a:p>
            <a:pPr eaLnBrk="1" hangingPunct="1">
              <a:lnSpc>
                <a:spcPct val="80000"/>
              </a:lnSpc>
            </a:pPr>
            <a:r>
              <a:rPr lang="en-US" sz="2800" dirty="0" smtClean="0"/>
              <a:t>Started University of Chicago, Rockefeller University</a:t>
            </a:r>
          </a:p>
          <a:p>
            <a:pPr eaLnBrk="1" hangingPunct="1"/>
            <a:endParaRPr lang="en-US" dirty="0" smtClean="0"/>
          </a:p>
        </p:txBody>
      </p:sp>
      <p:pic>
        <p:nvPicPr>
          <p:cNvPr id="8196" name="Picture 2" descr="http://futureofny.org/images/Columbia-campu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850" y="3810000"/>
            <a:ext cx="35750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4"/>
          <p:cNvSpPr txBox="1">
            <a:spLocks noChangeArrowheads="1"/>
          </p:cNvSpPr>
          <p:nvPr/>
        </p:nvSpPr>
        <p:spPr bwMode="auto">
          <a:xfrm>
            <a:off x="5710238" y="6172200"/>
            <a:ext cx="3163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t>Rockefeller University</a:t>
            </a:r>
          </a:p>
        </p:txBody>
      </p:sp>
      <p:pic>
        <p:nvPicPr>
          <p:cNvPr id="8198" name="Picture 4" descr="http://en.citizendium.org/images/a/a7/~JDR19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850" y="1219200"/>
            <a:ext cx="36337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35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p:cTn id="7" dur="1000" fill="hold"/>
                                        <p:tgtEl>
                                          <p:spTgt spid="8198"/>
                                        </p:tgtEl>
                                        <p:attrNameLst>
                                          <p:attrName>ppt_w</p:attrName>
                                        </p:attrNameLst>
                                      </p:cBhvr>
                                      <p:tavLst>
                                        <p:tav tm="0">
                                          <p:val>
                                            <p:fltVal val="0"/>
                                          </p:val>
                                        </p:tav>
                                        <p:tav tm="100000">
                                          <p:val>
                                            <p:strVal val="#ppt_w"/>
                                          </p:val>
                                        </p:tav>
                                      </p:tavLst>
                                    </p:anim>
                                    <p:anim calcmode="lin" valueType="num">
                                      <p:cBhvr>
                                        <p:cTn id="8" dur="1000" fill="hold"/>
                                        <p:tgtEl>
                                          <p:spTgt spid="8198"/>
                                        </p:tgtEl>
                                        <p:attrNameLst>
                                          <p:attrName>ppt_h</p:attrName>
                                        </p:attrNameLst>
                                      </p:cBhvr>
                                      <p:tavLst>
                                        <p:tav tm="0">
                                          <p:val>
                                            <p:fltVal val="0"/>
                                          </p:val>
                                        </p:tav>
                                        <p:tav tm="100000">
                                          <p:val>
                                            <p:strVal val="#ppt_h"/>
                                          </p:val>
                                        </p:tav>
                                      </p:tavLst>
                                    </p:anim>
                                    <p:anim calcmode="lin" valueType="num">
                                      <p:cBhvr>
                                        <p:cTn id="9" dur="1000" fill="hold"/>
                                        <p:tgtEl>
                                          <p:spTgt spid="8198"/>
                                        </p:tgtEl>
                                        <p:attrNameLst>
                                          <p:attrName>style.rotation</p:attrName>
                                        </p:attrNameLst>
                                      </p:cBhvr>
                                      <p:tavLst>
                                        <p:tav tm="0">
                                          <p:val>
                                            <p:fltVal val="90"/>
                                          </p:val>
                                        </p:tav>
                                        <p:tav tm="100000">
                                          <p:val>
                                            <p:fltVal val="0"/>
                                          </p:val>
                                        </p:tav>
                                      </p:tavLst>
                                    </p:anim>
                                    <p:animEffect transition="in" filter="fade">
                                      <p:cBhvr>
                                        <p:cTn id="10" dur="1000"/>
                                        <p:tgtEl>
                                          <p:spTgt spid="819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anim calcmode="lin" valueType="num">
                                      <p:cBhvr>
                                        <p:cTn id="15" dur="1000" fill="hold"/>
                                        <p:tgtEl>
                                          <p:spTgt spid="8196"/>
                                        </p:tgtEl>
                                        <p:attrNameLst>
                                          <p:attrName>ppt_w</p:attrName>
                                        </p:attrNameLst>
                                      </p:cBhvr>
                                      <p:tavLst>
                                        <p:tav tm="0">
                                          <p:val>
                                            <p:fltVal val="0"/>
                                          </p:val>
                                        </p:tav>
                                        <p:tav tm="100000">
                                          <p:val>
                                            <p:strVal val="#ppt_w"/>
                                          </p:val>
                                        </p:tav>
                                      </p:tavLst>
                                    </p:anim>
                                    <p:anim calcmode="lin" valueType="num">
                                      <p:cBhvr>
                                        <p:cTn id="16" dur="1000" fill="hold"/>
                                        <p:tgtEl>
                                          <p:spTgt spid="8196"/>
                                        </p:tgtEl>
                                        <p:attrNameLst>
                                          <p:attrName>ppt_h</p:attrName>
                                        </p:attrNameLst>
                                      </p:cBhvr>
                                      <p:tavLst>
                                        <p:tav tm="0">
                                          <p:val>
                                            <p:fltVal val="0"/>
                                          </p:val>
                                        </p:tav>
                                        <p:tav tm="100000">
                                          <p:val>
                                            <p:strVal val="#ppt_h"/>
                                          </p:val>
                                        </p:tav>
                                      </p:tavLst>
                                    </p:anim>
                                    <p:anim calcmode="lin" valueType="num">
                                      <p:cBhvr>
                                        <p:cTn id="17" dur="1000" fill="hold"/>
                                        <p:tgtEl>
                                          <p:spTgt spid="8196"/>
                                        </p:tgtEl>
                                        <p:attrNameLst>
                                          <p:attrName>style.rotation</p:attrName>
                                        </p:attrNameLst>
                                      </p:cBhvr>
                                      <p:tavLst>
                                        <p:tav tm="0">
                                          <p:val>
                                            <p:fltVal val="90"/>
                                          </p:val>
                                        </p:tav>
                                        <p:tav tm="100000">
                                          <p:val>
                                            <p:fltVal val="0"/>
                                          </p:val>
                                        </p:tav>
                                      </p:tavLst>
                                    </p:anim>
                                    <p:animEffect transition="in" filter="fade">
                                      <p:cBhvr>
                                        <p:cTn id="18" dur="1000"/>
                                        <p:tgtEl>
                                          <p:spTgt spid="819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197"/>
                                        </p:tgtEl>
                                        <p:attrNameLst>
                                          <p:attrName>style.visibility</p:attrName>
                                        </p:attrNameLst>
                                      </p:cBhvr>
                                      <p:to>
                                        <p:strVal val="visible"/>
                                      </p:to>
                                    </p:set>
                                    <p:anim calcmode="lin" valueType="num">
                                      <p:cBhvr>
                                        <p:cTn id="23" dur="1000" fill="hold"/>
                                        <p:tgtEl>
                                          <p:spTgt spid="8197"/>
                                        </p:tgtEl>
                                        <p:attrNameLst>
                                          <p:attrName>ppt_w</p:attrName>
                                        </p:attrNameLst>
                                      </p:cBhvr>
                                      <p:tavLst>
                                        <p:tav tm="0">
                                          <p:val>
                                            <p:fltVal val="0"/>
                                          </p:val>
                                        </p:tav>
                                        <p:tav tm="100000">
                                          <p:val>
                                            <p:strVal val="#ppt_w"/>
                                          </p:val>
                                        </p:tav>
                                      </p:tavLst>
                                    </p:anim>
                                    <p:anim calcmode="lin" valueType="num">
                                      <p:cBhvr>
                                        <p:cTn id="24" dur="1000" fill="hold"/>
                                        <p:tgtEl>
                                          <p:spTgt spid="8197"/>
                                        </p:tgtEl>
                                        <p:attrNameLst>
                                          <p:attrName>ppt_h</p:attrName>
                                        </p:attrNameLst>
                                      </p:cBhvr>
                                      <p:tavLst>
                                        <p:tav tm="0">
                                          <p:val>
                                            <p:fltVal val="0"/>
                                          </p:val>
                                        </p:tav>
                                        <p:tav tm="100000">
                                          <p:val>
                                            <p:strVal val="#ppt_h"/>
                                          </p:val>
                                        </p:tav>
                                      </p:tavLst>
                                    </p:anim>
                                    <p:anim calcmode="lin" valueType="num">
                                      <p:cBhvr>
                                        <p:cTn id="25" dur="1000" fill="hold"/>
                                        <p:tgtEl>
                                          <p:spTgt spid="8197"/>
                                        </p:tgtEl>
                                        <p:attrNameLst>
                                          <p:attrName>style.rotation</p:attrName>
                                        </p:attrNameLst>
                                      </p:cBhvr>
                                      <p:tavLst>
                                        <p:tav tm="0">
                                          <p:val>
                                            <p:fltVal val="90"/>
                                          </p:val>
                                        </p:tav>
                                        <p:tav tm="100000">
                                          <p:val>
                                            <p:fltVal val="0"/>
                                          </p:val>
                                        </p:tav>
                                      </p:tavLst>
                                    </p:anim>
                                    <p:animEffect transition="in" filter="fade">
                                      <p:cBhvr>
                                        <p:cTn id="26" dur="1000"/>
                                        <p:tgtEl>
                                          <p:spTgt spid="819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195">
                                            <p:txEl>
                                              <p:pRg st="0" end="0"/>
                                            </p:txEl>
                                          </p:spTgt>
                                        </p:tgtEl>
                                        <p:attrNameLst>
                                          <p:attrName>style.visibility</p:attrName>
                                        </p:attrNameLst>
                                      </p:cBhvr>
                                      <p:to>
                                        <p:strVal val="visible"/>
                                      </p:to>
                                    </p:set>
                                    <p:animEffect transition="in" filter="fade">
                                      <p:cBhvr>
                                        <p:cTn id="31" dur="1000"/>
                                        <p:tgtEl>
                                          <p:spTgt spid="8195">
                                            <p:txEl>
                                              <p:pRg st="0" end="0"/>
                                            </p:txEl>
                                          </p:spTgt>
                                        </p:tgtEl>
                                      </p:cBhvr>
                                    </p:animEffect>
                                    <p:anim calcmode="lin" valueType="num">
                                      <p:cBhvr>
                                        <p:cTn id="32"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195">
                                            <p:txEl>
                                              <p:pRg st="2" end="2"/>
                                            </p:txEl>
                                          </p:spTgt>
                                        </p:tgtEl>
                                        <p:attrNameLst>
                                          <p:attrName>style.visibility</p:attrName>
                                        </p:attrNameLst>
                                      </p:cBhvr>
                                      <p:to>
                                        <p:strVal val="visible"/>
                                      </p:to>
                                    </p:set>
                                    <p:animEffect transition="in" filter="fade">
                                      <p:cBhvr>
                                        <p:cTn id="38" dur="1000"/>
                                        <p:tgtEl>
                                          <p:spTgt spid="8195">
                                            <p:txEl>
                                              <p:pRg st="2" end="2"/>
                                            </p:txEl>
                                          </p:spTgt>
                                        </p:tgtEl>
                                      </p:cBhvr>
                                    </p:animEffect>
                                    <p:anim calcmode="lin" valueType="num">
                                      <p:cBhvr>
                                        <p:cTn id="39"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195">
                                            <p:txEl>
                                              <p:pRg st="4" end="4"/>
                                            </p:txEl>
                                          </p:spTgt>
                                        </p:tgtEl>
                                        <p:attrNameLst>
                                          <p:attrName>style.visibility</p:attrName>
                                        </p:attrNameLst>
                                      </p:cBhvr>
                                      <p:to>
                                        <p:strVal val="visible"/>
                                      </p:to>
                                    </p:set>
                                    <p:animEffect transition="in" filter="fade">
                                      <p:cBhvr>
                                        <p:cTn id="45" dur="1000"/>
                                        <p:tgtEl>
                                          <p:spTgt spid="8195">
                                            <p:txEl>
                                              <p:pRg st="4" end="4"/>
                                            </p:txEl>
                                          </p:spTgt>
                                        </p:tgtEl>
                                      </p:cBhvr>
                                    </p:animEffect>
                                    <p:anim calcmode="lin" valueType="num">
                                      <p:cBhvr>
                                        <p:cTn id="46"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1" y="76200"/>
            <a:ext cx="9144000" cy="1143000"/>
          </a:xfrm>
        </p:spPr>
        <p:txBody>
          <a:bodyPr/>
          <a:lstStyle/>
          <a:p>
            <a:r>
              <a:rPr lang="en-US" b="1" dirty="0"/>
              <a:t> </a:t>
            </a:r>
            <a:r>
              <a:rPr lang="en-US" b="1" dirty="0" smtClean="0"/>
              <a:t>   4. Upton Sinclair</a:t>
            </a:r>
            <a:r>
              <a:rPr lang="en-US" dirty="0"/>
              <a:t> </a:t>
            </a:r>
            <a:r>
              <a:rPr lang="en-US" sz="2800" dirty="0" smtClean="0"/>
              <a:t>(1878-1968)</a:t>
            </a:r>
            <a:endParaRPr lang="en-US" sz="2800" dirty="0"/>
          </a:p>
        </p:txBody>
      </p:sp>
      <p:sp>
        <p:nvSpPr>
          <p:cNvPr id="3" name="Content Placeholder 2"/>
          <p:cNvSpPr>
            <a:spLocks noGrp="1"/>
          </p:cNvSpPr>
          <p:nvPr>
            <p:ph idx="1"/>
          </p:nvPr>
        </p:nvSpPr>
        <p:spPr>
          <a:xfrm>
            <a:off x="2759230" y="2260422"/>
            <a:ext cx="6384769" cy="4597578"/>
          </a:xfrm>
        </p:spPr>
        <p:txBody>
          <a:bodyPr>
            <a:normAutofit/>
          </a:bodyPr>
          <a:lstStyle/>
          <a:p>
            <a:pPr>
              <a:spcBef>
                <a:spcPts val="1200"/>
              </a:spcBef>
              <a:spcAft>
                <a:spcPts val="1200"/>
              </a:spcAft>
            </a:pPr>
            <a:r>
              <a:rPr lang="en-US" sz="2800" b="1" dirty="0" smtClean="0"/>
              <a:t>Pulitzer-Prize winning American author</a:t>
            </a:r>
          </a:p>
          <a:p>
            <a:pPr>
              <a:spcBef>
                <a:spcPts val="1200"/>
              </a:spcBef>
              <a:spcAft>
                <a:spcPts val="1200"/>
              </a:spcAft>
            </a:pPr>
            <a:r>
              <a:rPr lang="en-US" sz="2800" b="1" dirty="0" smtClean="0"/>
              <a:t>His book, </a:t>
            </a:r>
            <a:r>
              <a:rPr lang="en-US" sz="2800" b="1" i="1" dirty="0" smtClean="0"/>
              <a:t>The Jungle</a:t>
            </a:r>
            <a:r>
              <a:rPr lang="en-US" sz="2800" b="1" dirty="0" smtClean="0"/>
              <a:t>, exposed inhuman conditions in the meat industry and unhealthy standards for meat products</a:t>
            </a:r>
          </a:p>
          <a:p>
            <a:pPr>
              <a:spcBef>
                <a:spcPts val="0"/>
              </a:spcBef>
            </a:pPr>
            <a:r>
              <a:rPr lang="en-US" sz="2800" b="1" dirty="0" smtClean="0"/>
              <a:t>He contributed to passing of:</a:t>
            </a:r>
          </a:p>
          <a:p>
            <a:pPr lvl="1">
              <a:spcBef>
                <a:spcPts val="0"/>
              </a:spcBef>
            </a:pPr>
            <a:r>
              <a:rPr lang="en-US" b="1" dirty="0" smtClean="0"/>
              <a:t>Pure Food and Drug Act (1906)</a:t>
            </a:r>
          </a:p>
          <a:p>
            <a:pPr lvl="1">
              <a:spcBef>
                <a:spcPts val="0"/>
              </a:spcBef>
            </a:pPr>
            <a:r>
              <a:rPr lang="en-US" b="1" dirty="0" smtClean="0"/>
              <a:t>Meat Inspection Act (1906)</a:t>
            </a:r>
          </a:p>
          <a:p>
            <a:pPr>
              <a:spcBef>
                <a:spcPts val="1200"/>
              </a:spcBef>
              <a:spcAft>
                <a:spcPts val="1200"/>
              </a:spcAft>
            </a:pPr>
            <a:r>
              <a:rPr lang="en-US" sz="2800" b="1" dirty="0" smtClean="0"/>
              <a:t>He supported socialism</a:t>
            </a:r>
          </a:p>
          <a:p>
            <a:pPr eaLnBrk="1" hangingPunct="1"/>
            <a:endParaRPr lang="en-US" sz="2800" b="1" dirty="0" smtClean="0"/>
          </a:p>
          <a:p>
            <a:endParaRPr lang="en-US" dirty="0"/>
          </a:p>
        </p:txBody>
      </p:sp>
      <p:pic>
        <p:nvPicPr>
          <p:cNvPr id="44034" name="Picture 2" descr="http://www.bobfelton.com/images/upton_sincla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3" y="229614"/>
            <a:ext cx="1981200" cy="27336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8613" y="233362"/>
            <a:ext cx="1295400" cy="2027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131" y="3733800"/>
            <a:ext cx="25781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54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1000" fill="hold"/>
                                        <p:tgtEl>
                                          <p:spTgt spid="44034"/>
                                        </p:tgtEl>
                                        <p:attrNameLst>
                                          <p:attrName>ppt_w</p:attrName>
                                        </p:attrNameLst>
                                      </p:cBhvr>
                                      <p:tavLst>
                                        <p:tav tm="0">
                                          <p:val>
                                            <p:fltVal val="0"/>
                                          </p:val>
                                        </p:tav>
                                        <p:tav tm="100000">
                                          <p:val>
                                            <p:strVal val="#ppt_w"/>
                                          </p:val>
                                        </p:tav>
                                      </p:tavLst>
                                    </p:anim>
                                    <p:anim calcmode="lin" valueType="num">
                                      <p:cBhvr>
                                        <p:cTn id="8" dur="1000" fill="hold"/>
                                        <p:tgtEl>
                                          <p:spTgt spid="44034"/>
                                        </p:tgtEl>
                                        <p:attrNameLst>
                                          <p:attrName>ppt_h</p:attrName>
                                        </p:attrNameLst>
                                      </p:cBhvr>
                                      <p:tavLst>
                                        <p:tav tm="0">
                                          <p:val>
                                            <p:fltVal val="0"/>
                                          </p:val>
                                        </p:tav>
                                        <p:tav tm="100000">
                                          <p:val>
                                            <p:strVal val="#ppt_h"/>
                                          </p:val>
                                        </p:tav>
                                      </p:tavLst>
                                    </p:anim>
                                    <p:anim calcmode="lin" valueType="num">
                                      <p:cBhvr>
                                        <p:cTn id="9" dur="1000" fill="hold"/>
                                        <p:tgtEl>
                                          <p:spTgt spid="44034"/>
                                        </p:tgtEl>
                                        <p:attrNameLst>
                                          <p:attrName>style.rotation</p:attrName>
                                        </p:attrNameLst>
                                      </p:cBhvr>
                                      <p:tavLst>
                                        <p:tav tm="0">
                                          <p:val>
                                            <p:fltVal val="90"/>
                                          </p:val>
                                        </p:tav>
                                        <p:tav tm="100000">
                                          <p:val>
                                            <p:fltVal val="0"/>
                                          </p:val>
                                        </p:tav>
                                      </p:tavLst>
                                    </p:anim>
                                    <p:animEffect transition="in" filter="fade">
                                      <p:cBhvr>
                                        <p:cTn id="10" dur="1000"/>
                                        <p:tgtEl>
                                          <p:spTgt spid="4403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 calcmode="lin" valueType="num">
                                      <p:cBhvr>
                                        <p:cTn id="17" dur="1000" fill="hold"/>
                                        <p:tgtEl>
                                          <p:spTgt spid="3074"/>
                                        </p:tgtEl>
                                        <p:attrNameLst>
                                          <p:attrName>style.rotation</p:attrName>
                                        </p:attrNameLst>
                                      </p:cBhvr>
                                      <p:tavLst>
                                        <p:tav tm="0">
                                          <p:val>
                                            <p:fltVal val="90"/>
                                          </p:val>
                                        </p:tav>
                                        <p:tav tm="100000">
                                          <p:val>
                                            <p:fltVal val="0"/>
                                          </p:val>
                                        </p:tav>
                                      </p:tavLst>
                                    </p:anim>
                                    <p:animEffect transition="in" filter="fade">
                                      <p:cBhvr>
                                        <p:cTn id="18" dur="1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anim calcmode="lin" valueType="num">
                                      <p:cBhvr>
                                        <p:cTn id="23" dur="1000" fill="hold"/>
                                        <p:tgtEl>
                                          <p:spTgt spid="3075"/>
                                        </p:tgtEl>
                                        <p:attrNameLst>
                                          <p:attrName>ppt_w</p:attrName>
                                        </p:attrNameLst>
                                      </p:cBhvr>
                                      <p:tavLst>
                                        <p:tav tm="0">
                                          <p:val>
                                            <p:fltVal val="0"/>
                                          </p:val>
                                        </p:tav>
                                        <p:tav tm="100000">
                                          <p:val>
                                            <p:strVal val="#ppt_w"/>
                                          </p:val>
                                        </p:tav>
                                      </p:tavLst>
                                    </p:anim>
                                    <p:anim calcmode="lin" valueType="num">
                                      <p:cBhvr>
                                        <p:cTn id="24" dur="1000" fill="hold"/>
                                        <p:tgtEl>
                                          <p:spTgt spid="3075"/>
                                        </p:tgtEl>
                                        <p:attrNameLst>
                                          <p:attrName>ppt_h</p:attrName>
                                        </p:attrNameLst>
                                      </p:cBhvr>
                                      <p:tavLst>
                                        <p:tav tm="0">
                                          <p:val>
                                            <p:fltVal val="0"/>
                                          </p:val>
                                        </p:tav>
                                        <p:tav tm="100000">
                                          <p:val>
                                            <p:strVal val="#ppt_h"/>
                                          </p:val>
                                        </p:tav>
                                      </p:tavLst>
                                    </p:anim>
                                    <p:anim calcmode="lin" valueType="num">
                                      <p:cBhvr>
                                        <p:cTn id="25" dur="1000" fill="hold"/>
                                        <p:tgtEl>
                                          <p:spTgt spid="3075"/>
                                        </p:tgtEl>
                                        <p:attrNameLst>
                                          <p:attrName>style.rotation</p:attrName>
                                        </p:attrNameLst>
                                      </p:cBhvr>
                                      <p:tavLst>
                                        <p:tav tm="0">
                                          <p:val>
                                            <p:fltVal val="90"/>
                                          </p:val>
                                        </p:tav>
                                        <p:tav tm="100000">
                                          <p:val>
                                            <p:fltVal val="0"/>
                                          </p:val>
                                        </p:tav>
                                      </p:tavLst>
                                    </p:anim>
                                    <p:animEffect transition="in" filter="fade">
                                      <p:cBhvr>
                                        <p:cTn id="26" dur="1000"/>
                                        <p:tgtEl>
                                          <p:spTgt spid="307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1000"/>
                                        <p:tgtEl>
                                          <p:spTgt spid="3">
                                            <p:txEl>
                                              <p:pRg st="1" end="1"/>
                                            </p:txEl>
                                          </p:spTgt>
                                        </p:tgtEl>
                                      </p:cBhvr>
                                    </p:animEffect>
                                    <p:anim calcmode="lin" valueType="num">
                                      <p:cBhvr>
                                        <p:cTn id="3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1000"/>
                                        <p:tgtEl>
                                          <p:spTgt spid="3">
                                            <p:txEl>
                                              <p:pRg st="2" end="2"/>
                                            </p:txEl>
                                          </p:spTgt>
                                        </p:tgtEl>
                                      </p:cBhvr>
                                    </p:animEffect>
                                    <p:anim calcmode="lin" valueType="num">
                                      <p:cBhvr>
                                        <p:cTn id="4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fade">
                                      <p:cBhvr>
                                        <p:cTn id="50" dur="1000"/>
                                        <p:tgtEl>
                                          <p:spTgt spid="3">
                                            <p:txEl>
                                              <p:pRg st="3" end="3"/>
                                            </p:txEl>
                                          </p:spTgt>
                                        </p:tgtEl>
                                      </p:cBhvr>
                                    </p:animEffect>
                                    <p:anim calcmode="lin" valueType="num">
                                      <p:cBhvr>
                                        <p:cTn id="5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fade">
                                      <p:cBhvr>
                                        <p:cTn id="55" dur="1000"/>
                                        <p:tgtEl>
                                          <p:spTgt spid="3">
                                            <p:txEl>
                                              <p:pRg st="4" end="4"/>
                                            </p:txEl>
                                          </p:spTgt>
                                        </p:tgtEl>
                                      </p:cBhvr>
                                    </p:animEffect>
                                    <p:anim calcmode="lin" valueType="num">
                                      <p:cBhvr>
                                        <p:cTn id="5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fade">
                                      <p:cBhvr>
                                        <p:cTn id="62" dur="1000"/>
                                        <p:tgtEl>
                                          <p:spTgt spid="3">
                                            <p:txEl>
                                              <p:pRg st="5" end="5"/>
                                            </p:txEl>
                                          </p:spTgt>
                                        </p:tgtEl>
                                      </p:cBhvr>
                                    </p:animEffect>
                                    <p:anim calcmode="lin" valueType="num">
                                      <p:cBhvr>
                                        <p:cTn id="6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02_120a_crop_s"/>
          <p:cNvPicPr>
            <a:picLocks noChangeAspect="1" noChangeArrowheads="1"/>
          </p:cNvPicPr>
          <p:nvPr/>
        </p:nvPicPr>
        <p:blipFill>
          <a:blip r:embed="rId2">
            <a:lum bright="36000"/>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extLst>
            <a:ext uri="{909E8E84-426E-40DD-AFC4-6F175D3DCCD1}">
              <a14:hiddenFill xmlns:a14="http://schemas.microsoft.com/office/drawing/2010/main">
                <a:solidFill>
                  <a:srgbClr val="FFFFFF"/>
                </a:solidFill>
              </a14:hiddenFill>
            </a:ext>
          </a:extLst>
        </p:spPr>
      </p:pic>
      <p:sp>
        <p:nvSpPr>
          <p:cNvPr id="12291" name="Rectangle 3"/>
          <p:cNvSpPr>
            <a:spLocks noGrp="1" noChangeArrowheads="1"/>
          </p:cNvSpPr>
          <p:nvPr>
            <p:ph type="title"/>
          </p:nvPr>
        </p:nvSpPr>
        <p:spPr>
          <a:xfrm>
            <a:off x="457200" y="274638"/>
            <a:ext cx="8229600" cy="792162"/>
          </a:xfrm>
        </p:spPr>
        <p:txBody>
          <a:bodyPr/>
          <a:lstStyle/>
          <a:p>
            <a:r>
              <a:rPr lang="en-US" altLang="en-US" b="1" dirty="0" smtClean="0"/>
              <a:t>5. Matthew </a:t>
            </a:r>
            <a:r>
              <a:rPr lang="en-US" altLang="en-US" b="1" dirty="0"/>
              <a:t>C. Perry</a:t>
            </a:r>
          </a:p>
        </p:txBody>
      </p:sp>
      <p:sp>
        <p:nvSpPr>
          <p:cNvPr id="12292" name="Rectangle 4"/>
          <p:cNvSpPr>
            <a:spLocks noGrp="1" noChangeArrowheads="1"/>
          </p:cNvSpPr>
          <p:nvPr>
            <p:ph type="body" idx="1"/>
          </p:nvPr>
        </p:nvSpPr>
        <p:spPr>
          <a:xfrm>
            <a:off x="304800" y="1143000"/>
            <a:ext cx="8534400" cy="5334000"/>
          </a:xfrm>
        </p:spPr>
        <p:txBody>
          <a:bodyPr/>
          <a:lstStyle/>
          <a:p>
            <a:pPr>
              <a:lnSpc>
                <a:spcPct val="80000"/>
              </a:lnSpc>
            </a:pPr>
            <a:r>
              <a:rPr lang="en-US" altLang="en-US" sz="2400" b="1"/>
              <a:t>American Naval Commodore</a:t>
            </a:r>
          </a:p>
          <a:p>
            <a:pPr>
              <a:lnSpc>
                <a:spcPct val="80000"/>
              </a:lnSpc>
              <a:buFontTx/>
              <a:buNone/>
            </a:pPr>
            <a:endParaRPr lang="en-US" altLang="en-US" sz="2400" b="1"/>
          </a:p>
          <a:p>
            <a:pPr>
              <a:lnSpc>
                <a:spcPct val="80000"/>
              </a:lnSpc>
            </a:pPr>
            <a:r>
              <a:rPr lang="en-US" altLang="en-US" sz="2400" b="1"/>
              <a:t>First American to enter Tokyo Bay (1853)</a:t>
            </a:r>
          </a:p>
          <a:p>
            <a:pPr>
              <a:lnSpc>
                <a:spcPct val="80000"/>
              </a:lnSpc>
              <a:buFontTx/>
              <a:buNone/>
            </a:pPr>
            <a:endParaRPr lang="en-US" altLang="en-US" sz="2400" b="1"/>
          </a:p>
          <a:p>
            <a:pPr>
              <a:lnSpc>
                <a:spcPct val="80000"/>
              </a:lnSpc>
            </a:pPr>
            <a:r>
              <a:rPr lang="en-US" altLang="en-US" sz="2400" b="1"/>
              <a:t>Led Naval expedition to Japan to negotiate trade treaty. (Appointed by Pres. Fillmore)</a:t>
            </a:r>
          </a:p>
          <a:p>
            <a:pPr>
              <a:lnSpc>
                <a:spcPct val="80000"/>
              </a:lnSpc>
              <a:buFontTx/>
              <a:buNone/>
            </a:pPr>
            <a:endParaRPr lang="en-US" altLang="en-US" sz="2400" b="1"/>
          </a:p>
          <a:p>
            <a:pPr>
              <a:lnSpc>
                <a:spcPct val="80000"/>
              </a:lnSpc>
            </a:pPr>
            <a:r>
              <a:rPr lang="en-US" altLang="en-US" sz="2400" b="1"/>
              <a:t>“Convinced” Japan to open their ports to foreign trade</a:t>
            </a:r>
          </a:p>
          <a:p>
            <a:pPr>
              <a:lnSpc>
                <a:spcPct val="80000"/>
              </a:lnSpc>
              <a:buFontTx/>
              <a:buNone/>
            </a:pPr>
            <a:endParaRPr lang="en-US" altLang="en-US" sz="2400" b="1"/>
          </a:p>
          <a:p>
            <a:pPr>
              <a:lnSpc>
                <a:spcPct val="80000"/>
              </a:lnSpc>
            </a:pPr>
            <a:r>
              <a:rPr lang="en-US" altLang="en-US" sz="2400" b="1"/>
              <a:t>First efforts by Americans to trade with people in the far east</a:t>
            </a:r>
          </a:p>
          <a:p>
            <a:pPr>
              <a:lnSpc>
                <a:spcPct val="80000"/>
              </a:lnSpc>
              <a:buFontTx/>
              <a:buNone/>
            </a:pPr>
            <a:endParaRPr lang="en-US" altLang="en-US" sz="2400" b="1"/>
          </a:p>
          <a:p>
            <a:pPr>
              <a:lnSpc>
                <a:spcPct val="80000"/>
              </a:lnSpc>
            </a:pPr>
            <a:r>
              <a:rPr lang="en-US" altLang="en-US" sz="2400" b="1"/>
              <a:t>Treaty opened Japan to “Western Society” as well as goodwill between countries</a:t>
            </a:r>
          </a:p>
        </p:txBody>
      </p:sp>
    </p:spTree>
    <p:extLst>
      <p:ext uri="{BB962C8B-B14F-4D97-AF65-F5344CB8AC3E}">
        <p14:creationId xmlns:p14="http://schemas.microsoft.com/office/powerpoint/2010/main" val="3854383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ocean">
            <a:hlinkClick r:id="rId2"/>
          </p:cNvPr>
          <p:cNvPicPr>
            <a:picLocks noChangeAspect="1" noChangeArrowheads="1"/>
          </p:cNvPicPr>
          <p:nvPr/>
        </p:nvPicPr>
        <p:blipFill>
          <a:blip r:embed="rId3">
            <a:lum bright="30000" contrast="30000"/>
            <a:extLst>
              <a:ext uri="{28A0092B-C50C-407E-A947-70E740481C1C}">
                <a14:useLocalDpi xmlns:a14="http://schemas.microsoft.com/office/drawing/2010/main" val="0"/>
              </a:ext>
            </a:extLst>
          </a:blip>
          <a:srcRect/>
          <a:stretch>
            <a:fillRect/>
          </a:stretch>
        </p:blipFill>
        <p:spPr bwMode="auto">
          <a:xfrm>
            <a:off x="0" y="0"/>
            <a:ext cx="11049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SFC-Navy-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52600" cy="1635125"/>
          </a:xfrm>
          <a:prstGeom prst="rect">
            <a:avLst/>
          </a:prstGeom>
          <a:noFill/>
          <a:extLst>
            <a:ext uri="{909E8E84-426E-40DD-AFC4-6F175D3DCCD1}">
              <a14:hiddenFill xmlns:a14="http://schemas.microsoft.com/office/drawing/2010/main">
                <a:solidFill>
                  <a:srgbClr val="FFFFFF"/>
                </a:solidFill>
              </a14:hiddenFill>
            </a:ext>
          </a:extLst>
        </p:spPr>
      </p:pic>
      <p:sp>
        <p:nvSpPr>
          <p:cNvPr id="13319" name="Rectangle 7"/>
          <p:cNvSpPr>
            <a:spLocks noGrp="1" noChangeArrowheads="1"/>
          </p:cNvSpPr>
          <p:nvPr>
            <p:ph type="body" idx="1"/>
          </p:nvPr>
        </p:nvSpPr>
        <p:spPr>
          <a:xfrm>
            <a:off x="228600" y="1295400"/>
            <a:ext cx="8534400" cy="5334000"/>
          </a:xfrm>
        </p:spPr>
        <p:txBody>
          <a:bodyPr/>
          <a:lstStyle/>
          <a:p>
            <a:pPr>
              <a:lnSpc>
                <a:spcPct val="80000"/>
              </a:lnSpc>
            </a:pPr>
            <a:endParaRPr lang="en-US" altLang="en-US" sz="2800" dirty="0"/>
          </a:p>
          <a:p>
            <a:pPr>
              <a:lnSpc>
                <a:spcPct val="80000"/>
              </a:lnSpc>
            </a:pPr>
            <a:r>
              <a:rPr lang="en-US" altLang="en-US" sz="2400" b="1" dirty="0"/>
              <a:t>Officer in the U.S. Navy</a:t>
            </a:r>
          </a:p>
          <a:p>
            <a:pPr>
              <a:lnSpc>
                <a:spcPct val="80000"/>
              </a:lnSpc>
              <a:buFontTx/>
              <a:buNone/>
            </a:pPr>
            <a:endParaRPr lang="en-US" altLang="en-US" sz="2400" b="1" dirty="0"/>
          </a:p>
          <a:p>
            <a:pPr>
              <a:lnSpc>
                <a:spcPct val="80000"/>
              </a:lnSpc>
            </a:pPr>
            <a:r>
              <a:rPr lang="en-US" altLang="en-US" sz="2400" b="1" dirty="0"/>
              <a:t>Taught at Naval War College late 1800’s</a:t>
            </a:r>
          </a:p>
          <a:p>
            <a:pPr>
              <a:lnSpc>
                <a:spcPct val="80000"/>
              </a:lnSpc>
              <a:buFontTx/>
              <a:buNone/>
            </a:pPr>
            <a:endParaRPr lang="en-US" altLang="en-US" sz="2400" b="1" dirty="0"/>
          </a:p>
          <a:p>
            <a:pPr>
              <a:lnSpc>
                <a:spcPct val="80000"/>
              </a:lnSpc>
            </a:pPr>
            <a:r>
              <a:rPr lang="en-US" altLang="en-US" sz="2400" b="1" dirty="0"/>
              <a:t>1890 Publishes</a:t>
            </a:r>
            <a:r>
              <a:rPr lang="en-US" altLang="en-US" sz="2400" b="1" i="1" dirty="0"/>
              <a:t> The Influence of Sea Power Upon History, 1660-1783</a:t>
            </a:r>
          </a:p>
          <a:p>
            <a:pPr>
              <a:lnSpc>
                <a:spcPct val="80000"/>
              </a:lnSpc>
              <a:buFontTx/>
              <a:buNone/>
            </a:pPr>
            <a:endParaRPr lang="en-US" altLang="en-US" sz="2400" b="1" dirty="0"/>
          </a:p>
          <a:p>
            <a:pPr>
              <a:lnSpc>
                <a:spcPct val="80000"/>
              </a:lnSpc>
            </a:pPr>
            <a:r>
              <a:rPr lang="en-US" altLang="en-US" sz="2400" b="1" dirty="0"/>
              <a:t>Lectured &amp; stressed about the importance of a large navy to protect our merchant ships.</a:t>
            </a:r>
          </a:p>
          <a:p>
            <a:pPr>
              <a:lnSpc>
                <a:spcPct val="80000"/>
              </a:lnSpc>
              <a:buFontTx/>
              <a:buNone/>
            </a:pPr>
            <a:endParaRPr lang="en-US" altLang="en-US" sz="2400" b="1" dirty="0"/>
          </a:p>
          <a:p>
            <a:pPr>
              <a:lnSpc>
                <a:spcPct val="80000"/>
              </a:lnSpc>
            </a:pPr>
            <a:r>
              <a:rPr lang="en-US" altLang="en-US" sz="2400" b="1" dirty="0"/>
              <a:t>Needed to acquire territory overseas for naval bases.</a:t>
            </a:r>
          </a:p>
          <a:p>
            <a:pPr>
              <a:lnSpc>
                <a:spcPct val="80000"/>
              </a:lnSpc>
              <a:buFontTx/>
              <a:buNone/>
            </a:pPr>
            <a:endParaRPr lang="en-US" altLang="en-US" sz="2400" b="1" dirty="0"/>
          </a:p>
          <a:p>
            <a:pPr>
              <a:lnSpc>
                <a:spcPct val="80000"/>
              </a:lnSpc>
            </a:pPr>
            <a:r>
              <a:rPr lang="en-US" altLang="en-US" sz="2400" b="1" dirty="0"/>
              <a:t>Major influence in convincing Congress to support building a strong, modern navy. </a:t>
            </a:r>
          </a:p>
        </p:txBody>
      </p:sp>
      <p:sp>
        <p:nvSpPr>
          <p:cNvPr id="13320" name="Rectangle 8"/>
          <p:cNvSpPr>
            <a:spLocks noGrp="1" noChangeArrowheads="1"/>
          </p:cNvSpPr>
          <p:nvPr>
            <p:ph type="title"/>
          </p:nvPr>
        </p:nvSpPr>
        <p:spPr/>
        <p:txBody>
          <a:bodyPr/>
          <a:lstStyle/>
          <a:p>
            <a:r>
              <a:rPr lang="en-US" altLang="en-US" b="1" dirty="0" smtClean="0">
                <a:solidFill>
                  <a:schemeClr val="tx1"/>
                </a:solidFill>
              </a:rPr>
              <a:t>6. Alfred </a:t>
            </a:r>
            <a:r>
              <a:rPr lang="en-US" altLang="en-US" b="1" dirty="0">
                <a:solidFill>
                  <a:schemeClr val="tx1"/>
                </a:solidFill>
              </a:rPr>
              <a:t>T. Mahan</a:t>
            </a:r>
          </a:p>
        </p:txBody>
      </p:sp>
      <p:pic>
        <p:nvPicPr>
          <p:cNvPr id="13321" name="Picture 9" descr="Alfred-Thayer-Mahan.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0"/>
            <a:ext cx="26035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978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10783</TotalTime>
  <Words>2084</Words>
  <Application>Microsoft Office PowerPoint</Application>
  <PresentationFormat>On-screen Show (4:3)</PresentationFormat>
  <Paragraphs>194</Paragraphs>
  <Slides>15</Slides>
  <Notes>9</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Default Design</vt:lpstr>
      <vt:lpstr>1_Default Design</vt:lpstr>
      <vt:lpstr>Historical People</vt:lpstr>
      <vt:lpstr>1. William “Boss” Tweed</vt:lpstr>
      <vt:lpstr>2.  Andrew Carnegie (1835 – 1919)</vt:lpstr>
      <vt:lpstr>2.  Andrew Carnegie</vt:lpstr>
      <vt:lpstr>3. John D. Rockefeller (1839 – 1937)</vt:lpstr>
      <vt:lpstr>3. John D. Rockefeller</vt:lpstr>
      <vt:lpstr>    4. Upton Sinclair (1878-1968)</vt:lpstr>
      <vt:lpstr>5. Matthew C. Perry</vt:lpstr>
      <vt:lpstr>6. Alfred T. Mahan</vt:lpstr>
      <vt:lpstr>7. Theodore Roosevelt  (1858 – 1919)</vt:lpstr>
      <vt:lpstr>7. Theodore Roosevelt</vt:lpstr>
      <vt:lpstr>Assassination Attempt</vt:lpstr>
      <vt:lpstr>8.  William Taft (1857 - 1930)</vt:lpstr>
      <vt:lpstr>9. Populists – “The People’s Party”</vt:lpstr>
      <vt:lpstr>10. Progressives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jedevault</dc:creator>
  <cp:lastModifiedBy>Polly Jones</cp:lastModifiedBy>
  <cp:revision>48</cp:revision>
  <dcterms:created xsi:type="dcterms:W3CDTF">2014-07-01T23:41:05Z</dcterms:created>
  <dcterms:modified xsi:type="dcterms:W3CDTF">2014-09-30T21:38:38Z</dcterms:modified>
</cp:coreProperties>
</file>