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4" r:id="rId5"/>
  </p:sldMasterIdLst>
  <p:notesMasterIdLst>
    <p:notesMasterId r:id="rId25"/>
  </p:notesMasterIdLst>
  <p:sldIdLst>
    <p:sldId id="256" r:id="rId6"/>
    <p:sldId id="258" r:id="rId7"/>
    <p:sldId id="259" r:id="rId8"/>
    <p:sldId id="266" r:id="rId9"/>
    <p:sldId id="265" r:id="rId10"/>
    <p:sldId id="260" r:id="rId11"/>
    <p:sldId id="263" r:id="rId12"/>
    <p:sldId id="273" r:id="rId13"/>
    <p:sldId id="274" r:id="rId14"/>
    <p:sldId id="275" r:id="rId15"/>
    <p:sldId id="277" r:id="rId16"/>
    <p:sldId id="268" r:id="rId17"/>
    <p:sldId id="279" r:id="rId18"/>
    <p:sldId id="280" r:id="rId19"/>
    <p:sldId id="269" r:id="rId20"/>
    <p:sldId id="270" r:id="rId21"/>
    <p:sldId id="271" r:id="rId22"/>
    <p:sldId id="276"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90" y="-7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3D8F6-D177-4B24-BFC7-0FE2D3776457}" type="datetimeFigureOut">
              <a:rPr lang="en-US" smtClean="0"/>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E4412-224E-49FE-B97D-081C998D9256}" type="slidenum">
              <a:rPr lang="en-US" smtClean="0"/>
              <a:t>‹#›</a:t>
            </a:fld>
            <a:endParaRPr lang="en-US"/>
          </a:p>
        </p:txBody>
      </p:sp>
    </p:spTree>
    <p:extLst>
      <p:ext uri="{BB962C8B-B14F-4D97-AF65-F5344CB8AC3E}">
        <p14:creationId xmlns:p14="http://schemas.microsoft.com/office/powerpoint/2010/main" val="83587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F3B90-C1EA-470D-8943-8963BFFFAEE1}" type="slidenum">
              <a:rPr lang="en-US" altLang="en-US">
                <a:solidFill>
                  <a:prstClr val="black"/>
                </a:solidFill>
              </a:rPr>
              <a:pPr/>
              <a:t>5</a:t>
            </a:fld>
            <a:endParaRPr lang="en-US" alt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a:lnSpc>
                <a:spcPct val="90000"/>
              </a:lnSpc>
            </a:pPr>
            <a:r>
              <a:rPr lang="en-US" altLang="en-US" sz="1000" b="1"/>
              <a:t>WWI battlefields were known for machine guns and trenches. </a:t>
            </a:r>
          </a:p>
          <a:p>
            <a:pPr lvl="1">
              <a:lnSpc>
                <a:spcPct val="90000"/>
              </a:lnSpc>
            </a:pPr>
            <a:endParaRPr lang="en-US" altLang="en-US" sz="1000" b="1"/>
          </a:p>
          <a:p>
            <a:pPr>
              <a:lnSpc>
                <a:spcPct val="90000"/>
              </a:lnSpc>
            </a:pPr>
            <a:r>
              <a:rPr lang="en-US" altLang="en-US" sz="1000" b="1"/>
              <a:t>Trench line on the Western Front ran from the English Channel to the Swiss border. </a:t>
            </a:r>
          </a:p>
          <a:p>
            <a:pPr lvl="1">
              <a:lnSpc>
                <a:spcPct val="90000"/>
              </a:lnSpc>
            </a:pPr>
            <a:endParaRPr lang="en-US" altLang="en-US" sz="1000" b="1"/>
          </a:p>
          <a:p>
            <a:pPr>
              <a:lnSpc>
                <a:spcPct val="90000"/>
              </a:lnSpc>
            </a:pPr>
            <a:r>
              <a:rPr lang="en-US" altLang="en-US" sz="1000" b="1"/>
              <a:t>Space between trench lines was known as “no man’s land.” </a:t>
            </a:r>
          </a:p>
          <a:p>
            <a:pPr lvl="1">
              <a:lnSpc>
                <a:spcPct val="90000"/>
              </a:lnSpc>
            </a:pPr>
            <a:endParaRPr lang="en-US" altLang="en-US" sz="1000" b="1"/>
          </a:p>
          <a:p>
            <a:pPr>
              <a:lnSpc>
                <a:spcPct val="90000"/>
              </a:lnSpc>
            </a:pPr>
            <a:r>
              <a:rPr lang="en-US" altLang="en-US" sz="1000" b="1"/>
              <a:t>Trench lines were cleared by massive artillery barrages, followed by infantry assaults. </a:t>
            </a:r>
          </a:p>
          <a:p>
            <a:pPr>
              <a:lnSpc>
                <a:spcPct val="90000"/>
              </a:lnSpc>
            </a:pPr>
            <a:r>
              <a:rPr lang="en-US" altLang="en-US" sz="1000"/>
              <a:t>  i.  The term “over the top” comes from WWI. </a:t>
            </a:r>
          </a:p>
          <a:p>
            <a:pPr>
              <a:lnSpc>
                <a:spcPct val="90000"/>
              </a:lnSpc>
            </a:pPr>
            <a:r>
              <a:rPr lang="en-US" altLang="en-US" sz="1000"/>
              <a:t>  ii. You start an assault with a barrage of artillery. </a:t>
            </a:r>
          </a:p>
          <a:p>
            <a:pPr>
              <a:lnSpc>
                <a:spcPct val="90000"/>
              </a:lnSpc>
            </a:pPr>
            <a:r>
              <a:rPr lang="en-US" altLang="en-US" sz="1000"/>
              <a:t>  iii. You then launch an infantry assault (bayonets fixed) over the top at the opposing trench line. </a:t>
            </a:r>
          </a:p>
          <a:p>
            <a:pPr>
              <a:lnSpc>
                <a:spcPct val="90000"/>
              </a:lnSpc>
            </a:pPr>
            <a:r>
              <a:rPr lang="en-US" altLang="en-US" sz="1000"/>
              <a:t>  iv. Throwing grenades into the opposing trench line (if you made it across no man’s land) you cleared the trench.</a:t>
            </a:r>
          </a:p>
          <a:p>
            <a:pPr>
              <a:lnSpc>
                <a:spcPct val="90000"/>
              </a:lnSpc>
            </a:pPr>
            <a:r>
              <a:rPr lang="en-US" altLang="en-US" sz="1000"/>
              <a:t>  v.  This type of assault normally resulted in hundreds of thousands of casualties for both sides.  </a:t>
            </a:r>
          </a:p>
          <a:p>
            <a:pPr>
              <a:lnSpc>
                <a:spcPct val="90000"/>
              </a:lnSpc>
            </a:pPr>
            <a:r>
              <a:rPr lang="en-US" altLang="en-US" sz="1000"/>
              <a:t>  vi. Germans introduce poison gas into the mix in 1915 (vomiting, blindness and suffocation). </a:t>
            </a:r>
          </a:p>
          <a:p>
            <a:pPr>
              <a:lnSpc>
                <a:spcPct val="90000"/>
              </a:lnSpc>
            </a:pPr>
            <a:r>
              <a:rPr lang="en-US" altLang="en-US" sz="1000"/>
              <a:t>  vii. Allies respond in kind. </a:t>
            </a:r>
          </a:p>
          <a:p>
            <a:pPr>
              <a:lnSpc>
                <a:spcPct val="90000"/>
              </a:lnSpc>
            </a:pPr>
            <a:r>
              <a:rPr lang="en-US" altLang="en-US" sz="1000"/>
              <a:t>  viii. Tanks and airplanes are introduced in WWI but are not sophisticated enough to change how warfare is fought.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1ABA8-0F97-4BD9-BF0F-7428B31EDF6F}" type="slidenum">
              <a:rPr lang="en-US" altLang="en-US">
                <a:solidFill>
                  <a:prstClr val="black"/>
                </a:solidFill>
              </a:rPr>
              <a:pPr/>
              <a:t>6</a:t>
            </a:fld>
            <a:endParaRPr lang="en-US" altLang="en-US">
              <a:solidFill>
                <a:prstClr val="black"/>
              </a:solidFill>
            </a:endParaRP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ltLang="en-US" sz="1000" i="1"/>
              <a:t>These fortifications stretched 475 miles (more than 600 kilometers) and defined the war for many. On the Eastern Front, the vast eastern plains and limited rail network prevented a trench warfare stalemate, though the scale of the conflict was just as large as on the Western Front. The Middle Eastern Front and the Italian Front also saw heavy fighting, while hostilities also occurred at sea, and for the first time, in the air.</a:t>
            </a:r>
          </a:p>
          <a:p>
            <a:endParaRPr lang="en-US" altLang="en-US" sz="1000" i="1"/>
          </a:p>
          <a:p>
            <a:r>
              <a:rPr lang="en-US" altLang="en-US" sz="1000" i="1"/>
              <a:t>The war caused the disintegration of four empires: the Austro-Hungarian, German, Ottoman and Russian. Germany lost its colonial empire and states such as Czechoslovakia, Estonia, Finland, Latvia, Lithuania, Poland and Yugoslavia gained independence. </a:t>
            </a:r>
          </a:p>
          <a:p>
            <a:endParaRPr lang="en-US" altLang="en-US" sz="1000" i="1"/>
          </a:p>
          <a:p>
            <a:r>
              <a:rPr lang="en-US" altLang="en-US" sz="1000" i="1"/>
              <a:t>The cost of waging the war set the stage for the breakup of the British Empire as well and left France devastated for more than a generation.  World War I marked the end of the world order which had existed after the Napoleonic Wars, and was an important factor in the outbreak of World War II.</a:t>
            </a:r>
          </a:p>
          <a:p>
            <a:endParaRPr lang="en-US" altLang="en-US" sz="1000" b="1"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DC84F-BEE7-4594-9C6A-B796BDF95BBC}" type="slidenum">
              <a:rPr lang="en-US" altLang="en-US">
                <a:solidFill>
                  <a:prstClr val="black"/>
                </a:solidFill>
              </a:rPr>
              <a:pPr/>
              <a:t>7</a:t>
            </a:fld>
            <a:endParaRPr lang="en-US" altLang="en-US">
              <a:solidFill>
                <a:prstClr val="black"/>
              </a:solidFill>
            </a:endParaRP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ltLang="en-US" sz="1000" b="1"/>
              <a:t>Forced military service. </a:t>
            </a:r>
          </a:p>
          <a:p>
            <a:endParaRPr lang="en-US" altLang="en-US" sz="1000" b="1"/>
          </a:p>
          <a:p>
            <a:r>
              <a:rPr lang="en-US" altLang="en-US" sz="1000" b="1"/>
              <a:t>Selective Service Act of 1917. </a:t>
            </a:r>
          </a:p>
          <a:p>
            <a:endParaRPr lang="en-US" altLang="en-US" sz="1000" b="1"/>
          </a:p>
          <a:p>
            <a:r>
              <a:rPr lang="en-US" altLang="en-US" sz="1000" b="1"/>
              <a:t>All men between 21 and 30 had to register for draft. </a:t>
            </a:r>
          </a:p>
          <a:p>
            <a:endParaRPr lang="en-US" altLang="en-US" sz="1000" b="1"/>
          </a:p>
          <a:p>
            <a:r>
              <a:rPr lang="en-US" altLang="en-US" sz="1000" b="1"/>
              <a:t>A lottery randomly determined the order people were called. </a:t>
            </a:r>
          </a:p>
          <a:p>
            <a:endParaRPr lang="en-US" altLang="en-US" sz="1000" b="1"/>
          </a:p>
          <a:p>
            <a:r>
              <a:rPr lang="en-US" altLang="en-US" sz="1000" b="1"/>
              <a:t>Local draft board determined fitness. </a:t>
            </a:r>
          </a:p>
          <a:p>
            <a:r>
              <a:rPr lang="en-US" altLang="en-US" sz="1000"/>
              <a:t>  i. There were thousands of local draft boards. </a:t>
            </a:r>
          </a:p>
          <a:p>
            <a:r>
              <a:rPr lang="en-US" altLang="en-US" sz="1000"/>
              <a:t>  ii. Members were from local communities. </a:t>
            </a:r>
          </a:p>
          <a:p>
            <a:r>
              <a:rPr lang="en-US" altLang="en-US" sz="1000"/>
              <a:t>  iii. Progressives believed that local people, understanding community needs, would know which men to draft. </a:t>
            </a:r>
          </a:p>
          <a:p>
            <a:r>
              <a:rPr lang="en-US" altLang="en-US" sz="1000"/>
              <a:t>  iv. 2.8 million Americans were drafted.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2569C-A17F-4A47-A323-5072F8A76DFE}" type="slidenum">
              <a:rPr lang="en-US" altLang="en-US">
                <a:solidFill>
                  <a:prstClr val="black"/>
                </a:solidFill>
              </a:rPr>
              <a:pPr/>
              <a:t>9</a:t>
            </a:fld>
            <a:endParaRPr lang="en-US" alt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sz="1000"/>
              <a:t>Page 427</a:t>
            </a:r>
          </a:p>
          <a:p>
            <a:endParaRPr lang="en-US" altLang="en-US" sz="1000"/>
          </a:p>
          <a:p>
            <a:r>
              <a:rPr lang="en-US" altLang="en-US" sz="1000" b="1"/>
              <a:t>After WWI, hundreds of thousands of blacks move from the South to the North.  </a:t>
            </a:r>
          </a:p>
          <a:p>
            <a:pPr lvl="1"/>
            <a:endParaRPr lang="en-US" altLang="en-US" sz="1000" b="1"/>
          </a:p>
          <a:p>
            <a:r>
              <a:rPr lang="en-US" altLang="en-US" sz="1000" b="1"/>
              <a:t>Blacks were looking to escape the segregated life of the South. </a:t>
            </a:r>
          </a:p>
          <a:p>
            <a:pPr lvl="1"/>
            <a:endParaRPr lang="en-US" altLang="en-US" sz="1000" b="1"/>
          </a:p>
          <a:p>
            <a:r>
              <a:rPr lang="en-US" altLang="en-US" sz="1000" b="1"/>
              <a:t>Industrial North held more economic opportunities than the rural South. </a:t>
            </a:r>
          </a:p>
          <a:p>
            <a:endParaRPr lang="en-US" altLang="en-US" sz="1000" b="1"/>
          </a:p>
          <a:p>
            <a:r>
              <a:rPr lang="en-US" altLang="en-US" sz="1000" b="1"/>
              <a:t>Chicago and Harlem became centers of black music, literature, and art. </a:t>
            </a:r>
          </a:p>
          <a:p>
            <a:r>
              <a:rPr lang="en-US" altLang="en-US" sz="1000"/>
              <a:t>  i. After WWI hundreds of thousands of American Americans joined in what was called the Great Migration. </a:t>
            </a:r>
          </a:p>
          <a:p>
            <a:r>
              <a:rPr lang="en-US" altLang="en-US" sz="1000"/>
              <a:t>  ii. It was an exodus from the Southern states in the US to the Northern states in the US. </a:t>
            </a:r>
          </a:p>
          <a:p>
            <a:r>
              <a:rPr lang="en-US" altLang="en-US" sz="1000"/>
              <a:t>  iii. African Americans could not catch a break from segregation in the South. </a:t>
            </a:r>
          </a:p>
          <a:p>
            <a:r>
              <a:rPr lang="en-US" altLang="en-US" sz="1000"/>
              <a:t>  iv. Many African Americans – having experienced real man hood in the battlefields of WWI – would unwilling to return to the segregated South. </a:t>
            </a:r>
          </a:p>
          <a:p>
            <a:r>
              <a:rPr lang="en-US" altLang="en-US" sz="1000"/>
              <a:t>  v.  After living through trench warfare, German mustard gas, and the fact that the French (of all people) treated black US servicemen with dignity and respect, many blacks refused to return to the South and to their way of life they had before the war. </a:t>
            </a:r>
          </a:p>
          <a:p>
            <a:r>
              <a:rPr lang="en-US" altLang="en-US" sz="1000"/>
              <a:t>  vi. The Northern states had many more industrial areas where work was to be found and in the 1920s, there was plenty of work.  </a:t>
            </a:r>
          </a:p>
          <a:p>
            <a:r>
              <a:rPr lang="en-US" altLang="en-US" sz="1000"/>
              <a:t>  vii. The North – like in placed like Harlem – African Americans were able to earn a living and express their themselves and their own American culture. </a:t>
            </a:r>
          </a:p>
          <a:p>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C676B-0830-4317-A9A0-44EAC575633E}" type="slidenum">
              <a:rPr lang="en-US" altLang="en-US">
                <a:solidFill>
                  <a:prstClr val="black"/>
                </a:solidFill>
              </a:rPr>
              <a:pPr/>
              <a:t>10</a:t>
            </a:fld>
            <a:endParaRPr lang="en-US" altLang="en-US">
              <a:solidFill>
                <a:prstClr val="black"/>
              </a:solidFill>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ltLang="en-US" sz="1000"/>
              <a:t>Page 458</a:t>
            </a:r>
          </a:p>
          <a:p>
            <a:endParaRPr lang="en-US" altLang="en-US" sz="1000"/>
          </a:p>
          <a:p>
            <a:r>
              <a:rPr lang="en-US" altLang="en-US" sz="1000" b="1"/>
              <a:t>Americans wanted to be left alone to pursue prosperity. </a:t>
            </a:r>
          </a:p>
          <a:p>
            <a:pPr lvl="1"/>
            <a:endParaRPr lang="en-US" altLang="en-US" sz="1000" b="1"/>
          </a:p>
          <a:p>
            <a:r>
              <a:rPr lang="en-US" altLang="en-US" sz="1000" b="1"/>
              <a:t>Tired of being entangled in the dangerous politics of Europe. </a:t>
            </a:r>
          </a:p>
          <a:p>
            <a:pPr lvl="1"/>
            <a:endParaRPr lang="en-US" altLang="en-US" sz="1000" b="1"/>
          </a:p>
          <a:p>
            <a:r>
              <a:rPr lang="en-US" altLang="en-US" sz="1000" b="1"/>
              <a:t>Refused to be a member in the League of Nations.</a:t>
            </a:r>
          </a:p>
          <a:p>
            <a:pPr lvl="1"/>
            <a:endParaRPr lang="en-US" altLang="en-US" sz="1000" b="1"/>
          </a:p>
          <a:p>
            <a:r>
              <a:rPr lang="en-US" altLang="en-US" sz="1000" b="1"/>
              <a:t>Too powerful and economically connected with foreign countries for this attitude to succeed. </a:t>
            </a:r>
          </a:p>
          <a:p>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D0465C-6929-4E3D-BFB5-51EEFF878BB6}" type="slidenum">
              <a:rPr lang="en-US" altLang="en-US">
                <a:solidFill>
                  <a:prstClr val="black"/>
                </a:solidFill>
              </a:rPr>
              <a:pPr eaLnBrk="1" hangingPunct="1"/>
              <a:t>11</a:t>
            </a:fld>
            <a:endParaRPr lang="en-US" alt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lnSpc>
                <a:spcPct val="90000"/>
              </a:lnSpc>
            </a:pPr>
            <a:r>
              <a:rPr lang="en-US" altLang="en-US" sz="900" b="1" smtClean="0"/>
              <a:t>1820s, Industrialization takes hold in America.</a:t>
            </a:r>
          </a:p>
          <a:p>
            <a:pPr eaLnBrk="1" hangingPunct="1">
              <a:lnSpc>
                <a:spcPct val="90000"/>
              </a:lnSpc>
            </a:pPr>
            <a:r>
              <a:rPr lang="en-US" altLang="en-US" sz="900" smtClean="0"/>
              <a:t>  i. The United States industrializes quickly for two main reasons. </a:t>
            </a:r>
          </a:p>
          <a:p>
            <a:pPr eaLnBrk="1" hangingPunct="1">
              <a:lnSpc>
                <a:spcPct val="90000"/>
              </a:lnSpc>
            </a:pPr>
            <a:r>
              <a:rPr lang="en-US" altLang="en-US" sz="900" smtClean="0"/>
              <a:t>  ii. American system of free enterprise based on private property rights. </a:t>
            </a:r>
          </a:p>
          <a:p>
            <a:pPr eaLnBrk="1" hangingPunct="1">
              <a:lnSpc>
                <a:spcPct val="90000"/>
              </a:lnSpc>
            </a:pPr>
            <a:r>
              <a:rPr lang="en-US" altLang="en-US" sz="900" smtClean="0"/>
              <a:t>  iii. People could use capital (money free for investment) without government interference.</a:t>
            </a:r>
          </a:p>
          <a:p>
            <a:pPr eaLnBrk="1" hangingPunct="1">
              <a:lnSpc>
                <a:spcPct val="90000"/>
              </a:lnSpc>
            </a:pPr>
            <a:r>
              <a:rPr lang="en-US" altLang="en-US" sz="900" smtClean="0"/>
              <a:t>  iv. 1830s, many states pass laws that encourage incorporation (forming a business). </a:t>
            </a:r>
          </a:p>
          <a:p>
            <a:pPr eaLnBrk="1" hangingPunct="1">
              <a:lnSpc>
                <a:spcPct val="90000"/>
              </a:lnSpc>
            </a:pPr>
            <a:endParaRPr lang="en-US" altLang="en-US" sz="900" smtClean="0"/>
          </a:p>
          <a:p>
            <a:pPr eaLnBrk="1" hangingPunct="1">
              <a:lnSpc>
                <a:spcPct val="90000"/>
              </a:lnSpc>
            </a:pPr>
            <a:r>
              <a:rPr lang="en-US" altLang="en-US" sz="900" b="1" smtClean="0"/>
              <a:t>1815 and 1860, 5 million foreigners journeyed to America. </a:t>
            </a:r>
          </a:p>
          <a:p>
            <a:pPr eaLnBrk="1" hangingPunct="1">
              <a:lnSpc>
                <a:spcPct val="90000"/>
              </a:lnSpc>
            </a:pPr>
            <a:r>
              <a:rPr lang="en-US" altLang="en-US" sz="900" smtClean="0"/>
              <a:t>  i. In 1820, only New York City had over 100,000 residents. </a:t>
            </a:r>
          </a:p>
          <a:p>
            <a:pPr eaLnBrk="1" hangingPunct="1">
              <a:lnSpc>
                <a:spcPct val="90000"/>
              </a:lnSpc>
            </a:pPr>
            <a:r>
              <a:rPr lang="en-US" altLang="en-US" sz="900" smtClean="0"/>
              <a:t>  ii. By 1860, eight other cities had reached that size. </a:t>
            </a:r>
          </a:p>
          <a:p>
            <a:pPr eaLnBrk="1" hangingPunct="1">
              <a:lnSpc>
                <a:spcPct val="90000"/>
              </a:lnSpc>
            </a:pPr>
            <a:r>
              <a:rPr lang="en-US" altLang="en-US" sz="900" smtClean="0"/>
              <a:t>  iii. In 1845, a large number of Irish arrive due to a devastating potato blight caused widespread famine in Ireland. </a:t>
            </a:r>
          </a:p>
          <a:p>
            <a:pPr eaLnBrk="1" hangingPunct="1">
              <a:lnSpc>
                <a:spcPct val="90000"/>
              </a:lnSpc>
            </a:pPr>
            <a:endParaRPr lang="en-US" altLang="en-US" sz="900" smtClean="0"/>
          </a:p>
          <a:p>
            <a:pPr eaLnBrk="1" hangingPunct="1">
              <a:lnSpc>
                <a:spcPct val="90000"/>
              </a:lnSpc>
            </a:pPr>
            <a:r>
              <a:rPr lang="en-US" altLang="en-US" sz="900" b="1" smtClean="0"/>
              <a:t>A preference for native-born people and a desire to limit immigration. </a:t>
            </a:r>
          </a:p>
          <a:p>
            <a:pPr eaLnBrk="1" hangingPunct="1">
              <a:lnSpc>
                <a:spcPct val="90000"/>
              </a:lnSpc>
            </a:pPr>
            <a:r>
              <a:rPr lang="en-US" altLang="en-US" sz="900" smtClean="0"/>
              <a:t>  i.  The presence of people from different cultures, languages and different religions, produce feelings of Nativism. </a:t>
            </a:r>
          </a:p>
          <a:p>
            <a:pPr eaLnBrk="1" hangingPunct="1">
              <a:lnSpc>
                <a:spcPct val="90000"/>
              </a:lnSpc>
            </a:pPr>
            <a:r>
              <a:rPr lang="en-US" altLang="en-US" sz="900" smtClean="0"/>
              <a:t>  ii. This is not racism as racism has connotations that one ethnic group is superior to another ethnic group. </a:t>
            </a:r>
          </a:p>
          <a:p>
            <a:pPr eaLnBrk="1" hangingPunct="1">
              <a:lnSpc>
                <a:spcPct val="90000"/>
              </a:lnSpc>
            </a:pPr>
            <a:r>
              <a:rPr lang="en-US" altLang="en-US" sz="900" smtClean="0"/>
              <a:t>  iii. Pretty darn close to racism though. </a:t>
            </a:r>
          </a:p>
          <a:p>
            <a:pPr eaLnBrk="1" hangingPunct="1">
              <a:lnSpc>
                <a:spcPct val="90000"/>
              </a:lnSpc>
            </a:pPr>
            <a:endParaRPr lang="en-US" altLang="en-US" sz="900" smtClean="0"/>
          </a:p>
          <a:p>
            <a:pPr eaLnBrk="1" hangingPunct="1">
              <a:lnSpc>
                <a:spcPct val="90000"/>
              </a:lnSpc>
            </a:pPr>
            <a:r>
              <a:rPr lang="en-US" altLang="en-US" sz="900" b="1" smtClean="0"/>
              <a:t>Groups try to keep foreigners and Catholics from holding public office.</a:t>
            </a:r>
          </a:p>
          <a:p>
            <a:pPr eaLnBrk="1" hangingPunct="1">
              <a:lnSpc>
                <a:spcPct val="90000"/>
              </a:lnSpc>
            </a:pPr>
            <a:r>
              <a:rPr lang="en-US" altLang="en-US" sz="900" smtClean="0"/>
              <a:t>  i.  Local public office jobs (elected positions) such as town sheriff, mayor, country registrar of voters, were positions established ethnic groups wanted “reserved.”</a:t>
            </a:r>
          </a:p>
          <a:p>
            <a:pPr eaLnBrk="1" hangingPunct="1">
              <a:lnSpc>
                <a:spcPct val="90000"/>
              </a:lnSpc>
            </a:pPr>
            <a:r>
              <a:rPr lang="en-US" altLang="en-US" sz="900" smtClean="0"/>
              <a:t>  ii.  1830s, Irish and Germans immigrant in large numbers (they are primarily Catholic).  </a:t>
            </a:r>
          </a:p>
          <a:p>
            <a:pPr eaLnBrk="1" hangingPunct="1">
              <a:lnSpc>
                <a:spcPct val="90000"/>
              </a:lnSpc>
            </a:pPr>
            <a:r>
              <a:rPr lang="en-US" altLang="en-US" sz="900" smtClean="0"/>
              <a:t>  iii. But by the 1870s, they have settled into society and would protest and picket the Chinese who were immigrating to American in large numbers in the 1870s. </a:t>
            </a:r>
          </a:p>
          <a:p>
            <a:pPr eaLnBrk="1" hangingPunct="1">
              <a:lnSpc>
                <a:spcPct val="90000"/>
              </a:lnSpc>
            </a:pPr>
            <a:endParaRPr lang="en-US" altLang="en-US" sz="900" smtClean="0"/>
          </a:p>
          <a:p>
            <a:pPr eaLnBrk="1" hangingPunct="1">
              <a:lnSpc>
                <a:spcPct val="90000"/>
              </a:lnSpc>
            </a:pPr>
            <a:endParaRPr lang="en-US" alt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AF6AD-F928-42DD-8BBD-D95C6EB13888}" type="slidenum">
              <a:rPr lang="en-US" altLang="en-US">
                <a:solidFill>
                  <a:prstClr val="black"/>
                </a:solidFill>
              </a:rPr>
              <a:pPr/>
              <a:t>12</a:t>
            </a:fld>
            <a:endParaRPr lang="en-US" altLang="en-US">
              <a:solidFill>
                <a:prstClr val="black"/>
              </a:solidFill>
            </a:endParaRPr>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altLang="en-US"/>
              <a:t>Page 393</a:t>
            </a:r>
          </a:p>
          <a:p>
            <a:endParaRPr lang="en-US" altLang="en-US"/>
          </a:p>
          <a:p>
            <a:r>
              <a:rPr lang="en-US" altLang="en-US" b="1"/>
              <a:t>Nationwide strikes held in 1919 were considered a threat to government. </a:t>
            </a:r>
          </a:p>
          <a:p>
            <a:endParaRPr lang="en-US" altLang="en-US" b="1"/>
          </a:p>
          <a:p>
            <a:r>
              <a:rPr lang="en-US" altLang="en-US" b="1"/>
              <a:t>April, 1919, Postal Service intercepted 30 “mail bombs.”</a:t>
            </a:r>
          </a:p>
          <a:p>
            <a:endParaRPr lang="en-US" altLang="en-US" b="1"/>
          </a:p>
          <a:p>
            <a:r>
              <a:rPr lang="en-US" altLang="en-US" b="1"/>
              <a:t>US Attorney General A. Mitchell Palmer has the FBI conduct raids.</a:t>
            </a:r>
          </a:p>
          <a:p>
            <a:endParaRPr lang="en-US" altLang="en-US" b="1"/>
          </a:p>
          <a:p>
            <a:r>
              <a:rPr lang="en-US" altLang="en-US" b="1"/>
              <a:t>Raids were without search warrants. Thousands were arrested and 500 were deported.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1EBBE-85B9-4265-8243-817E514A28DE}" type="slidenum">
              <a:rPr lang="en-US" altLang="en-US">
                <a:solidFill>
                  <a:prstClr val="black"/>
                </a:solidFill>
              </a:rPr>
              <a:pPr/>
              <a:t>15</a:t>
            </a:fld>
            <a:endParaRPr lang="en-US" altLang="en-US">
              <a:solidFill>
                <a:prstClr val="black"/>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ltLang="en-US" sz="1000"/>
              <a:t>Page 410</a:t>
            </a:r>
          </a:p>
          <a:p>
            <a:endParaRPr lang="en-US" altLang="en-US" sz="1000"/>
          </a:p>
          <a:p>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452A5-C588-4D7F-85D5-A8E8238DAB9B}" type="slidenum">
              <a:rPr lang="en-US" altLang="en-US">
                <a:solidFill>
                  <a:prstClr val="black"/>
                </a:solidFill>
              </a:rPr>
              <a:pPr/>
              <a:t>19</a:t>
            </a:fld>
            <a:endParaRPr lang="en-US" altLang="en-US">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ltLang="en-US"/>
              <a:t>Page 413</a:t>
            </a:r>
          </a:p>
          <a:p>
            <a:endParaRPr lang="en-US" altLang="en-US"/>
          </a:p>
          <a:p>
            <a:r>
              <a:rPr lang="en-US" altLang="en-US" b="1"/>
              <a:t>People flocked to illegal bars known as speakeasies. </a:t>
            </a:r>
          </a:p>
          <a:p>
            <a:endParaRPr lang="en-US" altLang="en-US" b="1"/>
          </a:p>
          <a:p>
            <a:r>
              <a:rPr lang="en-US" altLang="en-US" b="1"/>
              <a:t>In New York City alone there were 32,000 such bars. </a:t>
            </a:r>
          </a:p>
          <a:p>
            <a:endParaRPr lang="en-US" altLang="en-US" b="1"/>
          </a:p>
          <a:p>
            <a:r>
              <a:rPr lang="en-US" altLang="en-US" b="1"/>
              <a:t>Liquor was available in rural American as bootlegging was common. </a:t>
            </a:r>
          </a:p>
          <a:p>
            <a:endParaRPr lang="en-US" altLang="en-US" b="1"/>
          </a:p>
          <a:p>
            <a:r>
              <a:rPr lang="en-US" altLang="en-US" b="1"/>
              <a:t>21</a:t>
            </a:r>
            <a:r>
              <a:rPr lang="en-US" altLang="en-US" b="1" baseline="30000"/>
              <a:t>st</a:t>
            </a:r>
            <a:r>
              <a:rPr lang="en-US" altLang="en-US" b="1"/>
              <a:t> Amendment repeals the 18</a:t>
            </a:r>
            <a:r>
              <a:rPr lang="en-US" altLang="en-US" b="1" baseline="30000"/>
              <a:t>th</a:t>
            </a:r>
            <a:r>
              <a:rPr lang="en-US" altLang="en-US" b="1"/>
              <a:t> Amendment in 1933.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4FF68-07AE-419A-89A1-E91ABB1DDEDE}"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213918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4FF68-07AE-419A-89A1-E91ABB1DDEDE}"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332975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4FF68-07AE-419A-89A1-E91ABB1DDEDE}"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3120978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5DCE8-31DD-4C71-BB8B-34ED6B106F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467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008F32-AB2D-4ED5-9208-A007D6136C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9787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EF1E2E-C10A-43C7-80DB-2402B61867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928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5FD06D-3057-45FC-B940-E9D00BFB35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8319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8059588-EE72-4ED9-BFF3-92C45052FE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55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C9DDC84-9F34-4F09-95E5-F6C2425558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E989480-F0B2-40DA-AC62-8EBDE7FAA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1960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6FC3FC-513B-44B2-9F99-150F39B2A1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8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4FF68-07AE-419A-89A1-E91ABB1DDEDE}"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2444774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12D7A6-92CF-4B92-A8CF-992F4C8B70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359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30227-3BAC-495C-96D4-B4C996A84E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4952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9B62E4-6BBE-4D6A-AA1C-152B37466B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959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D8AFA8-01D4-46FB-BCC4-469F13B448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816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88059DF-83C1-486E-87E4-4203E59720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6915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58BA98D-3A80-4123-9120-EFD6D60AED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910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5DCE8-31DD-4C71-BB8B-34ED6B106F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04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008F32-AB2D-4ED5-9208-A007D6136C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906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EF1E2E-C10A-43C7-80DB-2402B61867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1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5FD06D-3057-45FC-B940-E9D00BFB35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828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4FF68-07AE-419A-89A1-E91ABB1DDEDE}"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404597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8059588-EE72-4ED9-BFF3-92C45052FE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129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C9DDC84-9F34-4F09-95E5-F6C2425558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9839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E989480-F0B2-40DA-AC62-8EBDE7FAA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0811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6FC3FC-513B-44B2-9F99-150F39B2A1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433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12D7A6-92CF-4B92-A8CF-992F4C8B70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8278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30227-3BAC-495C-96D4-B4C996A84E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945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9B62E4-6BBE-4D6A-AA1C-152B37466B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7984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D8AFA8-01D4-46FB-BCC4-469F13B448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27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88059DF-83C1-486E-87E4-4203E59720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2070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58BA98D-3A80-4123-9120-EFD6D60AED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44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4FF68-07AE-419A-89A1-E91ABB1DDEDE}"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1281098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61BA80-49FE-44DF-B077-D6277ED9A1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1623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F88ACD-C8C6-4BAE-83B5-9D63CB62AD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5857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A225AF-107C-4DE5-9CED-FAF2612904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498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6C82BF-82F4-443D-A006-AFCB78362C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0054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4CB9AF3-4B62-478B-8127-F252684DDB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3629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1CC53C-E5AC-4672-B506-7868361611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849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B199533-5F21-4B65-8F71-105BA67096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271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176274-9696-4AC8-BD1E-868766CA7C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414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3579F9-5C61-4610-826F-7ACCF10916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0580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215188-7183-4D3B-8339-2E0182DF8F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845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4FF68-07AE-419A-89A1-E91ABB1DDEDE}" type="datetimeFigureOut">
              <a:rPr lang="en-US" smtClean="0"/>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1822913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E6FF6F-5DFA-4D01-B937-0D8AD36E0C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9134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914540-539C-4621-A265-68805A05E9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1571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354FA1A-7FB6-4A27-90A0-20EE3AC94E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0493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A13BA-9C14-4EEC-995B-18246ECCAF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2140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F3CD3-FACE-4594-994E-352635214B3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3516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9B7604-0DEC-4152-9E0F-7B6B3BBD6F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01071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8BB052-F895-47DF-866D-58384438B5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8351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D62870-93C6-4BEB-B7FB-79538B0852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4115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655ABF-D288-4A7C-BD5C-EB28D33424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55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FF17A2-61E5-43C1-BC58-8C4F2F5B41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496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4FF68-07AE-419A-89A1-E91ABB1DDEDE}"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2542271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7DEDC6-C278-44CC-9784-06E08575A1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4807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0B1884-374B-4E02-BB88-188C30BEC7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0958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3EAF02-C66E-42EA-B7B1-80CFBC368F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7266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82E3EC-5E5D-4717-9EAA-19F79FFBDF4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9097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265B22-4334-49DD-B857-843F8BEB17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7805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BC0BE-B094-4F0B-BB5B-4535D5145B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4105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3AD1BC-62C6-4C50-9DF0-B2689D6D32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392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4FF68-07AE-419A-89A1-E91ABB1DDEDE}" type="datetimeFigureOut">
              <a:rPr lang="en-US" smtClean="0"/>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245094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4FF68-07AE-419A-89A1-E91ABB1DDEDE}"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83639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4FF68-07AE-419A-89A1-E91ABB1DDEDE}"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66C5B-4662-4966-B8F0-91476414337A}" type="slidenum">
              <a:rPr lang="en-US" smtClean="0"/>
              <a:t>‹#›</a:t>
            </a:fld>
            <a:endParaRPr lang="en-US"/>
          </a:p>
        </p:txBody>
      </p:sp>
    </p:spTree>
    <p:extLst>
      <p:ext uri="{BB962C8B-B14F-4D97-AF65-F5344CB8AC3E}">
        <p14:creationId xmlns:p14="http://schemas.microsoft.com/office/powerpoint/2010/main" val="218542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4FF68-07AE-419A-89A1-E91ABB1DDEDE}" type="datetimeFigureOut">
              <a:rPr lang="en-US" smtClean="0"/>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66C5B-4662-4966-B8F0-91476414337A}" type="slidenum">
              <a:rPr lang="en-US" smtClean="0"/>
              <a:t>‹#›</a:t>
            </a:fld>
            <a:endParaRPr lang="en-US"/>
          </a:p>
        </p:txBody>
      </p:sp>
    </p:spTree>
    <p:extLst>
      <p:ext uri="{BB962C8B-B14F-4D97-AF65-F5344CB8AC3E}">
        <p14:creationId xmlns:p14="http://schemas.microsoft.com/office/powerpoint/2010/main" val="355970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F575EA-BFB1-489D-923F-6D5BFE57FFD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8840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F575EA-BFB1-489D-923F-6D5BFE57FFD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491888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CA2C19F-87B6-434A-92CC-2369985E49A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856754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E8B39ED-3C6B-4B4C-9D22-36A9F76FBB4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1659057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hyperlink" Target="http://images.google.com/imgres?imgurl=http://www.flapper-girl.net/flappers/Swanson.jpg&amp;imgrefurl=http://www.flapper-girl.net/flappers/gloria_swanson.htm&amp;h=281&amp;w=200&amp;sz=9&amp;hl=en&amp;start=179&amp;tbnid=wVjITmPZuUXQiM:&amp;tbnh=114&amp;tbnw=81&amp;prev=/images?q%3Dflappers%26start%3D160%26ndsp%3D20%26svnum%3D10%26hl%3Den%26lr%3D%26sa%3DN"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s.google.com/imgres?imgurl=http://www.assumption.edu/dept/history/Hi113net/Brooks20.jpg&amp;imgrefurl=http://www.assumption.edu/dept/history/Hi113net/Hi113Syllabus.html&amp;h=259&amp;w=233&amp;sz=21&amp;hl=en&amp;start=42&amp;tbnid=OzDRtDY7dFur5M:&amp;tbnh=112&amp;tbnw=101&amp;prev=/images?q%3Dflappers%26start%3D40%26ndsp%3D20%26svnum%3D10%26hl%3Den%26lr%3D%26sa%3DN" TargetMode="External"/><Relationship Id="rId1" Type="http://schemas.openxmlformats.org/officeDocument/2006/relationships/slideLayout" Target="../slideLayouts/slideLayout32.xml"/><Relationship Id="rId6" Type="http://schemas.openxmlformats.org/officeDocument/2006/relationships/hyperlink" Target="http://images.google.com/imgres?imgurl=http://www.jld.org/ama/orig/1928flappers.jpg&amp;imgrefurl=http://www.jld.org/?nd%3Dcommunity_impact&amp;h=379&amp;w=483&amp;sz=35&amp;hl=en&amp;start=121&amp;tbnid=UAWtkpBB_LSSYM:&amp;tbnh=101&amp;tbnw=129&amp;prev=/images?q%3Dflappers%26start%3D120%26ndsp%3D20%26svnum%3D10%26hl%3Den%26lr%3D%26sa%3DN" TargetMode="External"/><Relationship Id="rId5" Type="http://schemas.openxmlformats.org/officeDocument/2006/relationships/image" Target="../media/image21.jpeg"/><Relationship Id="rId4" Type="http://schemas.openxmlformats.org/officeDocument/2006/relationships/hyperlink" Target="http://images.google.com/imgres?imgurl=http://visualhistory.freewebpages.org/_webimages/4%20Flappers.gif&amp;imgrefurl=http://www.kultureflash.net/archive/134/default.htm&amp;h=490&amp;w=574&amp;sz=150&amp;hl=en&amp;start=1&amp;tbnid=id_FhOMge8fXvM:&amp;tbnh=114&amp;tbnw=134&amp;prev=/images?q%3Dflappers%26ndsp%3D20%26svnum%3D10%26hl%3Den%26lr%3D%26sa%3DN" TargetMode="Externa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Image:WW1_TitlePicture_For_Wikipedia_Article.jpg" TargetMode="Externa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U.S. </a:t>
            </a:r>
            <a:r>
              <a:rPr lang="en-US" b="1" dirty="0" smtClean="0"/>
              <a:t>History - Unit </a:t>
            </a:r>
            <a:r>
              <a:rPr lang="en-US" b="1" dirty="0"/>
              <a:t>3</a:t>
            </a:r>
            <a:r>
              <a:rPr lang="en-US" dirty="0"/>
              <a:t/>
            </a:r>
            <a:br>
              <a:rPr lang="en-US" dirty="0"/>
            </a:br>
            <a:r>
              <a:rPr lang="en-US" b="1" dirty="0" smtClean="0"/>
              <a:t>Key </a:t>
            </a:r>
            <a:r>
              <a:rPr lang="en-US" b="1" dirty="0" smtClean="0"/>
              <a:t>Terms</a:t>
            </a:r>
            <a:endParaRPr lang="en-US" b="1" dirty="0"/>
          </a:p>
        </p:txBody>
      </p:sp>
      <p:sp>
        <p:nvSpPr>
          <p:cNvPr id="3" name="Subtitle 2"/>
          <p:cNvSpPr>
            <a:spLocks noGrp="1"/>
          </p:cNvSpPr>
          <p:nvPr>
            <p:ph type="subTitle" idx="1"/>
          </p:nvPr>
        </p:nvSpPr>
        <p:spPr/>
        <p:txBody>
          <a:bodyPr>
            <a:normAutofit/>
          </a:bodyPr>
          <a:lstStyle/>
          <a:p>
            <a:r>
              <a:rPr lang="en-US" sz="3600" b="1" i="1" dirty="0" smtClean="0"/>
              <a:t>From WWI to the Roaring 20s</a:t>
            </a:r>
            <a:endParaRPr lang="en-US" sz="3600" b="1" i="1" dirty="0" smtClean="0"/>
          </a:p>
        </p:txBody>
      </p:sp>
    </p:spTree>
    <p:extLst>
      <p:ext uri="{BB962C8B-B14F-4D97-AF65-F5344CB8AC3E}">
        <p14:creationId xmlns:p14="http://schemas.microsoft.com/office/powerpoint/2010/main" val="3949764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274638"/>
            <a:ext cx="9144000" cy="1143000"/>
          </a:xfrm>
        </p:spPr>
        <p:txBody>
          <a:bodyPr/>
          <a:lstStyle/>
          <a:p>
            <a:r>
              <a:rPr lang="en-US" altLang="en-US" b="1"/>
              <a:t>Isolationism</a:t>
            </a:r>
          </a:p>
        </p:txBody>
      </p:sp>
      <p:sp>
        <p:nvSpPr>
          <p:cNvPr id="258051" name="Rectangle 3"/>
          <p:cNvSpPr>
            <a:spLocks noGrp="1" noChangeArrowheads="1"/>
          </p:cNvSpPr>
          <p:nvPr>
            <p:ph type="body" sz="half" idx="1"/>
          </p:nvPr>
        </p:nvSpPr>
        <p:spPr>
          <a:xfrm>
            <a:off x="152400" y="1371600"/>
            <a:ext cx="5410200" cy="5486400"/>
          </a:xfrm>
        </p:spPr>
        <p:txBody>
          <a:bodyPr/>
          <a:lstStyle/>
          <a:p>
            <a:r>
              <a:rPr lang="en-US" altLang="en-US" sz="2400" b="1" dirty="0"/>
              <a:t>Americans wanted to be left alone to </a:t>
            </a:r>
            <a:r>
              <a:rPr lang="en-US" altLang="en-US" sz="2400" b="1" dirty="0" smtClean="0"/>
              <a:t>pursue personal prosperity</a:t>
            </a:r>
            <a:r>
              <a:rPr lang="en-US" altLang="en-US" sz="2400" b="1" dirty="0"/>
              <a:t> </a:t>
            </a:r>
            <a:r>
              <a:rPr lang="en-US" altLang="en-US" sz="2400" b="1" dirty="0" smtClean="0"/>
              <a:t>after the war.</a:t>
            </a:r>
            <a:endParaRPr lang="en-US" altLang="en-US" sz="2400" b="1" dirty="0"/>
          </a:p>
          <a:p>
            <a:pPr lvl="1"/>
            <a:endParaRPr lang="en-US" altLang="en-US" sz="2000" b="1" dirty="0"/>
          </a:p>
          <a:p>
            <a:r>
              <a:rPr lang="en-US" altLang="en-US" sz="2400" b="1" dirty="0"/>
              <a:t>Tired of being entangled in the dangerous politics of Europe. </a:t>
            </a:r>
          </a:p>
          <a:p>
            <a:pPr lvl="1"/>
            <a:endParaRPr lang="en-US" altLang="en-US" sz="2000" b="1" dirty="0"/>
          </a:p>
          <a:p>
            <a:r>
              <a:rPr lang="en-US" altLang="en-US" sz="2400" b="1" dirty="0"/>
              <a:t>Refused to be a member in the League of Nations.</a:t>
            </a:r>
          </a:p>
          <a:p>
            <a:pPr lvl="1"/>
            <a:endParaRPr lang="en-US" altLang="en-US" sz="2000" b="1" dirty="0"/>
          </a:p>
          <a:p>
            <a:r>
              <a:rPr lang="en-US" altLang="en-US" sz="2400" b="1" dirty="0" smtClean="0"/>
              <a:t>PROBLEM: Too </a:t>
            </a:r>
            <a:r>
              <a:rPr lang="en-US" altLang="en-US" sz="2400" b="1" dirty="0"/>
              <a:t>powerful and economically connected with foreign countries for this attitude to succeed. </a:t>
            </a:r>
          </a:p>
        </p:txBody>
      </p:sp>
      <p:pic>
        <p:nvPicPr>
          <p:cNvPr id="258056" name="Picture 8" descr="keepus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810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58057" name="Rectangle 9"/>
          <p:cNvSpPr>
            <a:spLocks noGrp="1" noChangeArrowheads="1"/>
          </p:cNvSpPr>
          <p:nvPr>
            <p:ph sz="half" idx="2"/>
          </p:nvPr>
        </p:nvSpPr>
        <p:spPr>
          <a:xfrm>
            <a:off x="5943600" y="1600200"/>
            <a:ext cx="3200400" cy="3810000"/>
          </a:xfrm>
        </p:spPr>
        <p:txBody>
          <a:bodyPr/>
          <a:lstStyle/>
          <a:p>
            <a:endParaRPr lang="en-US" altLang="en-US" sz="2800"/>
          </a:p>
        </p:txBody>
      </p:sp>
    </p:spTree>
    <p:extLst>
      <p:ext uri="{BB962C8B-B14F-4D97-AF65-F5344CB8AC3E}">
        <p14:creationId xmlns:p14="http://schemas.microsoft.com/office/powerpoint/2010/main" val="4385265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066800"/>
          </a:xfrm>
        </p:spPr>
        <p:txBody>
          <a:bodyPr/>
          <a:lstStyle/>
          <a:p>
            <a:pPr eaLnBrk="1" hangingPunct="1"/>
            <a:r>
              <a:rPr lang="en-US" altLang="en-US" b="1" dirty="0" smtClean="0"/>
              <a:t>Nativism</a:t>
            </a:r>
          </a:p>
        </p:txBody>
      </p:sp>
      <p:sp>
        <p:nvSpPr>
          <p:cNvPr id="7171" name="Rectangle 3"/>
          <p:cNvSpPr>
            <a:spLocks noGrp="1" noChangeArrowheads="1"/>
          </p:cNvSpPr>
          <p:nvPr>
            <p:ph type="body" sz="half" idx="2"/>
          </p:nvPr>
        </p:nvSpPr>
        <p:spPr>
          <a:xfrm>
            <a:off x="2438401" y="990600"/>
            <a:ext cx="6705600" cy="5867400"/>
          </a:xfrm>
        </p:spPr>
        <p:txBody>
          <a:bodyPr/>
          <a:lstStyle/>
          <a:p>
            <a:pPr eaLnBrk="1" hangingPunct="1"/>
            <a:r>
              <a:rPr lang="en-US" altLang="en-US" sz="2400" b="1" dirty="0" smtClean="0"/>
              <a:t>A preference for native-born people and a desire to limit immigration. </a:t>
            </a:r>
            <a:endParaRPr lang="en-US" altLang="en-US" sz="2400" b="1" dirty="0" smtClean="0"/>
          </a:p>
          <a:p>
            <a:pPr marL="0" indent="0" eaLnBrk="1" hangingPunct="1">
              <a:buNone/>
            </a:pPr>
            <a:endParaRPr lang="en-US" altLang="en-US" sz="2400" b="1" dirty="0" smtClean="0"/>
          </a:p>
          <a:p>
            <a:pPr eaLnBrk="1" hangingPunct="1"/>
            <a:r>
              <a:rPr lang="en-US" altLang="en-US" sz="2400" b="1" dirty="0" smtClean="0"/>
              <a:t>1815 and 1860, 5 million foreigners journeyed to America</a:t>
            </a:r>
            <a:r>
              <a:rPr lang="en-US" altLang="en-US" sz="2400" b="1" dirty="0" smtClean="0"/>
              <a:t>.</a:t>
            </a:r>
            <a:endParaRPr lang="en-US" altLang="en-US" sz="2400" b="1" dirty="0" smtClean="0"/>
          </a:p>
          <a:p>
            <a:pPr lvl="1" eaLnBrk="1" hangingPunct="1"/>
            <a:r>
              <a:rPr lang="en-US" altLang="en-US" sz="2000" b="1" dirty="0" smtClean="0"/>
              <a:t>1840s and 1850s, Irish immigrants were scorned. </a:t>
            </a:r>
          </a:p>
          <a:p>
            <a:pPr lvl="1" eaLnBrk="1" hangingPunct="1"/>
            <a:r>
              <a:rPr lang="en-US" altLang="en-US" sz="2000" b="1" dirty="0" smtClean="0"/>
              <a:t>1880s, Asians, Jews, Eastern Europeans, and Catholics were looked down upon. </a:t>
            </a:r>
            <a:endParaRPr lang="en-US" altLang="en-US" sz="2000" b="1" dirty="0" smtClean="0"/>
          </a:p>
          <a:p>
            <a:pPr marL="457200" lvl="1" indent="0" eaLnBrk="1" hangingPunct="1">
              <a:buNone/>
            </a:pPr>
            <a:endParaRPr lang="en-US" altLang="en-US" sz="2000" b="1" dirty="0" smtClean="0"/>
          </a:p>
          <a:p>
            <a:pPr lvl="0" eaLnBrk="1" hangingPunct="1"/>
            <a:r>
              <a:rPr lang="en-US" altLang="en-US" sz="2400" b="1" dirty="0">
                <a:solidFill>
                  <a:srgbClr val="000000"/>
                </a:solidFill>
              </a:rPr>
              <a:t>Workingman’s Party of California forms in the 1870s (against Chinese). </a:t>
            </a:r>
          </a:p>
          <a:p>
            <a:pPr lvl="0" eaLnBrk="1" hangingPunct="1"/>
            <a:r>
              <a:rPr lang="en-US" altLang="en-US" sz="2400" b="1" dirty="0">
                <a:solidFill>
                  <a:srgbClr val="000000"/>
                </a:solidFill>
              </a:rPr>
              <a:t>American Protective Association formed in 1887 (against Catholics). </a:t>
            </a:r>
          </a:p>
          <a:p>
            <a:pPr lvl="0" eaLnBrk="1" hangingPunct="1"/>
            <a:r>
              <a:rPr lang="en-US" altLang="en-US" sz="2400" b="1" dirty="0">
                <a:solidFill>
                  <a:srgbClr val="000000"/>
                </a:solidFill>
              </a:rPr>
              <a:t>Chinese Exclusion Act passed in 1882.</a:t>
            </a:r>
          </a:p>
          <a:p>
            <a:pPr eaLnBrk="1" hangingPunct="1"/>
            <a:endParaRPr lang="en-US" altLang="en-US" sz="2400" b="1" dirty="0" smtClean="0"/>
          </a:p>
        </p:txBody>
      </p:sp>
      <p:pic>
        <p:nvPicPr>
          <p:cNvPr id="7172" name="Picture 4" descr="Spindle Boy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9608"/>
          <a:stretch>
            <a:fillRect/>
          </a:stretch>
        </p:blipFill>
        <p:spPr>
          <a:xfrm>
            <a:off x="99834" y="609600"/>
            <a:ext cx="2334445"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2739" y="3124199"/>
            <a:ext cx="25671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i="1" dirty="0" smtClean="0">
                <a:solidFill>
                  <a:srgbClr val="000000"/>
                </a:solidFill>
              </a:rPr>
              <a:t>Spindle Boys, 1910</a:t>
            </a:r>
          </a:p>
        </p:txBody>
      </p:sp>
      <p:sp>
        <p:nvSpPr>
          <p:cNvPr id="7174" name="Text Box 6"/>
          <p:cNvSpPr txBox="1">
            <a:spLocks noChangeArrowheads="1"/>
          </p:cNvSpPr>
          <p:nvPr/>
        </p:nvSpPr>
        <p:spPr bwMode="auto">
          <a:xfrm>
            <a:off x="288925" y="5141913"/>
            <a:ext cx="367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33" y="3692526"/>
            <a:ext cx="2338567" cy="23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10800000" flipV="1">
            <a:off x="-31674" y="6211669"/>
            <a:ext cx="2601580" cy="646331"/>
          </a:xfrm>
          <a:prstGeom prst="rect">
            <a:avLst/>
          </a:prstGeom>
        </p:spPr>
        <p:txBody>
          <a:bodyPr wrap="square">
            <a:spAutoFit/>
          </a:bodyPr>
          <a:lstStyle/>
          <a:p>
            <a:pPr lvl="0" algn="ctr" fontAlgn="base">
              <a:spcBef>
                <a:spcPct val="50000"/>
              </a:spcBef>
              <a:spcAft>
                <a:spcPct val="0"/>
              </a:spcAft>
            </a:pPr>
            <a:r>
              <a:rPr lang="en-US" altLang="en-US" b="1" i="1" dirty="0">
                <a:solidFill>
                  <a:srgbClr val="000000"/>
                </a:solidFill>
              </a:rPr>
              <a:t>Groups fought Chinese immigration.</a:t>
            </a:r>
          </a:p>
        </p:txBody>
      </p:sp>
    </p:spTree>
    <p:extLst>
      <p:ext uri="{BB962C8B-B14F-4D97-AF65-F5344CB8AC3E}">
        <p14:creationId xmlns:p14="http://schemas.microsoft.com/office/powerpoint/2010/main" val="222717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0" y="0"/>
            <a:ext cx="9144000" cy="1417638"/>
          </a:xfrm>
        </p:spPr>
        <p:txBody>
          <a:bodyPr/>
          <a:lstStyle/>
          <a:p>
            <a:r>
              <a:rPr lang="en-US" altLang="en-US" b="1" dirty="0"/>
              <a:t>Red Scare</a:t>
            </a:r>
          </a:p>
        </p:txBody>
      </p:sp>
      <p:sp>
        <p:nvSpPr>
          <p:cNvPr id="254979" name="Rectangle 3"/>
          <p:cNvSpPr>
            <a:spLocks noGrp="1" noChangeArrowheads="1"/>
          </p:cNvSpPr>
          <p:nvPr>
            <p:ph type="body" sz="half" idx="2"/>
          </p:nvPr>
        </p:nvSpPr>
        <p:spPr>
          <a:xfrm>
            <a:off x="2971800" y="1447800"/>
            <a:ext cx="6172200" cy="5410200"/>
          </a:xfrm>
        </p:spPr>
        <p:txBody>
          <a:bodyPr/>
          <a:lstStyle/>
          <a:p>
            <a:r>
              <a:rPr lang="en-US" altLang="en-US" sz="2400" b="1" dirty="0" smtClean="0"/>
              <a:t>Fear of communism or political radicalism as a threat to U.S. democracy.</a:t>
            </a:r>
          </a:p>
          <a:p>
            <a:pPr marL="0" indent="0">
              <a:buNone/>
            </a:pPr>
            <a:endParaRPr lang="en-US" altLang="en-US" sz="2400" b="1" dirty="0" smtClean="0"/>
          </a:p>
          <a:p>
            <a:pPr lvl="1"/>
            <a:r>
              <a:rPr lang="en-US" altLang="en-US" sz="2400" b="1" dirty="0" smtClean="0"/>
              <a:t>Nationwide </a:t>
            </a:r>
            <a:r>
              <a:rPr lang="en-US" altLang="en-US" sz="2400" b="1" dirty="0"/>
              <a:t>strikes in 1919 were considered a threat to government. </a:t>
            </a:r>
            <a:endParaRPr lang="en-US" altLang="en-US" sz="2400" b="1" dirty="0" smtClean="0"/>
          </a:p>
          <a:p>
            <a:pPr lvl="1"/>
            <a:r>
              <a:rPr lang="en-US" altLang="en-US" sz="2400" b="1" dirty="0" smtClean="0"/>
              <a:t>April</a:t>
            </a:r>
            <a:r>
              <a:rPr lang="en-US" altLang="en-US" sz="2400" b="1" dirty="0"/>
              <a:t>, 1919, Postal Service intercepted 30 “mail bombs</a:t>
            </a:r>
            <a:r>
              <a:rPr lang="en-US" altLang="en-US" sz="2400" b="1" dirty="0" smtClean="0"/>
              <a:t>.”</a:t>
            </a:r>
          </a:p>
          <a:p>
            <a:pPr marL="457200" lvl="1" indent="0">
              <a:buNone/>
            </a:pPr>
            <a:endParaRPr lang="en-US" altLang="en-US" sz="2400" b="1" dirty="0"/>
          </a:p>
          <a:p>
            <a:r>
              <a:rPr lang="en-US" altLang="en-US" sz="2400" b="1" dirty="0" smtClean="0"/>
              <a:t>After the Bolshevik Revolution in Russia </a:t>
            </a:r>
            <a:r>
              <a:rPr lang="en-US" altLang="en-US" sz="2400" b="1" dirty="0"/>
              <a:t> </a:t>
            </a:r>
            <a:r>
              <a:rPr lang="en-US" altLang="en-US" sz="2400" b="1" dirty="0" smtClean="0"/>
              <a:t>(1917) people feared the same may happen in the U.S.</a:t>
            </a:r>
            <a:endParaRPr lang="en-US" altLang="en-US" sz="2400" b="1" dirty="0"/>
          </a:p>
        </p:txBody>
      </p:sp>
      <p:sp>
        <p:nvSpPr>
          <p:cNvPr id="254980" name="Text Box 4"/>
          <p:cNvSpPr txBox="1">
            <a:spLocks noChangeArrowheads="1"/>
          </p:cNvSpPr>
          <p:nvPr/>
        </p:nvSpPr>
        <p:spPr bwMode="auto">
          <a:xfrm>
            <a:off x="27709" y="5105400"/>
            <a:ext cx="2667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b="1" i="1" dirty="0" smtClean="0">
                <a:solidFill>
                  <a:srgbClr val="000000"/>
                </a:solidFill>
              </a:rPr>
              <a:t>1919 Political Cartoon of an “European anarchist” trying to blow up the Statue of Liberty</a:t>
            </a:r>
          </a:p>
        </p:txBody>
      </p:sp>
      <p:pic>
        <p:nvPicPr>
          <p:cNvPr id="254981" name="Picture 5" descr="Come Unto Me, Ye Oppre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400" y="1295400"/>
            <a:ext cx="2879111"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33499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Palmer Raids</a:t>
            </a:r>
            <a:endParaRPr lang="en-US" dirty="0"/>
          </a:p>
        </p:txBody>
      </p:sp>
      <p:sp>
        <p:nvSpPr>
          <p:cNvPr id="3" name="Content Placeholder 2"/>
          <p:cNvSpPr>
            <a:spLocks noGrp="1"/>
          </p:cNvSpPr>
          <p:nvPr>
            <p:ph sz="half" idx="1"/>
          </p:nvPr>
        </p:nvSpPr>
        <p:spPr>
          <a:xfrm>
            <a:off x="304800" y="3124200"/>
            <a:ext cx="4267200" cy="3733800"/>
          </a:xfrm>
        </p:spPr>
        <p:txBody>
          <a:bodyPr/>
          <a:lstStyle/>
          <a:p>
            <a:pPr lvl="0"/>
            <a:r>
              <a:rPr lang="en-US" altLang="en-US" sz="2400" b="1" dirty="0">
                <a:solidFill>
                  <a:srgbClr val="000000"/>
                </a:solidFill>
              </a:rPr>
              <a:t>US Attorney General Mitchell Palmer has the FBI conduct </a:t>
            </a:r>
            <a:r>
              <a:rPr lang="en-US" altLang="en-US" sz="2400" b="1" dirty="0" smtClean="0">
                <a:solidFill>
                  <a:srgbClr val="000000"/>
                </a:solidFill>
              </a:rPr>
              <a:t>raids (1918-1921).</a:t>
            </a:r>
          </a:p>
          <a:p>
            <a:pPr marL="0" lvl="0" indent="0">
              <a:buNone/>
            </a:pPr>
            <a:endParaRPr lang="en-US" altLang="en-US" sz="2400" b="1" dirty="0">
              <a:solidFill>
                <a:srgbClr val="000000"/>
              </a:solidFill>
            </a:endParaRPr>
          </a:p>
          <a:p>
            <a:pPr lvl="0"/>
            <a:r>
              <a:rPr lang="en-US" altLang="en-US" sz="2400" b="1" dirty="0" smtClean="0">
                <a:solidFill>
                  <a:srgbClr val="000000"/>
                </a:solidFill>
              </a:rPr>
              <a:t>Purpose was to crackdown on radical political groups.</a:t>
            </a:r>
            <a:endParaRPr lang="en-US" altLang="en-US" sz="2400" b="1" dirty="0">
              <a:solidFill>
                <a:srgbClr val="000000"/>
              </a:solidFill>
            </a:endParaRPr>
          </a:p>
          <a:p>
            <a:endParaRPr lang="en-US" dirty="0"/>
          </a:p>
        </p:txBody>
      </p:sp>
      <p:sp>
        <p:nvSpPr>
          <p:cNvPr id="4" name="Content Placeholder 3"/>
          <p:cNvSpPr>
            <a:spLocks noGrp="1"/>
          </p:cNvSpPr>
          <p:nvPr>
            <p:ph sz="half" idx="2"/>
          </p:nvPr>
        </p:nvSpPr>
        <p:spPr>
          <a:xfrm>
            <a:off x="4572000" y="3429000"/>
            <a:ext cx="4572000" cy="3382963"/>
          </a:xfrm>
        </p:spPr>
        <p:txBody>
          <a:bodyPr/>
          <a:lstStyle/>
          <a:p>
            <a:pPr lvl="0"/>
            <a:r>
              <a:rPr lang="en-US" altLang="en-US" sz="2400" b="1" dirty="0">
                <a:solidFill>
                  <a:srgbClr val="000000"/>
                </a:solidFill>
              </a:rPr>
              <a:t>Raids were without search warrants. Thousands arrested and 500 deported.</a:t>
            </a:r>
          </a:p>
          <a:p>
            <a:pPr lvl="2">
              <a:lnSpc>
                <a:spcPct val="90000"/>
              </a:lnSpc>
            </a:pPr>
            <a:endParaRPr lang="en-US" altLang="en-US" sz="2400" dirty="0" smtClean="0"/>
          </a:p>
          <a:p>
            <a:pPr>
              <a:lnSpc>
                <a:spcPct val="90000"/>
              </a:lnSpc>
            </a:pPr>
            <a:r>
              <a:rPr lang="en-US" altLang="en-US" sz="2400" b="1" dirty="0" smtClean="0"/>
              <a:t>Over </a:t>
            </a:r>
            <a:r>
              <a:rPr lang="en-US" altLang="en-US" sz="2400" b="1" dirty="0"/>
              <a:t>10,000 arrested.</a:t>
            </a:r>
          </a:p>
          <a:p>
            <a:pPr lvl="1">
              <a:lnSpc>
                <a:spcPct val="90000"/>
              </a:lnSpc>
            </a:pPr>
            <a:r>
              <a:rPr lang="en-US" altLang="en-US" b="1" dirty="0"/>
              <a:t>Public supported due to the </a:t>
            </a:r>
            <a:r>
              <a:rPr lang="en-US" altLang="en-US" b="1" i="1" dirty="0"/>
              <a:t>Red Scare</a:t>
            </a:r>
            <a:r>
              <a:rPr lang="en-US" altLang="en-US" b="1" dirty="0"/>
              <a: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286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95400"/>
            <a:ext cx="32766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8353"/>
            <a:ext cx="2438400" cy="280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02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518" y="291812"/>
            <a:ext cx="6248400" cy="1143000"/>
          </a:xfrm>
        </p:spPr>
        <p:txBody>
          <a:bodyPr/>
          <a:lstStyle/>
          <a:p>
            <a:r>
              <a:rPr lang="en-US" dirty="0" smtClean="0"/>
              <a:t>Back-to-Africa </a:t>
            </a:r>
            <a:r>
              <a:rPr lang="en-US" dirty="0" smtClean="0"/>
              <a:t>Movement</a:t>
            </a:r>
            <a:endParaRPr lang="en-US" dirty="0"/>
          </a:p>
        </p:txBody>
      </p:sp>
      <p:sp>
        <p:nvSpPr>
          <p:cNvPr id="3" name="Content Placeholder 2"/>
          <p:cNvSpPr>
            <a:spLocks noGrp="1"/>
          </p:cNvSpPr>
          <p:nvPr>
            <p:ph sz="half" idx="1"/>
          </p:nvPr>
        </p:nvSpPr>
        <p:spPr>
          <a:xfrm>
            <a:off x="0" y="2590800"/>
            <a:ext cx="4170218" cy="4246418"/>
          </a:xfrm>
        </p:spPr>
        <p:txBody>
          <a:bodyPr/>
          <a:lstStyle/>
          <a:p>
            <a:r>
              <a:rPr lang="en-US" sz="2400" b="1" dirty="0" smtClean="0"/>
              <a:t>A movement to encourage African Americans to return to  their ancestral roots and move back to Africa.</a:t>
            </a:r>
          </a:p>
          <a:p>
            <a:pPr marL="0" indent="0">
              <a:buNone/>
            </a:pPr>
            <a:endParaRPr lang="en-US" sz="2400" b="1" dirty="0" smtClean="0"/>
          </a:p>
          <a:p>
            <a:r>
              <a:rPr lang="en-US" sz="2400" b="1" dirty="0" smtClean="0"/>
              <a:t>Movement gained  attention in the 1920s through the efforts of Marcus Garvey.</a:t>
            </a:r>
            <a:endParaRPr lang="en-US" sz="2400" b="1" dirty="0"/>
          </a:p>
        </p:txBody>
      </p:sp>
      <p:sp>
        <p:nvSpPr>
          <p:cNvPr id="4" name="Content Placeholder 3"/>
          <p:cNvSpPr>
            <a:spLocks noGrp="1"/>
          </p:cNvSpPr>
          <p:nvPr>
            <p:ph sz="half" idx="2"/>
          </p:nvPr>
        </p:nvSpPr>
        <p:spPr>
          <a:xfrm>
            <a:off x="4114800" y="2286000"/>
            <a:ext cx="5029200" cy="4599709"/>
          </a:xfrm>
        </p:spPr>
        <p:txBody>
          <a:bodyPr/>
          <a:lstStyle/>
          <a:p>
            <a:r>
              <a:rPr lang="en-US" sz="2400" b="1" dirty="0" smtClean="0"/>
              <a:t>Many African Americans had left the south looking for a better life.</a:t>
            </a:r>
          </a:p>
          <a:p>
            <a:pPr marL="0" indent="0">
              <a:buNone/>
            </a:pPr>
            <a:endParaRPr lang="en-US" sz="2400" b="1" dirty="0" smtClean="0"/>
          </a:p>
          <a:p>
            <a:r>
              <a:rPr lang="en-US" sz="2400" b="1" dirty="0" smtClean="0"/>
              <a:t>They found better economic, social and political, opportunities but were still “second class” citizens.</a:t>
            </a:r>
          </a:p>
          <a:p>
            <a:pPr marL="0" indent="0">
              <a:buNone/>
            </a:pPr>
            <a:endParaRPr lang="en-US" sz="2400" b="1" dirty="0" smtClean="0"/>
          </a:p>
          <a:p>
            <a:r>
              <a:rPr lang="en-US" sz="2400" b="1" dirty="0" smtClean="0"/>
              <a:t>Back-to-Africa movement was an alternative to integration.</a:t>
            </a:r>
            <a:endParaRPr lang="en-U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3856"/>
            <a:ext cx="2403764" cy="2353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895" y="34636"/>
            <a:ext cx="2762250" cy="209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88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274638"/>
            <a:ext cx="9144000" cy="1143000"/>
          </a:xfrm>
        </p:spPr>
        <p:txBody>
          <a:bodyPr/>
          <a:lstStyle/>
          <a:p>
            <a:r>
              <a:rPr lang="en-US" altLang="en-US" b="1"/>
              <a:t>Flapper</a:t>
            </a:r>
          </a:p>
        </p:txBody>
      </p:sp>
      <p:sp>
        <p:nvSpPr>
          <p:cNvPr id="257027" name="Rectangle 3"/>
          <p:cNvSpPr>
            <a:spLocks noGrp="1" noChangeArrowheads="1"/>
          </p:cNvSpPr>
          <p:nvPr>
            <p:ph type="body" sz="half" idx="1"/>
          </p:nvPr>
        </p:nvSpPr>
        <p:spPr>
          <a:xfrm>
            <a:off x="152400" y="1295400"/>
            <a:ext cx="6096000" cy="5562600"/>
          </a:xfrm>
        </p:spPr>
        <p:txBody>
          <a:bodyPr/>
          <a:lstStyle/>
          <a:p>
            <a:pPr>
              <a:lnSpc>
                <a:spcPct val="90000"/>
              </a:lnSpc>
            </a:pPr>
            <a:r>
              <a:rPr lang="en-US" altLang="en-US" sz="2400" b="1"/>
              <a:t>Women had new freedom in the moral attitudes of the 1920s. </a:t>
            </a:r>
          </a:p>
          <a:p>
            <a:pPr>
              <a:lnSpc>
                <a:spcPct val="90000"/>
              </a:lnSpc>
            </a:pPr>
            <a:endParaRPr lang="en-US" altLang="en-US" sz="2400" b="1"/>
          </a:p>
          <a:p>
            <a:pPr>
              <a:lnSpc>
                <a:spcPct val="90000"/>
              </a:lnSpc>
            </a:pPr>
            <a:r>
              <a:rPr lang="en-US" altLang="en-US" sz="2400" b="1"/>
              <a:t>A flapper was a young, dramatic, stylish and unconventional woman.</a:t>
            </a:r>
          </a:p>
          <a:p>
            <a:pPr>
              <a:lnSpc>
                <a:spcPct val="90000"/>
              </a:lnSpc>
            </a:pPr>
            <a:endParaRPr lang="en-US" altLang="en-US" sz="2400" b="1"/>
          </a:p>
          <a:p>
            <a:pPr>
              <a:lnSpc>
                <a:spcPct val="90000"/>
              </a:lnSpc>
            </a:pPr>
            <a:r>
              <a:rPr lang="en-US" altLang="en-US" sz="2400" b="1"/>
              <a:t>A flapper smoked cigarettes, drank prohibited liquor, had short hair , listened to jazz, and dressed in revealing attire. </a:t>
            </a:r>
          </a:p>
          <a:p>
            <a:pPr>
              <a:lnSpc>
                <a:spcPct val="90000"/>
              </a:lnSpc>
            </a:pPr>
            <a:endParaRPr lang="en-US" altLang="en-US" sz="2400" b="1"/>
          </a:p>
          <a:p>
            <a:pPr>
              <a:lnSpc>
                <a:spcPct val="90000"/>
              </a:lnSpc>
            </a:pPr>
            <a:r>
              <a:rPr lang="en-US" altLang="en-US" sz="2400" b="1"/>
              <a:t>Flappers sought social freedom while most women just sought financial freedom. </a:t>
            </a:r>
          </a:p>
        </p:txBody>
      </p:sp>
      <p:sp>
        <p:nvSpPr>
          <p:cNvPr id="257028" name="Text Box 4"/>
          <p:cNvSpPr txBox="1">
            <a:spLocks noChangeArrowheads="1"/>
          </p:cNvSpPr>
          <p:nvPr/>
        </p:nvSpPr>
        <p:spPr bwMode="auto">
          <a:xfrm>
            <a:off x="6324600" y="6211669"/>
            <a:ext cx="281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b="1" i="1" dirty="0" smtClean="0">
                <a:solidFill>
                  <a:srgbClr val="000000"/>
                </a:solidFill>
              </a:rPr>
              <a:t>Actress Louise Brooks, 1927</a:t>
            </a:r>
          </a:p>
        </p:txBody>
      </p:sp>
      <p:pic>
        <p:nvPicPr>
          <p:cNvPr id="257029" name="Picture 5" descr="420px-Louisebrook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00859" y="1219200"/>
            <a:ext cx="2744716"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90732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0"/>
            <a:ext cx="8229600" cy="1219200"/>
          </a:xfrm>
        </p:spPr>
        <p:txBody>
          <a:bodyPr/>
          <a:lstStyle/>
          <a:p>
            <a:r>
              <a:rPr lang="en-US" altLang="en-US" b="1"/>
              <a:t>Flapper Slang</a:t>
            </a:r>
          </a:p>
        </p:txBody>
      </p:sp>
      <p:sp>
        <p:nvSpPr>
          <p:cNvPr id="259075" name="Rectangle 3"/>
          <p:cNvSpPr>
            <a:spLocks noGrp="1" noChangeArrowheads="1"/>
          </p:cNvSpPr>
          <p:nvPr>
            <p:ph type="body" idx="1"/>
          </p:nvPr>
        </p:nvSpPr>
        <p:spPr>
          <a:xfrm>
            <a:off x="457200" y="1295400"/>
            <a:ext cx="8229600" cy="4830763"/>
          </a:xfrm>
        </p:spPr>
        <p:txBody>
          <a:bodyPr/>
          <a:lstStyle/>
          <a:p>
            <a:pPr>
              <a:lnSpc>
                <a:spcPct val="80000"/>
              </a:lnSpc>
            </a:pPr>
            <a:r>
              <a:rPr lang="en-US" altLang="en-US" sz="2400" b="1" i="1"/>
              <a:t>Snugglepup</a:t>
            </a:r>
          </a:p>
          <a:p>
            <a:pPr>
              <a:lnSpc>
                <a:spcPct val="80000"/>
              </a:lnSpc>
              <a:buFontTx/>
              <a:buNone/>
            </a:pPr>
            <a:r>
              <a:rPr lang="en-US" altLang="en-US" sz="2400" i="1"/>
              <a:t>		 </a:t>
            </a:r>
            <a:r>
              <a:rPr lang="en-US" altLang="en-US" sz="2400"/>
              <a:t>man who frequently goes to parties</a:t>
            </a:r>
          </a:p>
          <a:p>
            <a:pPr>
              <a:lnSpc>
                <a:spcPct val="80000"/>
              </a:lnSpc>
            </a:pPr>
            <a:r>
              <a:rPr lang="en-US" altLang="en-US" sz="2400" b="1" i="1"/>
              <a:t>“I have to go see a man about a dog”</a:t>
            </a:r>
            <a:r>
              <a:rPr lang="en-US" altLang="en-US" sz="2400" i="1"/>
              <a:t> </a:t>
            </a:r>
          </a:p>
          <a:p>
            <a:pPr>
              <a:lnSpc>
                <a:spcPct val="80000"/>
              </a:lnSpc>
              <a:buFontTx/>
              <a:buNone/>
            </a:pPr>
            <a:r>
              <a:rPr lang="en-US" altLang="en-US" sz="2400"/>
              <a:t>		going to buy whiskey</a:t>
            </a:r>
          </a:p>
          <a:p>
            <a:pPr>
              <a:lnSpc>
                <a:spcPct val="80000"/>
              </a:lnSpc>
            </a:pPr>
            <a:r>
              <a:rPr lang="en-US" altLang="en-US" sz="2400" i="1"/>
              <a:t>“</a:t>
            </a:r>
            <a:r>
              <a:rPr lang="en-US" altLang="en-US" sz="2400" b="1" i="1"/>
              <a:t>handcuff”</a:t>
            </a:r>
          </a:p>
          <a:p>
            <a:pPr>
              <a:lnSpc>
                <a:spcPct val="80000"/>
              </a:lnSpc>
              <a:buFontTx/>
              <a:buNone/>
            </a:pPr>
            <a:r>
              <a:rPr lang="en-US" altLang="en-US" sz="2400"/>
              <a:t>		engagement or wedding ring</a:t>
            </a:r>
          </a:p>
          <a:p>
            <a:pPr>
              <a:lnSpc>
                <a:spcPct val="80000"/>
              </a:lnSpc>
            </a:pPr>
            <a:r>
              <a:rPr lang="en-US" altLang="en-US" sz="2400" b="1" i="1"/>
              <a:t>“that’s so jake”, “that’s the bee’s knees”, “the cat’s pajamas”</a:t>
            </a:r>
            <a:r>
              <a:rPr lang="en-US" altLang="en-US" sz="2400" i="1"/>
              <a:t> </a:t>
            </a:r>
          </a:p>
          <a:p>
            <a:pPr>
              <a:lnSpc>
                <a:spcPct val="80000"/>
              </a:lnSpc>
              <a:buFontTx/>
              <a:buNone/>
            </a:pPr>
            <a:r>
              <a:rPr lang="en-US" altLang="en-US" sz="2400"/>
              <a:t>		ways to say fantastic</a:t>
            </a:r>
          </a:p>
          <a:p>
            <a:pPr>
              <a:lnSpc>
                <a:spcPct val="80000"/>
              </a:lnSpc>
            </a:pPr>
            <a:r>
              <a:rPr lang="en-US" altLang="en-US" sz="2400" b="1" i="1"/>
              <a:t>“big cheese”</a:t>
            </a:r>
          </a:p>
          <a:p>
            <a:pPr>
              <a:lnSpc>
                <a:spcPct val="80000"/>
              </a:lnSpc>
              <a:buFontTx/>
              <a:buNone/>
            </a:pPr>
            <a:r>
              <a:rPr lang="en-US" altLang="en-US" sz="2400" i="1"/>
              <a:t>		</a:t>
            </a:r>
            <a:r>
              <a:rPr lang="en-US" altLang="en-US" sz="2400"/>
              <a:t>important person</a:t>
            </a:r>
          </a:p>
          <a:p>
            <a:pPr>
              <a:lnSpc>
                <a:spcPct val="80000"/>
              </a:lnSpc>
            </a:pPr>
            <a:r>
              <a:rPr lang="en-US" altLang="en-US" sz="2400" b="1" i="1"/>
              <a:t>to “bump off”</a:t>
            </a:r>
          </a:p>
          <a:p>
            <a:pPr>
              <a:lnSpc>
                <a:spcPct val="80000"/>
              </a:lnSpc>
              <a:buFontTx/>
              <a:buNone/>
            </a:pPr>
            <a:r>
              <a:rPr lang="en-US" altLang="en-US" sz="2400"/>
              <a:t>		murder</a:t>
            </a:r>
          </a:p>
          <a:p>
            <a:pPr>
              <a:lnSpc>
                <a:spcPct val="80000"/>
              </a:lnSpc>
            </a:pPr>
            <a:r>
              <a:rPr lang="en-US" altLang="en-US" sz="2400" b="1" i="1"/>
              <a:t>“baloney”</a:t>
            </a:r>
          </a:p>
          <a:p>
            <a:pPr>
              <a:lnSpc>
                <a:spcPct val="80000"/>
              </a:lnSpc>
              <a:buFontTx/>
              <a:buNone/>
            </a:pPr>
            <a:r>
              <a:rPr lang="en-US" altLang="en-US" sz="2400"/>
              <a:t>		nonsense</a:t>
            </a:r>
          </a:p>
        </p:txBody>
      </p:sp>
    </p:spTree>
    <p:extLst>
      <p:ext uri="{BB962C8B-B14F-4D97-AF65-F5344CB8AC3E}">
        <p14:creationId xmlns:p14="http://schemas.microsoft.com/office/powerpoint/2010/main" val="1444308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ppt_w</p:attrName>
                                        </p:attrNameLst>
                                      </p:cBhvr>
                                      <p:tavLst>
                                        <p:tav tm="0">
                                          <p:val>
                                            <p:fltVal val="0"/>
                                          </p:val>
                                        </p:tav>
                                        <p:tav tm="100000">
                                          <p:val>
                                            <p:strVal val="#ppt_w"/>
                                          </p:val>
                                        </p:tav>
                                      </p:tavLst>
                                    </p:anim>
                                    <p:anim calcmode="lin" valueType="num">
                                      <p:cBhvr>
                                        <p:cTn id="8" dur="500" fill="hold"/>
                                        <p:tgtEl>
                                          <p:spTgt spid="259074"/>
                                        </p:tgtEl>
                                        <p:attrNameLst>
                                          <p:attrName>ppt_h</p:attrName>
                                        </p:attrNameLst>
                                      </p:cBhvr>
                                      <p:tavLst>
                                        <p:tav tm="0">
                                          <p:val>
                                            <p:fltVal val="0"/>
                                          </p:val>
                                        </p:tav>
                                        <p:tav tm="100000">
                                          <p:val>
                                            <p:strVal val="#ppt_h"/>
                                          </p:val>
                                        </p:tav>
                                      </p:tavLst>
                                    </p:anim>
                                    <p:anim calcmode="lin" valueType="num">
                                      <p:cBhvr>
                                        <p:cTn id="9" dur="500" fill="hold"/>
                                        <p:tgtEl>
                                          <p:spTgt spid="259074"/>
                                        </p:tgtEl>
                                        <p:attrNameLst>
                                          <p:attrName>style.rotation</p:attrName>
                                        </p:attrNameLst>
                                      </p:cBhvr>
                                      <p:tavLst>
                                        <p:tav tm="0">
                                          <p:val>
                                            <p:fltVal val="360"/>
                                          </p:val>
                                        </p:tav>
                                        <p:tav tm="100000">
                                          <p:val>
                                            <p:fltVal val="0"/>
                                          </p:val>
                                        </p:tav>
                                      </p:tavLst>
                                    </p:anim>
                                    <p:animEffect transition="in" filter="fade">
                                      <p:cBhvr>
                                        <p:cTn id="10" dur="500"/>
                                        <p:tgtEl>
                                          <p:spTgt spid="2590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59075">
                                            <p:txEl>
                                              <p:pRg st="0" end="0"/>
                                            </p:txEl>
                                          </p:spTgt>
                                        </p:tgtEl>
                                        <p:attrNameLst>
                                          <p:attrName>style.visibility</p:attrName>
                                        </p:attrNameLst>
                                      </p:cBhvr>
                                      <p:to>
                                        <p:strVal val="visible"/>
                                      </p:to>
                                    </p:set>
                                    <p:anim calcmode="lin" valueType="num">
                                      <p:cBhvr>
                                        <p:cTn id="15" dur="500" fill="hold"/>
                                        <p:tgtEl>
                                          <p:spTgt spid="2590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5907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5907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5907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59075">
                                            <p:txEl>
                                              <p:pRg st="1" end="1"/>
                                            </p:txEl>
                                          </p:spTgt>
                                        </p:tgtEl>
                                        <p:attrNameLst>
                                          <p:attrName>style.visibility</p:attrName>
                                        </p:attrNameLst>
                                      </p:cBhvr>
                                      <p:to>
                                        <p:strVal val="visible"/>
                                      </p:to>
                                    </p:set>
                                    <p:anim calcmode="lin" valueType="num">
                                      <p:cBhvr>
                                        <p:cTn id="23" dur="500" fill="hold"/>
                                        <p:tgtEl>
                                          <p:spTgt spid="25907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5907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5907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590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59075">
                                            <p:txEl>
                                              <p:pRg st="2" end="2"/>
                                            </p:txEl>
                                          </p:spTgt>
                                        </p:tgtEl>
                                        <p:attrNameLst>
                                          <p:attrName>style.visibility</p:attrName>
                                        </p:attrNameLst>
                                      </p:cBhvr>
                                      <p:to>
                                        <p:strVal val="visible"/>
                                      </p:to>
                                    </p:set>
                                    <p:anim calcmode="lin" valueType="num">
                                      <p:cBhvr>
                                        <p:cTn id="31" dur="500" fill="hold"/>
                                        <p:tgtEl>
                                          <p:spTgt spid="25907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5907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5907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5907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59075">
                                            <p:txEl>
                                              <p:pRg st="3" end="3"/>
                                            </p:txEl>
                                          </p:spTgt>
                                        </p:tgtEl>
                                        <p:attrNameLst>
                                          <p:attrName>style.visibility</p:attrName>
                                        </p:attrNameLst>
                                      </p:cBhvr>
                                      <p:to>
                                        <p:strVal val="visible"/>
                                      </p:to>
                                    </p:set>
                                    <p:anim calcmode="lin" valueType="num">
                                      <p:cBhvr>
                                        <p:cTn id="39" dur="500" fill="hold"/>
                                        <p:tgtEl>
                                          <p:spTgt spid="25907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5907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5907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5907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59075">
                                            <p:txEl>
                                              <p:pRg st="4" end="4"/>
                                            </p:txEl>
                                          </p:spTgt>
                                        </p:tgtEl>
                                        <p:attrNameLst>
                                          <p:attrName>style.visibility</p:attrName>
                                        </p:attrNameLst>
                                      </p:cBhvr>
                                      <p:to>
                                        <p:strVal val="visible"/>
                                      </p:to>
                                    </p:set>
                                    <p:anim calcmode="lin" valueType="num">
                                      <p:cBhvr>
                                        <p:cTn id="47" dur="500" fill="hold"/>
                                        <p:tgtEl>
                                          <p:spTgt spid="25907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5907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5907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5907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259075">
                                            <p:txEl>
                                              <p:pRg st="5" end="5"/>
                                            </p:txEl>
                                          </p:spTgt>
                                        </p:tgtEl>
                                        <p:attrNameLst>
                                          <p:attrName>style.visibility</p:attrName>
                                        </p:attrNameLst>
                                      </p:cBhvr>
                                      <p:to>
                                        <p:strVal val="visible"/>
                                      </p:to>
                                    </p:set>
                                    <p:anim calcmode="lin" valueType="num">
                                      <p:cBhvr>
                                        <p:cTn id="55" dur="500" fill="hold"/>
                                        <p:tgtEl>
                                          <p:spTgt spid="259075">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259075">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259075">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259075">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259075">
                                            <p:txEl>
                                              <p:pRg st="6" end="6"/>
                                            </p:txEl>
                                          </p:spTgt>
                                        </p:tgtEl>
                                        <p:attrNameLst>
                                          <p:attrName>style.visibility</p:attrName>
                                        </p:attrNameLst>
                                      </p:cBhvr>
                                      <p:to>
                                        <p:strVal val="visible"/>
                                      </p:to>
                                    </p:set>
                                    <p:anim calcmode="lin" valueType="num">
                                      <p:cBhvr>
                                        <p:cTn id="63" dur="500" fill="hold"/>
                                        <p:tgtEl>
                                          <p:spTgt spid="259075">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259075">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259075">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259075">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259075">
                                            <p:txEl>
                                              <p:pRg st="7" end="7"/>
                                            </p:txEl>
                                          </p:spTgt>
                                        </p:tgtEl>
                                        <p:attrNameLst>
                                          <p:attrName>style.visibility</p:attrName>
                                        </p:attrNameLst>
                                      </p:cBhvr>
                                      <p:to>
                                        <p:strVal val="visible"/>
                                      </p:to>
                                    </p:set>
                                    <p:anim calcmode="lin" valueType="num">
                                      <p:cBhvr>
                                        <p:cTn id="71" dur="500" fill="hold"/>
                                        <p:tgtEl>
                                          <p:spTgt spid="259075">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259075">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259075">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259075">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ntr" presetSubtype="0" decel="100000" fill="hold" grpId="0" nodeType="clickEffect">
                                  <p:stCondLst>
                                    <p:cond delay="0"/>
                                  </p:stCondLst>
                                  <p:iterate type="lt">
                                    <p:tmPct val="10000"/>
                                  </p:iterate>
                                  <p:childTnLst>
                                    <p:set>
                                      <p:cBhvr>
                                        <p:cTn id="78" dur="1" fill="hold">
                                          <p:stCondLst>
                                            <p:cond delay="0"/>
                                          </p:stCondLst>
                                        </p:cTn>
                                        <p:tgtEl>
                                          <p:spTgt spid="259075">
                                            <p:txEl>
                                              <p:pRg st="8" end="8"/>
                                            </p:txEl>
                                          </p:spTgt>
                                        </p:tgtEl>
                                        <p:attrNameLst>
                                          <p:attrName>style.visibility</p:attrName>
                                        </p:attrNameLst>
                                      </p:cBhvr>
                                      <p:to>
                                        <p:strVal val="visible"/>
                                      </p:to>
                                    </p:set>
                                    <p:anim calcmode="lin" valueType="num">
                                      <p:cBhvr>
                                        <p:cTn id="79" dur="500" fill="hold"/>
                                        <p:tgtEl>
                                          <p:spTgt spid="259075">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259075">
                                            <p:txEl>
                                              <p:pRg st="8" end="8"/>
                                            </p:txEl>
                                          </p:spTgt>
                                        </p:tgtEl>
                                        <p:attrNameLst>
                                          <p:attrName>ppt_h</p:attrName>
                                        </p:attrNameLst>
                                      </p:cBhvr>
                                      <p:tavLst>
                                        <p:tav tm="0">
                                          <p:val>
                                            <p:fltVal val="0"/>
                                          </p:val>
                                        </p:tav>
                                        <p:tav tm="100000">
                                          <p:val>
                                            <p:strVal val="#ppt_h"/>
                                          </p:val>
                                        </p:tav>
                                      </p:tavLst>
                                    </p:anim>
                                    <p:anim calcmode="lin" valueType="num">
                                      <p:cBhvr>
                                        <p:cTn id="81" dur="500" fill="hold"/>
                                        <p:tgtEl>
                                          <p:spTgt spid="259075">
                                            <p:txEl>
                                              <p:pRg st="8" end="8"/>
                                            </p:txEl>
                                          </p:spTgt>
                                        </p:tgtEl>
                                        <p:attrNameLst>
                                          <p:attrName>style.rotation</p:attrName>
                                        </p:attrNameLst>
                                      </p:cBhvr>
                                      <p:tavLst>
                                        <p:tav tm="0">
                                          <p:val>
                                            <p:fltVal val="360"/>
                                          </p:val>
                                        </p:tav>
                                        <p:tav tm="100000">
                                          <p:val>
                                            <p:fltVal val="0"/>
                                          </p:val>
                                        </p:tav>
                                      </p:tavLst>
                                    </p:anim>
                                    <p:animEffect transition="in" filter="fade">
                                      <p:cBhvr>
                                        <p:cTn id="82" dur="500"/>
                                        <p:tgtEl>
                                          <p:spTgt spid="259075">
                                            <p:txEl>
                                              <p:pRg st="8" end="8"/>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grpId="0" nodeType="clickEffect">
                                  <p:stCondLst>
                                    <p:cond delay="0"/>
                                  </p:stCondLst>
                                  <p:iterate type="lt">
                                    <p:tmPct val="10000"/>
                                  </p:iterate>
                                  <p:childTnLst>
                                    <p:set>
                                      <p:cBhvr>
                                        <p:cTn id="86" dur="1" fill="hold">
                                          <p:stCondLst>
                                            <p:cond delay="0"/>
                                          </p:stCondLst>
                                        </p:cTn>
                                        <p:tgtEl>
                                          <p:spTgt spid="259075">
                                            <p:txEl>
                                              <p:pRg st="9" end="9"/>
                                            </p:txEl>
                                          </p:spTgt>
                                        </p:tgtEl>
                                        <p:attrNameLst>
                                          <p:attrName>style.visibility</p:attrName>
                                        </p:attrNameLst>
                                      </p:cBhvr>
                                      <p:to>
                                        <p:strVal val="visible"/>
                                      </p:to>
                                    </p:set>
                                    <p:anim calcmode="lin" valueType="num">
                                      <p:cBhvr>
                                        <p:cTn id="87" dur="500" fill="hold"/>
                                        <p:tgtEl>
                                          <p:spTgt spid="259075">
                                            <p:txEl>
                                              <p:pRg st="9" end="9"/>
                                            </p:txEl>
                                          </p:spTgt>
                                        </p:tgtEl>
                                        <p:attrNameLst>
                                          <p:attrName>ppt_w</p:attrName>
                                        </p:attrNameLst>
                                      </p:cBhvr>
                                      <p:tavLst>
                                        <p:tav tm="0">
                                          <p:val>
                                            <p:fltVal val="0"/>
                                          </p:val>
                                        </p:tav>
                                        <p:tav tm="100000">
                                          <p:val>
                                            <p:strVal val="#ppt_w"/>
                                          </p:val>
                                        </p:tav>
                                      </p:tavLst>
                                    </p:anim>
                                    <p:anim calcmode="lin" valueType="num">
                                      <p:cBhvr>
                                        <p:cTn id="88" dur="500" fill="hold"/>
                                        <p:tgtEl>
                                          <p:spTgt spid="259075">
                                            <p:txEl>
                                              <p:pRg st="9" end="9"/>
                                            </p:txEl>
                                          </p:spTgt>
                                        </p:tgtEl>
                                        <p:attrNameLst>
                                          <p:attrName>ppt_h</p:attrName>
                                        </p:attrNameLst>
                                      </p:cBhvr>
                                      <p:tavLst>
                                        <p:tav tm="0">
                                          <p:val>
                                            <p:fltVal val="0"/>
                                          </p:val>
                                        </p:tav>
                                        <p:tav tm="100000">
                                          <p:val>
                                            <p:strVal val="#ppt_h"/>
                                          </p:val>
                                        </p:tav>
                                      </p:tavLst>
                                    </p:anim>
                                    <p:anim calcmode="lin" valueType="num">
                                      <p:cBhvr>
                                        <p:cTn id="89" dur="500" fill="hold"/>
                                        <p:tgtEl>
                                          <p:spTgt spid="259075">
                                            <p:txEl>
                                              <p:pRg st="9" end="9"/>
                                            </p:txEl>
                                          </p:spTgt>
                                        </p:tgtEl>
                                        <p:attrNameLst>
                                          <p:attrName>style.rotation</p:attrName>
                                        </p:attrNameLst>
                                      </p:cBhvr>
                                      <p:tavLst>
                                        <p:tav tm="0">
                                          <p:val>
                                            <p:fltVal val="360"/>
                                          </p:val>
                                        </p:tav>
                                        <p:tav tm="100000">
                                          <p:val>
                                            <p:fltVal val="0"/>
                                          </p:val>
                                        </p:tav>
                                      </p:tavLst>
                                    </p:anim>
                                    <p:animEffect transition="in" filter="fade">
                                      <p:cBhvr>
                                        <p:cTn id="90" dur="500"/>
                                        <p:tgtEl>
                                          <p:spTgt spid="259075">
                                            <p:txEl>
                                              <p:pRg st="9" end="9"/>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grpId="0" nodeType="clickEffect">
                                  <p:stCondLst>
                                    <p:cond delay="0"/>
                                  </p:stCondLst>
                                  <p:iterate type="lt">
                                    <p:tmPct val="10000"/>
                                  </p:iterate>
                                  <p:childTnLst>
                                    <p:set>
                                      <p:cBhvr>
                                        <p:cTn id="94" dur="1" fill="hold">
                                          <p:stCondLst>
                                            <p:cond delay="0"/>
                                          </p:stCondLst>
                                        </p:cTn>
                                        <p:tgtEl>
                                          <p:spTgt spid="259075">
                                            <p:txEl>
                                              <p:pRg st="10" end="10"/>
                                            </p:txEl>
                                          </p:spTgt>
                                        </p:tgtEl>
                                        <p:attrNameLst>
                                          <p:attrName>style.visibility</p:attrName>
                                        </p:attrNameLst>
                                      </p:cBhvr>
                                      <p:to>
                                        <p:strVal val="visible"/>
                                      </p:to>
                                    </p:set>
                                    <p:anim calcmode="lin" valueType="num">
                                      <p:cBhvr>
                                        <p:cTn id="95" dur="500" fill="hold"/>
                                        <p:tgtEl>
                                          <p:spTgt spid="259075">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259075">
                                            <p:txEl>
                                              <p:pRg st="10" end="10"/>
                                            </p:txEl>
                                          </p:spTgt>
                                        </p:tgtEl>
                                        <p:attrNameLst>
                                          <p:attrName>ppt_h</p:attrName>
                                        </p:attrNameLst>
                                      </p:cBhvr>
                                      <p:tavLst>
                                        <p:tav tm="0">
                                          <p:val>
                                            <p:fltVal val="0"/>
                                          </p:val>
                                        </p:tav>
                                        <p:tav tm="100000">
                                          <p:val>
                                            <p:strVal val="#ppt_h"/>
                                          </p:val>
                                        </p:tav>
                                      </p:tavLst>
                                    </p:anim>
                                    <p:anim calcmode="lin" valueType="num">
                                      <p:cBhvr>
                                        <p:cTn id="97" dur="500" fill="hold"/>
                                        <p:tgtEl>
                                          <p:spTgt spid="259075">
                                            <p:txEl>
                                              <p:pRg st="10" end="10"/>
                                            </p:txEl>
                                          </p:spTgt>
                                        </p:tgtEl>
                                        <p:attrNameLst>
                                          <p:attrName>style.rotation</p:attrName>
                                        </p:attrNameLst>
                                      </p:cBhvr>
                                      <p:tavLst>
                                        <p:tav tm="0">
                                          <p:val>
                                            <p:fltVal val="360"/>
                                          </p:val>
                                        </p:tav>
                                        <p:tav tm="100000">
                                          <p:val>
                                            <p:fltVal val="0"/>
                                          </p:val>
                                        </p:tav>
                                      </p:tavLst>
                                    </p:anim>
                                    <p:animEffect transition="in" filter="fade">
                                      <p:cBhvr>
                                        <p:cTn id="98" dur="500"/>
                                        <p:tgtEl>
                                          <p:spTgt spid="259075">
                                            <p:txEl>
                                              <p:pRg st="10" end="1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9" presetClass="entr" presetSubtype="0" decel="100000" fill="hold" grpId="0" nodeType="clickEffect">
                                  <p:stCondLst>
                                    <p:cond delay="0"/>
                                  </p:stCondLst>
                                  <p:iterate type="lt">
                                    <p:tmPct val="10000"/>
                                  </p:iterate>
                                  <p:childTnLst>
                                    <p:set>
                                      <p:cBhvr>
                                        <p:cTn id="102" dur="1" fill="hold">
                                          <p:stCondLst>
                                            <p:cond delay="0"/>
                                          </p:stCondLst>
                                        </p:cTn>
                                        <p:tgtEl>
                                          <p:spTgt spid="259075">
                                            <p:txEl>
                                              <p:pRg st="11" end="11"/>
                                            </p:txEl>
                                          </p:spTgt>
                                        </p:tgtEl>
                                        <p:attrNameLst>
                                          <p:attrName>style.visibility</p:attrName>
                                        </p:attrNameLst>
                                      </p:cBhvr>
                                      <p:to>
                                        <p:strVal val="visible"/>
                                      </p:to>
                                    </p:set>
                                    <p:anim calcmode="lin" valueType="num">
                                      <p:cBhvr>
                                        <p:cTn id="103" dur="500" fill="hold"/>
                                        <p:tgtEl>
                                          <p:spTgt spid="259075">
                                            <p:txEl>
                                              <p:pRg st="11" end="11"/>
                                            </p:txEl>
                                          </p:spTgt>
                                        </p:tgtEl>
                                        <p:attrNameLst>
                                          <p:attrName>ppt_w</p:attrName>
                                        </p:attrNameLst>
                                      </p:cBhvr>
                                      <p:tavLst>
                                        <p:tav tm="0">
                                          <p:val>
                                            <p:fltVal val="0"/>
                                          </p:val>
                                        </p:tav>
                                        <p:tav tm="100000">
                                          <p:val>
                                            <p:strVal val="#ppt_w"/>
                                          </p:val>
                                        </p:tav>
                                      </p:tavLst>
                                    </p:anim>
                                    <p:anim calcmode="lin" valueType="num">
                                      <p:cBhvr>
                                        <p:cTn id="104" dur="500" fill="hold"/>
                                        <p:tgtEl>
                                          <p:spTgt spid="259075">
                                            <p:txEl>
                                              <p:pRg st="11" end="11"/>
                                            </p:txEl>
                                          </p:spTgt>
                                        </p:tgtEl>
                                        <p:attrNameLst>
                                          <p:attrName>ppt_h</p:attrName>
                                        </p:attrNameLst>
                                      </p:cBhvr>
                                      <p:tavLst>
                                        <p:tav tm="0">
                                          <p:val>
                                            <p:fltVal val="0"/>
                                          </p:val>
                                        </p:tav>
                                        <p:tav tm="100000">
                                          <p:val>
                                            <p:strVal val="#ppt_h"/>
                                          </p:val>
                                        </p:tav>
                                      </p:tavLst>
                                    </p:anim>
                                    <p:anim calcmode="lin" valueType="num">
                                      <p:cBhvr>
                                        <p:cTn id="105" dur="500" fill="hold"/>
                                        <p:tgtEl>
                                          <p:spTgt spid="259075">
                                            <p:txEl>
                                              <p:pRg st="11" end="11"/>
                                            </p:txEl>
                                          </p:spTgt>
                                        </p:tgtEl>
                                        <p:attrNameLst>
                                          <p:attrName>style.rotation</p:attrName>
                                        </p:attrNameLst>
                                      </p:cBhvr>
                                      <p:tavLst>
                                        <p:tav tm="0">
                                          <p:val>
                                            <p:fltVal val="360"/>
                                          </p:val>
                                        </p:tav>
                                        <p:tav tm="100000">
                                          <p:val>
                                            <p:fltVal val="0"/>
                                          </p:val>
                                        </p:tav>
                                      </p:tavLst>
                                    </p:anim>
                                    <p:animEffect transition="in" filter="fade">
                                      <p:cBhvr>
                                        <p:cTn id="106" dur="500"/>
                                        <p:tgtEl>
                                          <p:spTgt spid="259075">
                                            <p:txEl>
                                              <p:pRg st="11" end="11"/>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9" presetClass="entr" presetSubtype="0" decel="100000" fill="hold" grpId="0" nodeType="clickEffect">
                                  <p:stCondLst>
                                    <p:cond delay="0"/>
                                  </p:stCondLst>
                                  <p:iterate type="lt">
                                    <p:tmPct val="10000"/>
                                  </p:iterate>
                                  <p:childTnLst>
                                    <p:set>
                                      <p:cBhvr>
                                        <p:cTn id="110" dur="1" fill="hold">
                                          <p:stCondLst>
                                            <p:cond delay="0"/>
                                          </p:stCondLst>
                                        </p:cTn>
                                        <p:tgtEl>
                                          <p:spTgt spid="259075">
                                            <p:txEl>
                                              <p:pRg st="12" end="12"/>
                                            </p:txEl>
                                          </p:spTgt>
                                        </p:tgtEl>
                                        <p:attrNameLst>
                                          <p:attrName>style.visibility</p:attrName>
                                        </p:attrNameLst>
                                      </p:cBhvr>
                                      <p:to>
                                        <p:strVal val="visible"/>
                                      </p:to>
                                    </p:set>
                                    <p:anim calcmode="lin" valueType="num">
                                      <p:cBhvr>
                                        <p:cTn id="111" dur="500" fill="hold"/>
                                        <p:tgtEl>
                                          <p:spTgt spid="259075">
                                            <p:txEl>
                                              <p:pRg st="12" end="12"/>
                                            </p:txEl>
                                          </p:spTgt>
                                        </p:tgtEl>
                                        <p:attrNameLst>
                                          <p:attrName>ppt_w</p:attrName>
                                        </p:attrNameLst>
                                      </p:cBhvr>
                                      <p:tavLst>
                                        <p:tav tm="0">
                                          <p:val>
                                            <p:fltVal val="0"/>
                                          </p:val>
                                        </p:tav>
                                        <p:tav tm="100000">
                                          <p:val>
                                            <p:strVal val="#ppt_w"/>
                                          </p:val>
                                        </p:tav>
                                      </p:tavLst>
                                    </p:anim>
                                    <p:anim calcmode="lin" valueType="num">
                                      <p:cBhvr>
                                        <p:cTn id="112" dur="500" fill="hold"/>
                                        <p:tgtEl>
                                          <p:spTgt spid="259075">
                                            <p:txEl>
                                              <p:pRg st="12" end="12"/>
                                            </p:txEl>
                                          </p:spTgt>
                                        </p:tgtEl>
                                        <p:attrNameLst>
                                          <p:attrName>ppt_h</p:attrName>
                                        </p:attrNameLst>
                                      </p:cBhvr>
                                      <p:tavLst>
                                        <p:tav tm="0">
                                          <p:val>
                                            <p:fltVal val="0"/>
                                          </p:val>
                                        </p:tav>
                                        <p:tav tm="100000">
                                          <p:val>
                                            <p:strVal val="#ppt_h"/>
                                          </p:val>
                                        </p:tav>
                                      </p:tavLst>
                                    </p:anim>
                                    <p:anim calcmode="lin" valueType="num">
                                      <p:cBhvr>
                                        <p:cTn id="113" dur="500" fill="hold"/>
                                        <p:tgtEl>
                                          <p:spTgt spid="259075">
                                            <p:txEl>
                                              <p:pRg st="12" end="12"/>
                                            </p:txEl>
                                          </p:spTgt>
                                        </p:tgtEl>
                                        <p:attrNameLst>
                                          <p:attrName>style.rotation</p:attrName>
                                        </p:attrNameLst>
                                      </p:cBhvr>
                                      <p:tavLst>
                                        <p:tav tm="0">
                                          <p:val>
                                            <p:fltVal val="360"/>
                                          </p:val>
                                        </p:tav>
                                        <p:tav tm="100000">
                                          <p:val>
                                            <p:fltVal val="0"/>
                                          </p:val>
                                        </p:tav>
                                      </p:tavLst>
                                    </p:anim>
                                    <p:animEffect transition="in" filter="fade">
                                      <p:cBhvr>
                                        <p:cTn id="114" dur="500"/>
                                        <p:tgtEl>
                                          <p:spTgt spid="259075">
                                            <p:txEl>
                                              <p:pRg st="12" end="12"/>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9" presetClass="entr" presetSubtype="0" decel="100000" fill="hold" grpId="0" nodeType="clickEffect">
                                  <p:stCondLst>
                                    <p:cond delay="0"/>
                                  </p:stCondLst>
                                  <p:iterate type="lt">
                                    <p:tmPct val="10000"/>
                                  </p:iterate>
                                  <p:childTnLst>
                                    <p:set>
                                      <p:cBhvr>
                                        <p:cTn id="118" dur="1" fill="hold">
                                          <p:stCondLst>
                                            <p:cond delay="0"/>
                                          </p:stCondLst>
                                        </p:cTn>
                                        <p:tgtEl>
                                          <p:spTgt spid="259075">
                                            <p:txEl>
                                              <p:pRg st="13" end="13"/>
                                            </p:txEl>
                                          </p:spTgt>
                                        </p:tgtEl>
                                        <p:attrNameLst>
                                          <p:attrName>style.visibility</p:attrName>
                                        </p:attrNameLst>
                                      </p:cBhvr>
                                      <p:to>
                                        <p:strVal val="visible"/>
                                      </p:to>
                                    </p:set>
                                    <p:anim calcmode="lin" valueType="num">
                                      <p:cBhvr>
                                        <p:cTn id="119" dur="500" fill="hold"/>
                                        <p:tgtEl>
                                          <p:spTgt spid="259075">
                                            <p:txEl>
                                              <p:pRg st="13" end="13"/>
                                            </p:txEl>
                                          </p:spTgt>
                                        </p:tgtEl>
                                        <p:attrNameLst>
                                          <p:attrName>ppt_w</p:attrName>
                                        </p:attrNameLst>
                                      </p:cBhvr>
                                      <p:tavLst>
                                        <p:tav tm="0">
                                          <p:val>
                                            <p:fltVal val="0"/>
                                          </p:val>
                                        </p:tav>
                                        <p:tav tm="100000">
                                          <p:val>
                                            <p:strVal val="#ppt_w"/>
                                          </p:val>
                                        </p:tav>
                                      </p:tavLst>
                                    </p:anim>
                                    <p:anim calcmode="lin" valueType="num">
                                      <p:cBhvr>
                                        <p:cTn id="120" dur="500" fill="hold"/>
                                        <p:tgtEl>
                                          <p:spTgt spid="259075">
                                            <p:txEl>
                                              <p:pRg st="13" end="13"/>
                                            </p:txEl>
                                          </p:spTgt>
                                        </p:tgtEl>
                                        <p:attrNameLst>
                                          <p:attrName>ppt_h</p:attrName>
                                        </p:attrNameLst>
                                      </p:cBhvr>
                                      <p:tavLst>
                                        <p:tav tm="0">
                                          <p:val>
                                            <p:fltVal val="0"/>
                                          </p:val>
                                        </p:tav>
                                        <p:tav tm="100000">
                                          <p:val>
                                            <p:strVal val="#ppt_h"/>
                                          </p:val>
                                        </p:tav>
                                      </p:tavLst>
                                    </p:anim>
                                    <p:anim calcmode="lin" valueType="num">
                                      <p:cBhvr>
                                        <p:cTn id="121" dur="500" fill="hold"/>
                                        <p:tgtEl>
                                          <p:spTgt spid="259075">
                                            <p:txEl>
                                              <p:pRg st="13" end="13"/>
                                            </p:txEl>
                                          </p:spTgt>
                                        </p:tgtEl>
                                        <p:attrNameLst>
                                          <p:attrName>style.rotation</p:attrName>
                                        </p:attrNameLst>
                                      </p:cBhvr>
                                      <p:tavLst>
                                        <p:tav tm="0">
                                          <p:val>
                                            <p:fltVal val="360"/>
                                          </p:val>
                                        </p:tav>
                                        <p:tav tm="100000">
                                          <p:val>
                                            <p:fltVal val="0"/>
                                          </p:val>
                                        </p:tav>
                                      </p:tavLst>
                                    </p:anim>
                                    <p:animEffect transition="in" filter="fade">
                                      <p:cBhvr>
                                        <p:cTn id="122" dur="500"/>
                                        <p:tgtEl>
                                          <p:spTgt spid="2590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Brooks2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60099" name="Picture 3" descr="4%2520Flapper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60100" name="Picture 4" descr="1928flapp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60101" name="Picture 5" descr="Swans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56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Volstead Act</a:t>
            </a:r>
            <a:endParaRPr lang="en-US" dirty="0"/>
          </a:p>
        </p:txBody>
      </p:sp>
      <p:sp>
        <p:nvSpPr>
          <p:cNvPr id="3" name="Text Placeholder 2"/>
          <p:cNvSpPr>
            <a:spLocks noGrp="1"/>
          </p:cNvSpPr>
          <p:nvPr>
            <p:ph type="body" sz="half" idx="1"/>
          </p:nvPr>
        </p:nvSpPr>
        <p:spPr>
          <a:xfrm>
            <a:off x="228600" y="2819400"/>
            <a:ext cx="4267200" cy="4066308"/>
          </a:xfrm>
        </p:spPr>
        <p:txBody>
          <a:bodyPr/>
          <a:lstStyle/>
          <a:p>
            <a:r>
              <a:rPr lang="en-US" sz="2400" b="1" dirty="0" smtClean="0"/>
              <a:t>AKA – National Prohibition Act (1919) meant to enforce the 18</a:t>
            </a:r>
            <a:r>
              <a:rPr lang="en-US" sz="2400" b="1" baseline="30000" dirty="0" smtClean="0"/>
              <a:t>th</a:t>
            </a:r>
            <a:r>
              <a:rPr lang="en-US" sz="2400" b="1" dirty="0" smtClean="0"/>
              <a:t> Amendment.</a:t>
            </a:r>
          </a:p>
          <a:p>
            <a:pPr lvl="1"/>
            <a:r>
              <a:rPr lang="en-US" sz="2400" b="1" dirty="0"/>
              <a:t>to prohibit intoxicating </a:t>
            </a:r>
            <a:r>
              <a:rPr lang="en-US" sz="2400" b="1" dirty="0" smtClean="0"/>
              <a:t>beverages</a:t>
            </a:r>
            <a:endParaRPr lang="en-US" sz="2400" b="1" dirty="0"/>
          </a:p>
          <a:p>
            <a:pPr lvl="1"/>
            <a:r>
              <a:rPr lang="en-US" sz="2400" b="1" dirty="0"/>
              <a:t>to regulate the manufacture, sale, or transport of </a:t>
            </a:r>
            <a:r>
              <a:rPr lang="en-US" sz="2400" b="1" dirty="0" smtClean="0"/>
              <a:t> </a:t>
            </a:r>
            <a:r>
              <a:rPr lang="en-US" sz="2400" b="1" dirty="0"/>
              <a:t>liquor (but not </a:t>
            </a:r>
            <a:r>
              <a:rPr lang="en-US" sz="2400" b="1" dirty="0" smtClean="0"/>
              <a:t>consumption</a:t>
            </a:r>
            <a:r>
              <a:rPr lang="en-US" sz="2400" b="1" dirty="0"/>
              <a:t>)</a:t>
            </a:r>
          </a:p>
          <a:p>
            <a:endParaRPr lang="en-US" dirty="0" smtClean="0"/>
          </a:p>
          <a:p>
            <a:endParaRPr lang="en-US" dirty="0"/>
          </a:p>
        </p:txBody>
      </p:sp>
      <p:sp>
        <p:nvSpPr>
          <p:cNvPr id="4" name="Content Placeholder 3"/>
          <p:cNvSpPr>
            <a:spLocks noGrp="1"/>
          </p:cNvSpPr>
          <p:nvPr>
            <p:ph sz="half" idx="2"/>
          </p:nvPr>
        </p:nvSpPr>
        <p:spPr>
          <a:xfrm>
            <a:off x="4710545" y="3124200"/>
            <a:ext cx="4419600" cy="3719945"/>
          </a:xfrm>
        </p:spPr>
        <p:txBody>
          <a:bodyPr/>
          <a:lstStyle/>
          <a:p>
            <a:r>
              <a:rPr lang="en-US" sz="2400" b="1" dirty="0" smtClean="0"/>
              <a:t>Forced the liquor business to turn “underground”</a:t>
            </a:r>
          </a:p>
          <a:p>
            <a:pPr marL="0" indent="0">
              <a:buNone/>
            </a:pPr>
            <a:endParaRPr lang="en-US" sz="2400" b="1" dirty="0" smtClean="0"/>
          </a:p>
          <a:p>
            <a:r>
              <a:rPr lang="en-US" sz="2400" b="1" dirty="0" smtClean="0"/>
              <a:t>Production, importation, and distribution of liquor was taken over by organized crime and infamous gangsters such as Al Capone.</a:t>
            </a:r>
            <a:endParaRPr lang="en-US"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299"/>
            <a:ext cx="2628900" cy="272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8"/>
            <a:ext cx="2819400" cy="255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05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438400" y="274638"/>
            <a:ext cx="6705600" cy="1143000"/>
          </a:xfrm>
        </p:spPr>
        <p:txBody>
          <a:bodyPr/>
          <a:lstStyle/>
          <a:p>
            <a:r>
              <a:rPr lang="en-US" altLang="en-US" b="1" dirty="0"/>
              <a:t>Speakeasies</a:t>
            </a:r>
          </a:p>
        </p:txBody>
      </p:sp>
      <p:sp>
        <p:nvSpPr>
          <p:cNvPr id="261123" name="Rectangle 3"/>
          <p:cNvSpPr>
            <a:spLocks noGrp="1" noChangeArrowheads="1"/>
          </p:cNvSpPr>
          <p:nvPr>
            <p:ph type="body" sz="half" idx="2"/>
          </p:nvPr>
        </p:nvSpPr>
        <p:spPr>
          <a:xfrm>
            <a:off x="3733800" y="1447800"/>
            <a:ext cx="5410200" cy="5181600"/>
          </a:xfrm>
        </p:spPr>
        <p:txBody>
          <a:bodyPr/>
          <a:lstStyle/>
          <a:p>
            <a:r>
              <a:rPr lang="en-US" altLang="en-US" sz="2400" b="1"/>
              <a:t>People flocked to illegal bars known as speakeasies. </a:t>
            </a:r>
          </a:p>
          <a:p>
            <a:endParaRPr lang="en-US" altLang="en-US" sz="2400" b="1"/>
          </a:p>
          <a:p>
            <a:r>
              <a:rPr lang="en-US" altLang="en-US" sz="2400" b="1"/>
              <a:t>In New York City alone there were 32,000 such bars. </a:t>
            </a:r>
          </a:p>
          <a:p>
            <a:endParaRPr lang="en-US" altLang="en-US" sz="2400" b="1"/>
          </a:p>
          <a:p>
            <a:r>
              <a:rPr lang="en-US" altLang="en-US" sz="2400" b="1"/>
              <a:t>Liquor was available in rural America as bootlegging was common. </a:t>
            </a:r>
          </a:p>
          <a:p>
            <a:endParaRPr lang="en-US" altLang="en-US" sz="2400" b="1"/>
          </a:p>
          <a:p>
            <a:r>
              <a:rPr lang="en-US" altLang="en-US" sz="2400" b="1"/>
              <a:t>21</a:t>
            </a:r>
            <a:r>
              <a:rPr lang="en-US" altLang="en-US" sz="2400" b="1" baseline="30000"/>
              <a:t>st</a:t>
            </a:r>
            <a:r>
              <a:rPr lang="en-US" altLang="en-US" sz="2400" b="1"/>
              <a:t> Amendment repeals the 18</a:t>
            </a:r>
            <a:r>
              <a:rPr lang="en-US" altLang="en-US" sz="2400" b="1" baseline="30000"/>
              <a:t>th</a:t>
            </a:r>
            <a:r>
              <a:rPr lang="en-US" altLang="en-US" sz="2400" b="1"/>
              <a:t> Amendment in 1933. </a:t>
            </a:r>
          </a:p>
        </p:txBody>
      </p:sp>
      <p:sp>
        <p:nvSpPr>
          <p:cNvPr id="261124" name="Text Box 4"/>
          <p:cNvSpPr txBox="1">
            <a:spLocks noChangeArrowheads="1"/>
          </p:cNvSpPr>
          <p:nvPr/>
        </p:nvSpPr>
        <p:spPr bwMode="auto">
          <a:xfrm>
            <a:off x="6926" y="3352800"/>
            <a:ext cx="365067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b="1" i="1" dirty="0" smtClean="0">
                <a:solidFill>
                  <a:srgbClr val="000000"/>
                </a:solidFill>
              </a:rPr>
              <a:t>A 1920s era Speakeasy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4065615"/>
            <a:ext cx="3429001" cy="267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04800"/>
            <a:ext cx="349703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1"/>
          </p:nvPr>
        </p:nvSpPr>
        <p:spPr/>
        <p:txBody>
          <a:bodyPr/>
          <a:lstStyle/>
          <a:p>
            <a:endParaRPr lang="en-US" dirty="0"/>
          </a:p>
        </p:txBody>
      </p:sp>
    </p:spTree>
    <p:extLst>
      <p:ext uri="{BB962C8B-B14F-4D97-AF65-F5344CB8AC3E}">
        <p14:creationId xmlns:p14="http://schemas.microsoft.com/office/powerpoint/2010/main" val="40450110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0"/>
            <a:ext cx="8229600" cy="1417638"/>
          </a:xfrm>
        </p:spPr>
        <p:txBody>
          <a:bodyPr/>
          <a:lstStyle/>
          <a:p>
            <a:r>
              <a:rPr lang="en-US" altLang="en-US" b="1"/>
              <a:t>WWI – “The Great War”</a:t>
            </a:r>
          </a:p>
        </p:txBody>
      </p:sp>
      <p:sp>
        <p:nvSpPr>
          <p:cNvPr id="251907" name="Rectangle 3"/>
          <p:cNvSpPr>
            <a:spLocks noGrp="1" noChangeArrowheads="1"/>
          </p:cNvSpPr>
          <p:nvPr>
            <p:ph type="body" idx="1"/>
          </p:nvPr>
        </p:nvSpPr>
        <p:spPr>
          <a:xfrm>
            <a:off x="152400" y="1219200"/>
            <a:ext cx="8763000" cy="5334000"/>
          </a:xfrm>
        </p:spPr>
        <p:txBody>
          <a:bodyPr/>
          <a:lstStyle/>
          <a:p>
            <a:pPr>
              <a:lnSpc>
                <a:spcPct val="80000"/>
              </a:lnSpc>
            </a:pPr>
            <a:r>
              <a:rPr lang="en-US" altLang="en-US" sz="2400" b="1" dirty="0"/>
              <a:t>Global military conflict which took place primarily in Europe from 1914 to 1918. </a:t>
            </a:r>
            <a:endParaRPr lang="en-US" altLang="en-US" sz="2400" b="1" dirty="0" smtClean="0"/>
          </a:p>
          <a:p>
            <a:pPr marL="0" indent="0">
              <a:lnSpc>
                <a:spcPct val="80000"/>
              </a:lnSpc>
              <a:buNone/>
            </a:pPr>
            <a:endParaRPr lang="en-US" altLang="en-US" sz="2400" b="1" dirty="0"/>
          </a:p>
          <a:p>
            <a:pPr>
              <a:lnSpc>
                <a:spcPct val="80000"/>
              </a:lnSpc>
            </a:pPr>
            <a:r>
              <a:rPr lang="en-US" altLang="en-US" sz="2400" b="1" dirty="0"/>
              <a:t>Over 40 million casualties resulting in approximately 20 million military and civilian deaths. </a:t>
            </a:r>
            <a:endParaRPr lang="en-US" altLang="en-US" sz="2400" b="1" dirty="0" smtClean="0"/>
          </a:p>
          <a:p>
            <a:pPr marL="0" indent="0">
              <a:lnSpc>
                <a:spcPct val="80000"/>
              </a:lnSpc>
              <a:buNone/>
            </a:pPr>
            <a:endParaRPr lang="en-US" altLang="en-US" sz="2400" b="1" dirty="0"/>
          </a:p>
          <a:p>
            <a:pPr>
              <a:lnSpc>
                <a:spcPct val="80000"/>
              </a:lnSpc>
            </a:pPr>
            <a:r>
              <a:rPr lang="en-US" altLang="en-US" sz="2400" b="1" dirty="0" smtClean="0"/>
              <a:t>The </a:t>
            </a:r>
            <a:r>
              <a:rPr lang="en-US" altLang="en-US" sz="2400" b="1" dirty="0"/>
              <a:t>Entente </a:t>
            </a:r>
            <a:r>
              <a:rPr lang="en-US" altLang="en-US" sz="2400" b="1" dirty="0" smtClean="0"/>
              <a:t>Powers /Allies defeated the Central Powers</a:t>
            </a:r>
            <a:endParaRPr lang="en-US" altLang="en-US" sz="2400" b="1" dirty="0"/>
          </a:p>
          <a:p>
            <a:pPr lvl="1">
              <a:lnSpc>
                <a:spcPct val="80000"/>
              </a:lnSpc>
            </a:pPr>
            <a:r>
              <a:rPr lang="en-US" altLang="en-US" sz="2000" b="1" dirty="0" smtClean="0"/>
              <a:t>France</a:t>
            </a:r>
            <a:r>
              <a:rPr lang="en-US" altLang="en-US" sz="2000" b="1" dirty="0"/>
              <a:t>, Russia, the UK and later Italy -1915 and the United States -1917) </a:t>
            </a:r>
            <a:endParaRPr lang="en-US" altLang="en-US" sz="2000" b="1" dirty="0"/>
          </a:p>
          <a:p>
            <a:pPr lvl="1">
              <a:lnSpc>
                <a:spcPct val="80000"/>
              </a:lnSpc>
            </a:pPr>
            <a:r>
              <a:rPr lang="en-US" altLang="en-US" sz="2000" b="1" dirty="0" smtClean="0"/>
              <a:t>Central </a:t>
            </a:r>
            <a:r>
              <a:rPr lang="en-US" altLang="en-US" sz="2000" b="1" dirty="0"/>
              <a:t>Powers (Austro-Hungarian, German, and Ottoman Empires.) </a:t>
            </a:r>
            <a:endParaRPr lang="en-US" altLang="en-US" sz="2000" b="1" dirty="0"/>
          </a:p>
          <a:p>
            <a:pPr lvl="1">
              <a:lnSpc>
                <a:spcPct val="80000"/>
              </a:lnSpc>
            </a:pPr>
            <a:r>
              <a:rPr lang="en-US" altLang="en-US" sz="2400" b="1" dirty="0" smtClean="0"/>
              <a:t>Russia </a:t>
            </a:r>
            <a:r>
              <a:rPr lang="en-US" altLang="en-US" sz="2400" b="1" dirty="0"/>
              <a:t>withdrew from the war after the revolution in 1917. </a:t>
            </a:r>
            <a:endParaRPr lang="en-US" altLang="en-US" sz="2400" b="1" dirty="0" smtClean="0"/>
          </a:p>
          <a:p>
            <a:pPr marL="0" indent="0">
              <a:lnSpc>
                <a:spcPct val="80000"/>
              </a:lnSpc>
              <a:buNone/>
            </a:pPr>
            <a:endParaRPr lang="en-US" altLang="en-US" sz="2400" b="1" dirty="0"/>
          </a:p>
          <a:p>
            <a:pPr>
              <a:lnSpc>
                <a:spcPct val="80000"/>
              </a:lnSpc>
            </a:pPr>
            <a:r>
              <a:rPr lang="en-US" altLang="en-US" sz="2400" b="1" dirty="0"/>
              <a:t>The fighting that took place along the Western Front occurred along a system of trenches and fortifications separated by an area known as no man's land.</a:t>
            </a:r>
          </a:p>
          <a:p>
            <a:pPr>
              <a:lnSpc>
                <a:spcPct val="80000"/>
              </a:lnSpc>
            </a:pPr>
            <a:endParaRPr lang="en-US" altLang="en-US" sz="2400" b="1" dirty="0"/>
          </a:p>
        </p:txBody>
      </p:sp>
    </p:spTree>
    <p:extLst>
      <p:ext uri="{BB962C8B-B14F-4D97-AF65-F5344CB8AC3E}">
        <p14:creationId xmlns:p14="http://schemas.microsoft.com/office/powerpoint/2010/main" val="302816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en-US"/>
              <a:t>4 </a:t>
            </a:r>
            <a:r>
              <a:rPr lang="en-US" altLang="en-US" b="1">
                <a:solidFill>
                  <a:srgbClr val="CC3300"/>
                </a:solidFill>
              </a:rPr>
              <a:t>M.A.I.N.</a:t>
            </a:r>
            <a:r>
              <a:rPr lang="en-US" altLang="en-US"/>
              <a:t> Causes of WWI</a:t>
            </a:r>
          </a:p>
        </p:txBody>
      </p:sp>
      <p:sp>
        <p:nvSpPr>
          <p:cNvPr id="253955" name="Rectangle 3"/>
          <p:cNvSpPr>
            <a:spLocks noGrp="1" noChangeArrowheads="1"/>
          </p:cNvSpPr>
          <p:nvPr>
            <p:ph type="body" idx="1"/>
          </p:nvPr>
        </p:nvSpPr>
        <p:spPr>
          <a:xfrm>
            <a:off x="2895600" y="1600200"/>
            <a:ext cx="5791200" cy="4525963"/>
          </a:xfrm>
        </p:spPr>
        <p:txBody>
          <a:bodyPr/>
          <a:lstStyle/>
          <a:p>
            <a:r>
              <a:rPr lang="en-US" altLang="en-US" sz="5400">
                <a:solidFill>
                  <a:srgbClr val="CC3300"/>
                </a:solidFill>
              </a:rPr>
              <a:t>M</a:t>
            </a:r>
            <a:r>
              <a:rPr lang="en-US" altLang="en-US" sz="3600"/>
              <a:t> ilitarism</a:t>
            </a:r>
          </a:p>
          <a:p>
            <a:r>
              <a:rPr lang="en-US" altLang="en-US" sz="5400">
                <a:solidFill>
                  <a:srgbClr val="CC3300"/>
                </a:solidFill>
              </a:rPr>
              <a:t>A </a:t>
            </a:r>
            <a:r>
              <a:rPr lang="en-US" altLang="en-US" sz="3600"/>
              <a:t>lliances</a:t>
            </a:r>
          </a:p>
          <a:p>
            <a:r>
              <a:rPr lang="en-US" altLang="en-US" sz="5400">
                <a:solidFill>
                  <a:srgbClr val="CC3300"/>
                </a:solidFill>
              </a:rPr>
              <a:t> I </a:t>
            </a:r>
            <a:r>
              <a:rPr lang="en-US" altLang="en-US" sz="3600"/>
              <a:t>mperialism</a:t>
            </a:r>
          </a:p>
          <a:p>
            <a:r>
              <a:rPr lang="en-US" altLang="en-US" sz="5400">
                <a:solidFill>
                  <a:srgbClr val="CC3300"/>
                </a:solidFill>
              </a:rPr>
              <a:t>N </a:t>
            </a:r>
            <a:r>
              <a:rPr lang="en-US" altLang="en-US" sz="4000"/>
              <a:t>ationalism</a:t>
            </a:r>
          </a:p>
          <a:p>
            <a:pPr>
              <a:buFontTx/>
              <a:buNone/>
            </a:pPr>
            <a:endParaRPr lang="en-US" altLang="en-US" sz="5400">
              <a:solidFill>
                <a:srgbClr val="CC3300"/>
              </a:solidFill>
            </a:endParaRPr>
          </a:p>
          <a:p>
            <a:endParaRPr lang="en-US" altLang="en-US" sz="4400">
              <a:solidFill>
                <a:srgbClr val="CC3300"/>
              </a:solidFill>
            </a:endParaRPr>
          </a:p>
        </p:txBody>
      </p:sp>
    </p:spTree>
    <p:extLst>
      <p:ext uri="{BB962C8B-B14F-4D97-AF65-F5344CB8AC3E}">
        <p14:creationId xmlns:p14="http://schemas.microsoft.com/office/powerpoint/2010/main" val="365984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endParaRPr lang="en-US" altLang="en-US"/>
          </a:p>
        </p:txBody>
      </p:sp>
      <p:pic>
        <p:nvPicPr>
          <p:cNvPr id="252931" name="Picture 3" descr="300px-WW1_TitlePicture_For_Wikipedia_Artic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252932" name="Text Box 4"/>
          <p:cNvSpPr txBox="1">
            <a:spLocks noChangeArrowheads="1"/>
          </p:cNvSpPr>
          <p:nvPr/>
        </p:nvSpPr>
        <p:spPr bwMode="auto">
          <a:xfrm>
            <a:off x="0" y="56388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smtClean="0"/>
              <a:t>Clockwise from top</a:t>
            </a:r>
            <a:r>
              <a:rPr lang="en-US" altLang="en-US" dirty="0" smtClean="0"/>
              <a:t>: </a:t>
            </a:r>
            <a:r>
              <a:rPr lang="en-US" altLang="en-US" dirty="0" smtClean="0"/>
              <a:t>Trenches </a:t>
            </a:r>
            <a:r>
              <a:rPr lang="en-US" altLang="en-US" dirty="0" smtClean="0"/>
              <a:t>on the Western Front; a British Mark IV Tank crossing a trench; Royal Navy battleship HMS </a:t>
            </a:r>
            <a:r>
              <a:rPr lang="en-US" altLang="en-US" i="1" dirty="0" smtClean="0"/>
              <a:t>Irresistible</a:t>
            </a:r>
            <a:r>
              <a:rPr lang="en-US" altLang="en-US" dirty="0" smtClean="0"/>
              <a:t> sinking after striking a </a:t>
            </a:r>
            <a:r>
              <a:rPr lang="en-US" altLang="en-US" dirty="0" smtClean="0"/>
              <a:t>mine </a:t>
            </a:r>
            <a:r>
              <a:rPr lang="en-US" altLang="en-US" dirty="0" smtClean="0"/>
              <a:t>at the </a:t>
            </a:r>
            <a:r>
              <a:rPr lang="en-US" altLang="en-US" dirty="0" smtClean="0"/>
              <a:t>Battle </a:t>
            </a:r>
            <a:r>
              <a:rPr lang="en-US" altLang="en-US" dirty="0" smtClean="0"/>
              <a:t>of the Dardanelles; a Vickers machine gun crew with gas </a:t>
            </a:r>
            <a:r>
              <a:rPr lang="en-US" altLang="en-US" dirty="0" smtClean="0"/>
              <a:t>masks </a:t>
            </a:r>
            <a:r>
              <a:rPr lang="en-US" altLang="en-US" dirty="0" smtClean="0"/>
              <a:t>and a </a:t>
            </a:r>
            <a:r>
              <a:rPr lang="en-US" altLang="en-US" dirty="0" err="1" smtClean="0"/>
              <a:t>Sopwith</a:t>
            </a:r>
            <a:r>
              <a:rPr lang="en-US" altLang="en-US" dirty="0" smtClean="0"/>
              <a:t> Camel biplane </a:t>
            </a:r>
          </a:p>
        </p:txBody>
      </p:sp>
    </p:spTree>
    <p:extLst>
      <p:ext uri="{BB962C8B-B14F-4D97-AF65-F5344CB8AC3E}">
        <p14:creationId xmlns:p14="http://schemas.microsoft.com/office/powerpoint/2010/main" val="259605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274638"/>
            <a:ext cx="9144000" cy="1143000"/>
          </a:xfrm>
        </p:spPr>
        <p:txBody>
          <a:bodyPr/>
          <a:lstStyle/>
          <a:p>
            <a:r>
              <a:rPr lang="en-US" altLang="en-US" b="1"/>
              <a:t>Trench Warfare</a:t>
            </a:r>
          </a:p>
        </p:txBody>
      </p:sp>
      <p:sp>
        <p:nvSpPr>
          <p:cNvPr id="238595" name="Rectangle 3"/>
          <p:cNvSpPr>
            <a:spLocks noGrp="1" noChangeArrowheads="1"/>
          </p:cNvSpPr>
          <p:nvPr>
            <p:ph type="body" sz="half" idx="2"/>
          </p:nvPr>
        </p:nvSpPr>
        <p:spPr>
          <a:xfrm>
            <a:off x="3352800" y="1600200"/>
            <a:ext cx="5638800" cy="5059363"/>
          </a:xfrm>
        </p:spPr>
        <p:txBody>
          <a:bodyPr/>
          <a:lstStyle/>
          <a:p>
            <a:r>
              <a:rPr lang="en-US" altLang="en-US" sz="2400" b="1"/>
              <a:t>WWI battlefields were known for machine guns and trenches. </a:t>
            </a:r>
          </a:p>
          <a:p>
            <a:pPr lvl="1"/>
            <a:endParaRPr lang="en-US" altLang="en-US" sz="2000" b="1"/>
          </a:p>
          <a:p>
            <a:r>
              <a:rPr lang="en-US" altLang="en-US" sz="2400" b="1"/>
              <a:t>Trench line on the Western Front ran from the English Channel to the Swiss border. </a:t>
            </a:r>
          </a:p>
          <a:p>
            <a:pPr lvl="1"/>
            <a:endParaRPr lang="en-US" altLang="en-US" sz="2000" b="1"/>
          </a:p>
          <a:p>
            <a:r>
              <a:rPr lang="en-US" altLang="en-US" sz="2400" b="1"/>
              <a:t>Space between trench lines was known as “no man’s land.” </a:t>
            </a:r>
          </a:p>
          <a:p>
            <a:pPr lvl="1"/>
            <a:endParaRPr lang="en-US" altLang="en-US" sz="2000" b="1"/>
          </a:p>
          <a:p>
            <a:r>
              <a:rPr lang="en-US" altLang="en-US" sz="2400" b="1"/>
              <a:t>Trench lines were cleared by massive artillery barrages, followed by infantry assaults. </a:t>
            </a:r>
          </a:p>
        </p:txBody>
      </p:sp>
      <p:sp>
        <p:nvSpPr>
          <p:cNvPr id="238596" name="Text Box 4"/>
          <p:cNvSpPr txBox="1">
            <a:spLocks noChangeArrowheads="1"/>
          </p:cNvSpPr>
          <p:nvPr/>
        </p:nvSpPr>
        <p:spPr bwMode="auto">
          <a:xfrm>
            <a:off x="152400" y="63388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smtClean="0">
                <a:solidFill>
                  <a:srgbClr val="000000"/>
                </a:solidFill>
              </a:rPr>
              <a:t>Water filled trench</a:t>
            </a:r>
          </a:p>
        </p:txBody>
      </p:sp>
      <p:pic>
        <p:nvPicPr>
          <p:cNvPr id="238598" name="Picture 6" descr="waterfilledtrenc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3513" y="1614488"/>
            <a:ext cx="3036887" cy="4710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10702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8" name="Picture 4" descr="WW1_TitlePicture_For_Wikipedia_Article"/>
          <p:cNvPicPr>
            <a:picLocks noGrp="1" noChangeAspect="1" noChangeArrowheads="1"/>
          </p:cNvPicPr>
          <p:nvPr>
            <p:ph/>
          </p:nvPr>
        </p:nvPicPr>
        <p:blipFill>
          <a:blip r:embed="rId3">
            <a:extLst>
              <a:ext uri="{28A0092B-C50C-407E-A947-70E740481C1C}">
                <a14:useLocalDpi xmlns:a14="http://schemas.microsoft.com/office/drawing/2010/main" val="0"/>
              </a:ext>
            </a:extLst>
          </a:blip>
          <a:srcRect l="8633" r="16862" b="58136"/>
          <a:stretch>
            <a:fillRect/>
          </a:stretch>
        </p:blipFill>
        <p:spPr>
          <a:xfrm>
            <a:off x="0" y="0"/>
            <a:ext cx="9144000" cy="697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9094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0" y="274638"/>
            <a:ext cx="9144000" cy="1143000"/>
          </a:xfrm>
        </p:spPr>
        <p:txBody>
          <a:bodyPr/>
          <a:lstStyle/>
          <a:p>
            <a:r>
              <a:rPr lang="en-US" altLang="en-US" b="1"/>
              <a:t>Conscription</a:t>
            </a:r>
          </a:p>
        </p:txBody>
      </p:sp>
      <p:sp>
        <p:nvSpPr>
          <p:cNvPr id="234499" name="Rectangle 3"/>
          <p:cNvSpPr>
            <a:spLocks noGrp="1" noChangeArrowheads="1"/>
          </p:cNvSpPr>
          <p:nvPr>
            <p:ph type="body" sz="half" idx="2"/>
          </p:nvPr>
        </p:nvSpPr>
        <p:spPr>
          <a:xfrm>
            <a:off x="3886200" y="1600200"/>
            <a:ext cx="5105400" cy="5059363"/>
          </a:xfrm>
        </p:spPr>
        <p:txBody>
          <a:bodyPr/>
          <a:lstStyle/>
          <a:p>
            <a:r>
              <a:rPr lang="en-US" altLang="en-US" sz="2400" b="1" dirty="0"/>
              <a:t>Forced military service. </a:t>
            </a:r>
          </a:p>
          <a:p>
            <a:endParaRPr lang="en-US" altLang="en-US" sz="2400" b="1" dirty="0"/>
          </a:p>
          <a:p>
            <a:r>
              <a:rPr lang="en-US" altLang="en-US" sz="2400" b="1" dirty="0"/>
              <a:t>Selective Service Act of 1917. </a:t>
            </a:r>
          </a:p>
          <a:p>
            <a:pPr lvl="1"/>
            <a:r>
              <a:rPr lang="en-US" altLang="en-US" sz="2000" b="1" dirty="0"/>
              <a:t>All men between 21 and 30 had to register for draft. </a:t>
            </a:r>
            <a:endParaRPr lang="en-US" altLang="en-US" sz="2400" b="1" dirty="0"/>
          </a:p>
          <a:p>
            <a:pPr lvl="1"/>
            <a:r>
              <a:rPr lang="en-US" altLang="en-US" sz="2000" b="1" dirty="0"/>
              <a:t>A lottery randomly determined the order people were called. </a:t>
            </a:r>
            <a:endParaRPr lang="en-US" altLang="en-US" sz="2400" b="1" dirty="0"/>
          </a:p>
          <a:p>
            <a:pPr lvl="1"/>
            <a:r>
              <a:rPr lang="en-US" altLang="en-US" sz="2000" b="1" dirty="0"/>
              <a:t>Local draft board determined </a:t>
            </a:r>
            <a:r>
              <a:rPr lang="en-US" altLang="en-US" sz="2000" b="1" dirty="0" smtClean="0"/>
              <a:t>fitness</a:t>
            </a:r>
            <a:r>
              <a:rPr lang="en-US" altLang="en-US" sz="2000" b="1" dirty="0"/>
              <a:t>. </a:t>
            </a:r>
            <a:endParaRPr lang="en-US" altLang="en-US" sz="2000" b="1" dirty="0" smtClean="0"/>
          </a:p>
          <a:p>
            <a:pPr lvl="1"/>
            <a:endParaRPr lang="en-US" altLang="en-US" sz="2000" b="1" dirty="0"/>
          </a:p>
          <a:p>
            <a:r>
              <a:rPr lang="en-US" altLang="en-US" sz="2400" b="1" dirty="0" smtClean="0"/>
              <a:t>In WWI 24 million registered, 3 million were drafted.</a:t>
            </a:r>
          </a:p>
          <a:p>
            <a:endParaRPr lang="en-US" altLang="en-US" sz="2400" b="1" dirty="0"/>
          </a:p>
        </p:txBody>
      </p:sp>
      <p:sp>
        <p:nvSpPr>
          <p:cNvPr id="234500" name="Text Box 4"/>
          <p:cNvSpPr txBox="1">
            <a:spLocks noChangeArrowheads="1"/>
          </p:cNvSpPr>
          <p:nvPr/>
        </p:nvSpPr>
        <p:spPr bwMode="auto">
          <a:xfrm>
            <a:off x="0" y="6491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smtClean="0">
                <a:solidFill>
                  <a:srgbClr val="000000"/>
                </a:solidFill>
              </a:rPr>
              <a:t>Advertising the Navy life!</a:t>
            </a:r>
          </a:p>
        </p:txBody>
      </p:sp>
      <p:pic>
        <p:nvPicPr>
          <p:cNvPr id="234502" name="Picture 6" descr="pp_us_56_s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 y="1590675"/>
            <a:ext cx="3568700" cy="4886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77548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Industries Board</a:t>
            </a:r>
            <a:endParaRPr lang="en-US" dirty="0"/>
          </a:p>
        </p:txBody>
      </p:sp>
      <p:sp>
        <p:nvSpPr>
          <p:cNvPr id="3" name="Content Placeholder 2"/>
          <p:cNvSpPr>
            <a:spLocks noGrp="1"/>
          </p:cNvSpPr>
          <p:nvPr>
            <p:ph sz="half" idx="1"/>
          </p:nvPr>
        </p:nvSpPr>
        <p:spPr>
          <a:xfrm>
            <a:off x="0" y="1981200"/>
            <a:ext cx="4953000" cy="4876801"/>
          </a:xfrm>
        </p:spPr>
        <p:txBody>
          <a:bodyPr/>
          <a:lstStyle/>
          <a:p>
            <a:r>
              <a:rPr lang="en-US" sz="2400" b="1" dirty="0" smtClean="0"/>
              <a:t>Government agency established in 1917 to coordinate production of war supplies.</a:t>
            </a:r>
          </a:p>
          <a:p>
            <a:pPr marL="0" indent="0">
              <a:buNone/>
            </a:pPr>
            <a:endParaRPr lang="en-US" sz="2400" b="1" dirty="0" smtClean="0"/>
          </a:p>
          <a:p>
            <a:r>
              <a:rPr lang="en-US" sz="2400" b="1" dirty="0" smtClean="0"/>
              <a:t>Encouraged companies to  use mass production techniques to increase efficiency.</a:t>
            </a:r>
          </a:p>
          <a:p>
            <a:pPr marL="0" indent="0">
              <a:buNone/>
            </a:pPr>
            <a:endParaRPr lang="en-US" sz="2400" b="1" dirty="0" smtClean="0"/>
          </a:p>
          <a:p>
            <a:pPr lvl="0"/>
            <a:r>
              <a:rPr lang="en-US" sz="2400" b="1" dirty="0">
                <a:solidFill>
                  <a:prstClr val="black"/>
                </a:solidFill>
              </a:rPr>
              <a:t>Increased industrial production by 20%. </a:t>
            </a:r>
          </a:p>
          <a:p>
            <a:endParaRPr lang="en-US" dirty="0"/>
          </a:p>
        </p:txBody>
      </p:sp>
      <p:sp>
        <p:nvSpPr>
          <p:cNvPr id="4" name="Text Placeholder 3"/>
          <p:cNvSpPr>
            <a:spLocks noGrp="1"/>
          </p:cNvSpPr>
          <p:nvPr>
            <p:ph type="body" sz="half" idx="2"/>
          </p:nvPr>
        </p:nvSpPr>
        <p:spPr>
          <a:xfrm>
            <a:off x="4876800" y="1981200"/>
            <a:ext cx="4267200" cy="4876800"/>
          </a:xfrm>
        </p:spPr>
        <p:txBody>
          <a:bodyPr/>
          <a:lstStyle/>
          <a:p>
            <a:r>
              <a:rPr lang="en-US" sz="2400" b="1" dirty="0" smtClean="0"/>
              <a:t>The WIB set production quotas and gave recommendations on allocation of raw materials.</a:t>
            </a:r>
          </a:p>
          <a:p>
            <a:pPr marL="0" indent="0">
              <a:buNone/>
            </a:pPr>
            <a:endParaRPr lang="en-US" sz="2400" b="1" dirty="0" smtClean="0"/>
          </a:p>
          <a:p>
            <a:r>
              <a:rPr lang="en-US" sz="2400" b="1" dirty="0" smtClean="0"/>
              <a:t>Helped discourage labor disputes during the war.</a:t>
            </a:r>
          </a:p>
          <a:p>
            <a:endParaRPr lang="en-US" sz="2400" b="1" dirty="0" smtClean="0"/>
          </a:p>
          <a:p>
            <a:r>
              <a:rPr lang="en-US" sz="2400" b="1" dirty="0" smtClean="0"/>
              <a:t>Opponents called it socialism.</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885950" cy="19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882" y="62346"/>
            <a:ext cx="1866900" cy="191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78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2619374" y="274638"/>
            <a:ext cx="6524625" cy="1143000"/>
          </a:xfrm>
        </p:spPr>
        <p:txBody>
          <a:bodyPr/>
          <a:lstStyle/>
          <a:p>
            <a:r>
              <a:rPr lang="en-US" altLang="en-US" b="1" dirty="0"/>
              <a:t>Great Migration</a:t>
            </a:r>
          </a:p>
        </p:txBody>
      </p:sp>
      <p:sp>
        <p:nvSpPr>
          <p:cNvPr id="129030" name="Rectangle 6"/>
          <p:cNvSpPr>
            <a:spLocks noGrp="1" noChangeArrowheads="1"/>
          </p:cNvSpPr>
          <p:nvPr>
            <p:ph type="body" sz="half" idx="2"/>
          </p:nvPr>
        </p:nvSpPr>
        <p:spPr>
          <a:xfrm>
            <a:off x="3352800" y="1403783"/>
            <a:ext cx="5791200" cy="5123728"/>
          </a:xfrm>
        </p:spPr>
        <p:txBody>
          <a:bodyPr/>
          <a:lstStyle/>
          <a:p>
            <a:r>
              <a:rPr lang="en-US" altLang="en-US" sz="2400" b="1" dirty="0"/>
              <a:t>During and after WWI, hundreds of thousands of blacks move to the North.  </a:t>
            </a:r>
          </a:p>
          <a:p>
            <a:pPr lvl="2"/>
            <a:endParaRPr lang="en-US" altLang="en-US" sz="1800" b="1" dirty="0"/>
          </a:p>
          <a:p>
            <a:r>
              <a:rPr lang="en-US" altLang="en-US" sz="2400" b="1" dirty="0"/>
              <a:t>Blacks were looking to escape the segregated life of the South. </a:t>
            </a:r>
          </a:p>
          <a:p>
            <a:pPr lvl="2"/>
            <a:endParaRPr lang="en-US" altLang="en-US" sz="1800" b="1" dirty="0"/>
          </a:p>
          <a:p>
            <a:r>
              <a:rPr lang="en-US" altLang="en-US" sz="2400" b="1" dirty="0"/>
              <a:t>Industrial North held more economic opportunities than the rural South. </a:t>
            </a:r>
          </a:p>
          <a:p>
            <a:pPr lvl="2"/>
            <a:endParaRPr lang="en-US" altLang="en-US" sz="1800" b="1" dirty="0"/>
          </a:p>
          <a:p>
            <a:r>
              <a:rPr lang="en-US" altLang="en-US" sz="2400" b="1" dirty="0"/>
              <a:t>Chicago and Harlem became centers of black music, literature, and art.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52800" cy="223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1"/>
          </p:nvPr>
        </p:nvSpPr>
        <p:spPr/>
        <p:txBody>
          <a:bodyPr/>
          <a:lstStyle/>
          <a:p>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78721"/>
            <a:ext cx="3352800" cy="208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68726"/>
            <a:ext cx="3352800" cy="223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0950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4287</TotalTime>
  <Words>2093</Words>
  <Application>Microsoft Office PowerPoint</Application>
  <PresentationFormat>On-screen Show (4:3)</PresentationFormat>
  <Paragraphs>248</Paragraphs>
  <Slides>19</Slides>
  <Notes>9</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Office Theme</vt:lpstr>
      <vt:lpstr>Default Design</vt:lpstr>
      <vt:lpstr>1_Default Design</vt:lpstr>
      <vt:lpstr>2_Default Design</vt:lpstr>
      <vt:lpstr>3_Default Design</vt:lpstr>
      <vt:lpstr>U.S. History - Unit 3 Key Terms</vt:lpstr>
      <vt:lpstr>WWI – “The Great War”</vt:lpstr>
      <vt:lpstr>4 M.A.I.N. Causes of WWI</vt:lpstr>
      <vt:lpstr>PowerPoint Presentation</vt:lpstr>
      <vt:lpstr>Trench Warfare</vt:lpstr>
      <vt:lpstr>PowerPoint Presentation</vt:lpstr>
      <vt:lpstr>Conscription</vt:lpstr>
      <vt:lpstr>War Industries Board</vt:lpstr>
      <vt:lpstr>Great Migration</vt:lpstr>
      <vt:lpstr>Isolationism</vt:lpstr>
      <vt:lpstr>Nativism</vt:lpstr>
      <vt:lpstr>Red Scare</vt:lpstr>
      <vt:lpstr>Palmer Raids</vt:lpstr>
      <vt:lpstr>Back-to-Africa Movement</vt:lpstr>
      <vt:lpstr>Flapper</vt:lpstr>
      <vt:lpstr>Flapper Slang</vt:lpstr>
      <vt:lpstr>PowerPoint Presentation</vt:lpstr>
      <vt:lpstr>Volstead Act</vt:lpstr>
      <vt:lpstr>Speakeasies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Terms</dc:title>
  <dc:creator>jedevault</dc:creator>
  <cp:lastModifiedBy>Polly Jones</cp:lastModifiedBy>
  <cp:revision>22</cp:revision>
  <dcterms:created xsi:type="dcterms:W3CDTF">2014-08-03T04:19:30Z</dcterms:created>
  <dcterms:modified xsi:type="dcterms:W3CDTF">2014-10-22T19:25:11Z</dcterms:modified>
</cp:coreProperties>
</file>