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2"/>
    <p:restoredTop sz="94556"/>
  </p:normalViewPr>
  <p:slideViewPr>
    <p:cSldViewPr snapToGrid="0" snapToObjects="1">
      <p:cViewPr varScale="1">
        <p:scale>
          <a:sx n="94" d="100"/>
          <a:sy n="94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FD537-88D1-FB4B-9B7D-76A17CC8768C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D0A1B-C38E-954F-B5AD-3F6CC342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D2896F2-4E16-3246-9D35-CA542A5C0C60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9089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7A24D-7DCB-5649-953D-4070B86EE8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FBAE0-13AE-A448-BB2F-B689DABD40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F7706-1385-2943-9E5B-A18A8A4B0D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C9EBD-BB43-3946-BC2C-B9474DCD70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4F009-DBF0-3D41-9DAA-CF4CBC9131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54D8F-1F1A-284D-887B-6C804F07F5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6E50-6A49-5E4F-9D27-021CD875DA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4F864-2CC8-2647-9787-DB13AE2A37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22F88-CA3A-A947-A71A-DFE9450E2B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E14F7-A82F-0F40-9D33-536893FC65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E6EA9-43A9-734D-B086-1A439FAEF6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68AC3-7A15-204E-8A8A-EAD0A003B9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" pitchFamily="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" pitchFamily="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7BFB7D1-B311-5943-AFCA-237222CF2869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53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bg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i="1" dirty="0">
                <a:solidFill>
                  <a:schemeClr val="bg1"/>
                </a:solidFill>
                <a:latin typeface="Bookman Old Style" charset="0"/>
              </a:rPr>
              <a:t>Chapter</a:t>
            </a:r>
            <a:r>
              <a:rPr lang="en-US" altLang="en-US" b="0" i="1" dirty="0">
                <a:latin typeface="Bookman Old Style" charset="0"/>
              </a:rPr>
              <a:t> </a:t>
            </a:r>
            <a:r>
              <a:rPr lang="en-US" altLang="en-US" b="0" i="1" dirty="0" smtClean="0">
                <a:solidFill>
                  <a:schemeClr val="bg1"/>
                </a:solidFill>
                <a:latin typeface="Bookman Old Style" charset="0"/>
              </a:rPr>
              <a:t>5</a:t>
            </a:r>
            <a:endParaRPr lang="en-US" altLang="en-US" dirty="0">
              <a:latin typeface="Bookman Old Style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62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FFFF00"/>
                </a:solidFill>
                <a:latin typeface="Bookman Old Style" charset="0"/>
              </a:rPr>
              <a:t>Language</a:t>
            </a:r>
            <a:endParaRPr lang="en-US" altLang="en-US" sz="6600">
              <a:latin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85775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Russian Sign</a:t>
            </a:r>
            <a:endParaRPr lang="en-US" altLang="en-US">
              <a:latin typeface="Bookman Old Style" charset="0"/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8064" y="1400176"/>
            <a:ext cx="7551737" cy="4422775"/>
          </a:xfrm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422526" y="6124576"/>
            <a:ext cx="7788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Russian is an Indo-European language written in the Cyrillic alphabet, originally brought to Russia by Greek missionaries</a:t>
            </a:r>
          </a:p>
        </p:txBody>
      </p:sp>
    </p:spTree>
    <p:extLst>
      <p:ext uri="{BB962C8B-B14F-4D97-AF65-F5344CB8AC3E}">
        <p14:creationId xmlns:p14="http://schemas.microsoft.com/office/powerpoint/2010/main" val="42679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495800" cy="25146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Germanic Branch of Indo-European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981200" y="4648200"/>
            <a:ext cx="4114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7575" indent="-91757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Bookman Old Style" charset="0"/>
              </a:rPr>
              <a:t>Fig. 5-6:  The Germanic branch today is divided into North and West Germanic groups.  English is in the West Germanic group.</a:t>
            </a:r>
            <a:r>
              <a:rPr lang="en-US" altLang="en-US" sz="1800">
                <a:latin typeface="Bookman Old Style" charset="0"/>
              </a:rPr>
              <a:t>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644775" y="5926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>
              <a:solidFill>
                <a:schemeClr val="tx1"/>
              </a:solidFill>
              <a:latin typeface="Bookman Old Style" charset="0"/>
            </a:endParaRPr>
          </a:p>
        </p:txBody>
      </p:sp>
      <p:pic>
        <p:nvPicPr>
          <p:cNvPr id="12293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8925" y="304800"/>
            <a:ext cx="3462338" cy="6324600"/>
          </a:xfrm>
        </p:spPr>
      </p:pic>
    </p:spTree>
    <p:extLst>
      <p:ext uri="{BB962C8B-B14F-4D97-AF65-F5344CB8AC3E}">
        <p14:creationId xmlns:p14="http://schemas.microsoft.com/office/powerpoint/2010/main" val="57097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South Asian Languages &amp; Language Families</a:t>
            </a:r>
            <a:r>
              <a:rPr lang="en-US" altLang="en-US">
                <a:latin typeface="Bookman Old Style" charset="0"/>
              </a:rPr>
              <a:t>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09801" y="6096000"/>
            <a:ext cx="76739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7575" indent="-91757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Bookman Old Style" charset="0"/>
              </a:rPr>
              <a:t>Fig. 5-7: Indo-European is the largest of four main language families in South Asia.  The country of India has 18 official languages.</a:t>
            </a:r>
            <a:r>
              <a:rPr lang="en-US" altLang="en-US" sz="1800">
                <a:latin typeface="Bookman Old Style" charset="0"/>
              </a:rPr>
              <a:t> </a:t>
            </a:r>
          </a:p>
        </p:txBody>
      </p:sp>
      <p:pic>
        <p:nvPicPr>
          <p:cNvPr id="1331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447800"/>
            <a:ext cx="5867400" cy="4508500"/>
          </a:xfrm>
        </p:spPr>
      </p:pic>
    </p:spTree>
    <p:extLst>
      <p:ext uri="{BB962C8B-B14F-4D97-AF65-F5344CB8AC3E}">
        <p14:creationId xmlns:p14="http://schemas.microsoft.com/office/powerpoint/2010/main" val="140832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Romance Branch of Indo-European</a:t>
            </a:r>
            <a:endParaRPr lang="en-US" altLang="en-US" sz="3600">
              <a:latin typeface="Bookman Old Style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0" y="5715000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7575" indent="-91757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5-8:  The Romance branch includes three of the world’s 12 most widely spoken languages (Spanish, French, and Portuguese), as well as a number of smaller languages and dialects.</a:t>
            </a:r>
          </a:p>
        </p:txBody>
      </p:sp>
      <p:pic>
        <p:nvPicPr>
          <p:cNvPr id="14340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358900"/>
            <a:ext cx="7772400" cy="3987800"/>
          </a:xfrm>
        </p:spPr>
      </p:pic>
    </p:spTree>
    <p:extLst>
      <p:ext uri="{BB962C8B-B14F-4D97-AF65-F5344CB8AC3E}">
        <p14:creationId xmlns:p14="http://schemas.microsoft.com/office/powerpoint/2010/main" val="18693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Signs in Barcelona, Spain</a:t>
            </a:r>
            <a:endParaRPr lang="en-US" altLang="en-US">
              <a:latin typeface="Bookman Old Style" charset="0"/>
            </a:endParaRP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447800"/>
            <a:ext cx="6096000" cy="4400550"/>
          </a:xfrm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687638" y="6019800"/>
            <a:ext cx="7669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Signs in Barcelona are written both in Catalán (top) and Spanish (bottom).</a:t>
            </a:r>
          </a:p>
        </p:txBody>
      </p:sp>
    </p:spTree>
    <p:extLst>
      <p:ext uri="{BB962C8B-B14F-4D97-AF65-F5344CB8AC3E}">
        <p14:creationId xmlns:p14="http://schemas.microsoft.com/office/powerpoint/2010/main" val="211279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304800"/>
            <a:ext cx="7724775" cy="9144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Port-au-Prince, Haiti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1" y="1371600"/>
            <a:ext cx="6665913" cy="4541838"/>
          </a:xfrm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965326" y="6156325"/>
            <a:ext cx="839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Haitian Creole and French are both official languages in Haiti, although English is also used.</a:t>
            </a:r>
          </a:p>
        </p:txBody>
      </p:sp>
    </p:spTree>
    <p:extLst>
      <p:ext uri="{BB962C8B-B14F-4D97-AF65-F5344CB8AC3E}">
        <p14:creationId xmlns:p14="http://schemas.microsoft.com/office/powerpoint/2010/main" val="112463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Kurgan Theory of Indo-European Origin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362200" y="5943601"/>
            <a:ext cx="749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7575" indent="-91757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5-9:  In the Kurgan theory, Proto-Indo-European diffused from the Kurgan hearth north of the Caspian Sea, beginning about 7000 years ago.</a:t>
            </a:r>
            <a:r>
              <a:rPr lang="en-US" altLang="en-US" sz="1800">
                <a:latin typeface="Bookman Old Style" charset="0"/>
              </a:rPr>
              <a:t> </a:t>
            </a:r>
          </a:p>
        </p:txBody>
      </p:sp>
      <p:pic>
        <p:nvPicPr>
          <p:cNvPr id="17412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295400"/>
            <a:ext cx="7391400" cy="4572000"/>
          </a:xfrm>
        </p:spPr>
      </p:pic>
    </p:spTree>
    <p:extLst>
      <p:ext uri="{BB962C8B-B14F-4D97-AF65-F5344CB8AC3E}">
        <p14:creationId xmlns:p14="http://schemas.microsoft.com/office/powerpoint/2010/main" val="179863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1225" y="841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Anatolian Hearth Theory of Indo-European Origin</a:t>
            </a:r>
            <a:endParaRPr lang="en-US" altLang="en-US" sz="3600">
              <a:latin typeface="Bookman Old Style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257425" y="6027738"/>
            <a:ext cx="7321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2350" indent="-10223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5-10: In the Anatolian hearth theory, Indo-European originated in Turkey before the Kurgans and diffused through agricultural expansion.</a:t>
            </a:r>
          </a:p>
        </p:txBody>
      </p:sp>
      <p:pic>
        <p:nvPicPr>
          <p:cNvPr id="1843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608138"/>
            <a:ext cx="6953250" cy="4114800"/>
          </a:xfrm>
        </p:spPr>
      </p:pic>
    </p:spTree>
    <p:extLst>
      <p:ext uri="{BB962C8B-B14F-4D97-AF65-F5344CB8AC3E}">
        <p14:creationId xmlns:p14="http://schemas.microsoft.com/office/powerpoint/2010/main" val="165304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b="0">
                <a:solidFill>
                  <a:srgbClr val="EDED14"/>
                </a:solidFill>
                <a:latin typeface="Bookman Old Style" charset="0"/>
              </a:rPr>
              <a:t>Distribution of Other Language</a:t>
            </a:r>
            <a:r>
              <a:rPr lang="en-US" altLang="en-US" b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altLang="en-US" b="0">
                <a:solidFill>
                  <a:srgbClr val="EDED14"/>
                </a:solidFill>
                <a:latin typeface="Bookman Old Style" charset="0"/>
              </a:rPr>
              <a:t>Families</a:t>
            </a:r>
            <a:r>
              <a:rPr lang="en-US" altLang="en-US">
                <a:solidFill>
                  <a:srgbClr val="EDED14"/>
                </a:solidFill>
                <a:latin typeface="Bookman Old Style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Bookman Old Style" charset="0"/>
              </a:rPr>
              <a:t>Classification of languages</a:t>
            </a:r>
          </a:p>
          <a:p>
            <a:pPr eaLnBrk="1" hangingPunct="1">
              <a:lnSpc>
                <a:spcPct val="90000"/>
              </a:lnSpc>
            </a:pPr>
            <a:endParaRPr lang="en-US" altLang="en-US" sz="900">
              <a:latin typeface="Bookman Old Styl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Bookman Old Style" charset="0"/>
              </a:rPr>
              <a:t>Distribution of language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Bookman Old Style" charset="0"/>
                <a:ea typeface="ＭＳ Ｐゴシック" charset="-128"/>
              </a:rPr>
              <a:t>Sino-Tibetan language family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Bookman Old Style" charset="0"/>
                <a:ea typeface="ＭＳ Ｐゴシック" charset="-128"/>
              </a:rPr>
              <a:t>Other East and Southeast Asian language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Bookman Old Style" charset="0"/>
                <a:ea typeface="ＭＳ Ｐゴシック" charset="-128"/>
              </a:rPr>
              <a:t>Afro-Asiatic language family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Bookman Old Style" charset="0"/>
                <a:ea typeface="ＭＳ Ｐゴシック" charset="-128"/>
              </a:rPr>
              <a:t>Altaic and Uralic language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Bookman Old Style" charset="0"/>
                <a:ea typeface="ＭＳ Ｐゴシック" charset="-128"/>
              </a:rPr>
              <a:t>African language families</a:t>
            </a:r>
          </a:p>
        </p:txBody>
      </p:sp>
    </p:spTree>
    <p:extLst>
      <p:ext uri="{BB962C8B-B14F-4D97-AF65-F5344CB8AC3E}">
        <p14:creationId xmlns:p14="http://schemas.microsoft.com/office/powerpoint/2010/main" val="808248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Language Families of the World</a:t>
            </a:r>
            <a:endParaRPr lang="en-US" altLang="en-US" sz="3600">
              <a:latin typeface="Bookman Old Style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0" y="5943601"/>
            <a:ext cx="7461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2350" indent="-10223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5-11:  Distribution of the world’s main language families.  Languages with more than 50 million speakers are named.</a:t>
            </a:r>
          </a:p>
        </p:txBody>
      </p:sp>
      <p:pic>
        <p:nvPicPr>
          <p:cNvPr id="2048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95401"/>
            <a:ext cx="8229600" cy="4232275"/>
          </a:xfrm>
        </p:spPr>
      </p:pic>
    </p:spTree>
    <p:extLst>
      <p:ext uri="{BB962C8B-B14F-4D97-AF65-F5344CB8AC3E}">
        <p14:creationId xmlns:p14="http://schemas.microsoft.com/office/powerpoint/2010/main" val="140652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0">
                <a:solidFill>
                  <a:srgbClr val="EDED14"/>
                </a:solidFill>
                <a:latin typeface="Bookman Old Style" charset="0"/>
              </a:rPr>
              <a:t>Language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562600"/>
          </a:xfrm>
        </p:spPr>
        <p:txBody>
          <a:bodyPr/>
          <a:lstStyle/>
          <a:p>
            <a:pPr marL="857250" indent="-857250" eaLnBrk="1" hangingPunct="1">
              <a:lnSpc>
                <a:spcPct val="90000"/>
              </a:lnSpc>
              <a:buFontTx/>
              <a:buAutoNum type="romanUcPeriod"/>
            </a:pPr>
            <a:r>
              <a:rPr lang="en-US" altLang="en-US">
                <a:latin typeface="Bookman Old Style" charset="0"/>
              </a:rPr>
              <a:t>Intro</a:t>
            </a:r>
          </a:p>
          <a:p>
            <a:pPr marL="857250" indent="-857250" eaLnBrk="1" hangingPunct="1">
              <a:lnSpc>
                <a:spcPct val="90000"/>
              </a:lnSpc>
              <a:buNone/>
            </a:pPr>
            <a:endParaRPr lang="en-US" altLang="en-US">
              <a:latin typeface="Bookman Old Style" charset="0"/>
            </a:endParaRPr>
          </a:p>
          <a:p>
            <a:pPr marL="857250" indent="-857250" eaLnBrk="1" hangingPunct="1">
              <a:lnSpc>
                <a:spcPct val="90000"/>
              </a:lnSpc>
              <a:buFontTx/>
              <a:buAutoNum type="romanUcPeriod"/>
            </a:pPr>
            <a:r>
              <a:rPr lang="en-US" altLang="en-US">
                <a:latin typeface="Bookman Old Style" charset="0"/>
              </a:rPr>
              <a:t>Where are English-Language Speakers Distributed?</a:t>
            </a:r>
          </a:p>
          <a:p>
            <a:pPr marL="857250" indent="-857250" eaLnBrk="1" hangingPunct="1">
              <a:lnSpc>
                <a:spcPct val="90000"/>
              </a:lnSpc>
              <a:buNone/>
            </a:pPr>
            <a:r>
              <a:rPr lang="en-US" altLang="en-US">
                <a:latin typeface="Bookman Old Style" charset="0"/>
              </a:rPr>
              <a:t>		</a:t>
            </a:r>
            <a:r>
              <a:rPr lang="en-US" altLang="en-US" sz="3200">
                <a:latin typeface="Bookman Old Style" charset="0"/>
              </a:rPr>
              <a:t>A.  Origin and diffusion of English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  <a:ea typeface="ＭＳ Ｐゴシック" charset="-128"/>
              </a:rPr>
              <a:t>			1.  Intro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  <a:ea typeface="ＭＳ Ｐゴシック" charset="-128"/>
              </a:rPr>
              <a:t>			2.  English colonies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  <a:ea typeface="ＭＳ Ｐゴシック" charset="-128"/>
              </a:rPr>
              <a:t>			3.  Origin of English in England</a:t>
            </a:r>
            <a:endParaRPr lang="en-US" altLang="en-US" sz="2400">
              <a:latin typeface="Bookman Old Style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200">
              <a:latin typeface="Bookman Old Styl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3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Bookman Old Style" charset="0"/>
              </a:rPr>
              <a:t>Major Language Families</a:t>
            </a:r>
            <a:br>
              <a:rPr lang="en-US" altLang="en-US" sz="3600" b="0">
                <a:latin typeface="Bookman Old Style" charset="0"/>
              </a:rPr>
            </a:br>
            <a:r>
              <a:rPr lang="en-US" altLang="en-US" sz="3400" b="0" i="1">
                <a:latin typeface="Bookman Old Style" charset="0"/>
              </a:rPr>
              <a:t>Percentage of World Population</a:t>
            </a:r>
            <a:endParaRPr lang="en-US" altLang="en-US" sz="3600">
              <a:latin typeface="Bookman Old Style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209800" y="5867400"/>
            <a:ext cx="7848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1413" indent="-1141413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5-11a: The percentage of world population speaking each of the main language families.  Indo-European and Sino-Tibetan together represent almost 75% of the world’s people. </a:t>
            </a:r>
          </a:p>
        </p:txBody>
      </p:sp>
      <p:pic>
        <p:nvPicPr>
          <p:cNvPr id="2150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1439" y="1524000"/>
            <a:ext cx="6967537" cy="4114800"/>
          </a:xfrm>
        </p:spPr>
      </p:pic>
    </p:spTree>
    <p:extLst>
      <p:ext uri="{BB962C8B-B14F-4D97-AF65-F5344CB8AC3E}">
        <p14:creationId xmlns:p14="http://schemas.microsoft.com/office/powerpoint/2010/main" val="207582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0">
                <a:solidFill>
                  <a:srgbClr val="EDED14"/>
                </a:solidFill>
                <a:latin typeface="Bookman Old Style" charset="0"/>
              </a:rPr>
              <a:t>Language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562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1200" dirty="0">
              <a:latin typeface="Bookman Old Style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Bookman Old Style" charset="0"/>
              </a:rPr>
              <a:t>	B.  Dialects </a:t>
            </a:r>
            <a:r>
              <a:rPr lang="en-US" dirty="0">
                <a:latin typeface="Bookman Old Style" charset="0"/>
              </a:rPr>
              <a:t>of English</a:t>
            </a:r>
            <a:endParaRPr lang="en-US" sz="3200" dirty="0">
              <a:latin typeface="Bookman Old Style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Bookman Old Style" charset="0"/>
                <a:ea typeface="ＭＳ Ｐゴシック" charset="-128"/>
              </a:rPr>
              <a:t>		1.  Dialect	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Bookman Old Style" charset="0"/>
                <a:ea typeface="ＭＳ Ｐゴシック" charset="-128"/>
              </a:rPr>
              <a:t>		2.  Dialects </a:t>
            </a:r>
            <a:r>
              <a:rPr lang="en-US" dirty="0">
                <a:latin typeface="Bookman Old Style" charset="0"/>
                <a:ea typeface="ＭＳ Ｐゴシック" charset="-128"/>
              </a:rPr>
              <a:t>in England</a:t>
            </a:r>
            <a:endParaRPr lang="en-US" dirty="0" smtClean="0">
              <a:latin typeface="Bookman Old Style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Bookman Old Style" charset="0"/>
                <a:ea typeface="ＭＳ Ｐゴシック" charset="-128"/>
              </a:rPr>
              <a:t>		3.  Differences </a:t>
            </a:r>
            <a:r>
              <a:rPr lang="en-US" dirty="0">
                <a:latin typeface="Bookman Old Style" charset="0"/>
                <a:ea typeface="ＭＳ Ｐゴシック" charset="-128"/>
              </a:rPr>
              <a:t>between British &amp; American</a:t>
            </a:r>
            <a:r>
              <a:rPr lang="en-US" dirty="0" smtClean="0">
                <a:latin typeface="Bookman Old Style" charset="0"/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Bookman Old Style" charset="0"/>
                <a:ea typeface="ＭＳ Ｐゴシック" charset="-128"/>
              </a:rPr>
              <a:t>         English</a:t>
            </a:r>
          </a:p>
          <a:p>
            <a:pPr marL="971550" lvl="1" indent="-514350" eaLnBrk="1" hangingPunct="1">
              <a:lnSpc>
                <a:spcPct val="90000"/>
              </a:lnSpc>
              <a:buFontTx/>
              <a:buAutoNum type="alphaUcPeriod" startAt="3"/>
              <a:defRPr/>
            </a:pPr>
            <a:r>
              <a:rPr lang="en-US" dirty="0" smtClean="0">
                <a:latin typeface="Bookman Old Style" charset="0"/>
                <a:ea typeface="ＭＳ Ｐゴシック" charset="-128"/>
              </a:rPr>
              <a:t>Dialects </a:t>
            </a:r>
            <a:r>
              <a:rPr lang="en-US" dirty="0">
                <a:latin typeface="Bookman Old Style" charset="0"/>
                <a:ea typeface="ＭＳ Ｐゴシック" charset="-128"/>
              </a:rPr>
              <a:t>in the United </a:t>
            </a:r>
            <a:r>
              <a:rPr lang="en-US" dirty="0" smtClean="0">
                <a:latin typeface="Bookman Old Style" charset="0"/>
                <a:ea typeface="ＭＳ Ｐゴシック" charset="-128"/>
              </a:rPr>
              <a:t>States</a:t>
            </a:r>
            <a:endParaRPr lang="en-US" dirty="0" smtClean="0">
              <a:solidFill>
                <a:srgbClr val="EDED14"/>
              </a:solidFill>
              <a:latin typeface="Bookman Old Style" charset="0"/>
              <a:ea typeface="ＭＳ Ｐゴシック" charset="-128"/>
            </a:endParaRPr>
          </a:p>
          <a:p>
            <a:pPr marL="971550" lvl="1" indent="-51435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latin typeface="Bookman Old Style" charset="0"/>
                <a:ea typeface="ＭＳ Ｐゴシック" charset="-128"/>
              </a:rPr>
              <a:t>	1.  Settlement in the East</a:t>
            </a:r>
          </a:p>
        </p:txBody>
      </p:sp>
    </p:spTree>
    <p:extLst>
      <p:ext uri="{BB962C8B-B14F-4D97-AF65-F5344CB8AC3E}">
        <p14:creationId xmlns:p14="http://schemas.microsoft.com/office/powerpoint/2010/main" val="7637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English Speaking Countries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981201" y="5791200"/>
            <a:ext cx="7940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8050" indent="-9080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5-1:  English is an official language in 50 countries, including some in which it is not the most widely spoken language.  It is also used and understood in many others.</a:t>
            </a:r>
            <a:endParaRPr lang="en-US" altLang="en-US" sz="1800">
              <a:solidFill>
                <a:schemeClr val="tx1"/>
              </a:solidFill>
              <a:latin typeface="Bookman Old Style" charset="0"/>
            </a:endParaRPr>
          </a:p>
        </p:txBody>
      </p:sp>
      <p:pic>
        <p:nvPicPr>
          <p:cNvPr id="512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26" y="1360488"/>
            <a:ext cx="7483475" cy="4278312"/>
          </a:xfrm>
        </p:spPr>
      </p:pic>
    </p:spTree>
    <p:extLst>
      <p:ext uri="{BB962C8B-B14F-4D97-AF65-F5344CB8AC3E}">
        <p14:creationId xmlns:p14="http://schemas.microsoft.com/office/powerpoint/2010/main" val="19266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3200400" cy="34290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Invasions of England</a:t>
            </a:r>
            <a:br>
              <a:rPr lang="en-US" altLang="en-US" b="0">
                <a:latin typeface="Bookman Old Style" charset="0"/>
              </a:rPr>
            </a:br>
            <a:r>
              <a:rPr lang="en-US" altLang="en-US" sz="3400" b="0" i="1">
                <a:latin typeface="Bookman Old Style" charset="0"/>
              </a:rPr>
              <a:t>5</a:t>
            </a:r>
            <a:r>
              <a:rPr lang="en-US" altLang="en-US" sz="3400" b="0" i="1" baseline="30000">
                <a:latin typeface="Bookman Old Style" charset="0"/>
              </a:rPr>
              <a:t>th</a:t>
            </a:r>
            <a:r>
              <a:rPr lang="en-US" altLang="en-US" sz="3400" b="0" i="1">
                <a:latin typeface="Bookman Old Style" charset="0"/>
              </a:rPr>
              <a:t> - 11</a:t>
            </a:r>
            <a:r>
              <a:rPr lang="en-US" altLang="en-US" sz="3400" b="0" i="1" baseline="30000">
                <a:latin typeface="Bookman Old Style" charset="0"/>
              </a:rPr>
              <a:t>th </a:t>
            </a:r>
            <a:r>
              <a:rPr lang="en-US" altLang="en-US" sz="3400" b="0" i="1">
                <a:latin typeface="Bookman Old Style" charset="0"/>
              </a:rPr>
              <a:t>centuries</a:t>
            </a:r>
            <a:r>
              <a:rPr lang="en-US" altLang="en-US">
                <a:latin typeface="Bookman Old Style" charset="0"/>
              </a:rPr>
              <a:t> 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905000" y="6019801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8050" indent="-90805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Bookman Old Style" charset="0"/>
              </a:rPr>
              <a:t>Fig. 5-2:  The groups that brought what became English to England included Jutes, Angles, Saxons, and Vikings.  The Normans later brought French vocabulary to English.</a:t>
            </a:r>
            <a:endParaRPr lang="en-US" altLang="en-US" sz="1800">
              <a:latin typeface="Bookman Old Style" charset="0"/>
            </a:endParaRPr>
          </a:p>
        </p:txBody>
      </p:sp>
      <p:pic>
        <p:nvPicPr>
          <p:cNvPr id="6148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6" y="457200"/>
            <a:ext cx="4748213" cy="5257800"/>
          </a:xfrm>
        </p:spPr>
      </p:pic>
    </p:spTree>
    <p:extLst>
      <p:ext uri="{BB962C8B-B14F-4D97-AF65-F5344CB8AC3E}">
        <p14:creationId xmlns:p14="http://schemas.microsoft.com/office/powerpoint/2010/main" val="6258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Old &amp; Middle English Dialects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86000" y="5943601"/>
            <a:ext cx="7924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7575" indent="-91757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5-3:  The main dialect regions of Old English before the Norman invasion persisted to some extent in the Middle English dialects through the 1400s.</a:t>
            </a:r>
            <a:r>
              <a:rPr lang="en-US" altLang="en-US" sz="1800">
                <a:latin typeface="Bookman Old Style" charset="0"/>
              </a:rPr>
              <a:t> </a:t>
            </a:r>
          </a:p>
        </p:txBody>
      </p:sp>
      <p:pic>
        <p:nvPicPr>
          <p:cNvPr id="7172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143000"/>
            <a:ext cx="4876800" cy="4540250"/>
          </a:xfrm>
        </p:spPr>
      </p:pic>
    </p:spTree>
    <p:extLst>
      <p:ext uri="{BB962C8B-B14F-4D97-AF65-F5344CB8AC3E}">
        <p14:creationId xmlns:p14="http://schemas.microsoft.com/office/powerpoint/2010/main" val="6503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3962400" cy="22098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Dialects in the Eastern U.S.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52600" y="4800601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7575" indent="-91757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Bookman Old Style" charset="0"/>
              </a:rPr>
              <a:t>Fig. 5-4:  Hans Kurath divided the eastern U.S. into three dialect regions, whose distribution is similar to that of house types (Fig. 4-9).</a:t>
            </a:r>
          </a:p>
        </p:txBody>
      </p:sp>
      <p:pic>
        <p:nvPicPr>
          <p:cNvPr id="8196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526" y="381000"/>
            <a:ext cx="4029075" cy="6096000"/>
          </a:xfrm>
        </p:spPr>
      </p:pic>
    </p:spTree>
    <p:extLst>
      <p:ext uri="{BB962C8B-B14F-4D97-AF65-F5344CB8AC3E}">
        <p14:creationId xmlns:p14="http://schemas.microsoft.com/office/powerpoint/2010/main" val="11336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0">
                <a:solidFill>
                  <a:srgbClr val="EDED14"/>
                </a:solidFill>
                <a:latin typeface="Bookman Old Style" charset="0"/>
              </a:rPr>
              <a:t>Language Family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</a:rPr>
              <a:t>III.  Why is English Related to Other Languages?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</a:rPr>
              <a:t>		A.  Branches of Indo-European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  <a:ea typeface="ＭＳ Ｐゴシック" charset="-128"/>
              </a:rPr>
              <a:t>			1.  Germanic branch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  <a:ea typeface="ＭＳ Ｐゴシック" charset="-128"/>
              </a:rPr>
              <a:t>			2.  Indo-Iranian branch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  <a:ea typeface="ＭＳ Ｐゴシック" charset="-128"/>
              </a:rPr>
              <a:t>			3.  Balto-Slavic branch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  <a:ea typeface="ＭＳ Ｐゴシック" charset="-128"/>
              </a:rPr>
              <a:t>			4.  Romance branch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000">
              <a:latin typeface="Bookman Old Style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</a:rPr>
              <a:t>		B.  Origin and diffusion of Indo-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Bookman Old Style" charset="0"/>
              </a:rPr>
              <a:t>			European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Bookman Old Style" charset="0"/>
                <a:ea typeface="ＭＳ Ｐゴシック" charset="-128"/>
              </a:rPr>
              <a:t>Kurgan and Anatolian theories</a:t>
            </a:r>
          </a:p>
        </p:txBody>
      </p:sp>
    </p:spTree>
    <p:extLst>
      <p:ext uri="{BB962C8B-B14F-4D97-AF65-F5344CB8AC3E}">
        <p14:creationId xmlns:p14="http://schemas.microsoft.com/office/powerpoint/2010/main" val="27897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en-US" b="0">
                <a:latin typeface="Bookman Old Style" charset="0"/>
              </a:rPr>
              <a:t>Indo-European Language Family</a:t>
            </a:r>
            <a:endParaRPr lang="en-US" altLang="en-US">
              <a:latin typeface="Bookman Old Style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057400" y="6096001"/>
            <a:ext cx="8121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7575" indent="-91757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Bookman Old Style" charset="0"/>
              </a:rPr>
              <a:t>Fig. 5-5:  The main branches of the Indo-European language family include Germanic, Romance, Balto-Slavic, and Indo-Iranian.</a:t>
            </a:r>
            <a:endParaRPr lang="en-US" altLang="en-US" sz="1800">
              <a:latin typeface="Bookman Old Style" charset="0"/>
            </a:endParaRPr>
          </a:p>
        </p:txBody>
      </p:sp>
      <p:pic>
        <p:nvPicPr>
          <p:cNvPr id="1024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143000"/>
            <a:ext cx="6248400" cy="4699000"/>
          </a:xfrm>
        </p:spPr>
      </p:pic>
    </p:spTree>
    <p:extLst>
      <p:ext uri="{BB962C8B-B14F-4D97-AF65-F5344CB8AC3E}">
        <p14:creationId xmlns:p14="http://schemas.microsoft.com/office/powerpoint/2010/main" val="8345119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509</Words>
  <Application>Microsoft Macintosh PowerPoint</Application>
  <PresentationFormat>Widescreen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Bookman Old Style</vt:lpstr>
      <vt:lpstr>Calibri</vt:lpstr>
      <vt:lpstr>Times</vt:lpstr>
      <vt:lpstr>Blank Presentation</vt:lpstr>
      <vt:lpstr>Chapter 5</vt:lpstr>
      <vt:lpstr>Language</vt:lpstr>
      <vt:lpstr>Language</vt:lpstr>
      <vt:lpstr>English Speaking Countries</vt:lpstr>
      <vt:lpstr>Invasions of England 5th - 11th centuries </vt:lpstr>
      <vt:lpstr>Old &amp; Middle English Dialects</vt:lpstr>
      <vt:lpstr>Dialects in the Eastern U.S.</vt:lpstr>
      <vt:lpstr>Language Family</vt:lpstr>
      <vt:lpstr>Indo-European Language Family</vt:lpstr>
      <vt:lpstr>Russian Sign</vt:lpstr>
      <vt:lpstr>Germanic Branch of Indo-European</vt:lpstr>
      <vt:lpstr>South Asian Languages &amp; Language Families </vt:lpstr>
      <vt:lpstr>Romance Branch of Indo-European</vt:lpstr>
      <vt:lpstr>Signs in Barcelona, Spain</vt:lpstr>
      <vt:lpstr>Port-au-Prince, Haiti</vt:lpstr>
      <vt:lpstr>Kurgan Theory of Indo-European Origin</vt:lpstr>
      <vt:lpstr>Anatolian Hearth Theory of Indo-European Origin</vt:lpstr>
      <vt:lpstr>Distribution of Other Language Families </vt:lpstr>
      <vt:lpstr>Language Families of the World</vt:lpstr>
      <vt:lpstr>Major Language Families Percentage of World Population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Microsoft Office User</dc:creator>
  <cp:lastModifiedBy>Microsoft Office User</cp:lastModifiedBy>
  <cp:revision>2</cp:revision>
  <dcterms:created xsi:type="dcterms:W3CDTF">2017-11-02T18:19:13Z</dcterms:created>
  <dcterms:modified xsi:type="dcterms:W3CDTF">2017-11-02T18:36:57Z</dcterms:modified>
</cp:coreProperties>
</file>