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69"/>
    <p:restoredTop sz="94627"/>
  </p:normalViewPr>
  <p:slideViewPr>
    <p:cSldViewPr snapToGrid="0" snapToObjects="1">
      <p:cViewPr varScale="1">
        <p:scale>
          <a:sx n="49" d="100"/>
          <a:sy n="49" d="100"/>
        </p:scale>
        <p:origin x="200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7A24D-7DCB-5649-953D-4070B86EE8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FBAE0-13AE-A448-BB2F-B689DABD40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F7706-1385-2943-9E5B-A18A8A4B0D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C9EBD-BB43-3946-BC2C-B9474DCD70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4F009-DBF0-3D41-9DAA-CF4CBC9131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54D8F-1F1A-284D-887B-6C804F07F5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6E50-6A49-5E4F-9D27-021CD875DA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4F864-2CC8-2647-9787-DB13AE2A37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22F88-CA3A-A947-A71A-DFE9450E2B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E14F7-A82F-0F40-9D33-536893FC65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E6EA9-43A9-734D-B086-1A439FAEF6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68AC3-7A15-204E-8A8A-EAD0A003B9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" pitchFamily="8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" pitchFamily="8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7BFB7D1-B311-5943-AFCA-237222CF2869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8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bg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0" i="1" dirty="0">
                <a:solidFill>
                  <a:schemeClr val="bg1"/>
                </a:solidFill>
                <a:latin typeface="Bookman Old Style" charset="0"/>
              </a:rPr>
              <a:t>Chapter</a:t>
            </a:r>
            <a:r>
              <a:rPr lang="en-US" altLang="en-US" b="0" i="1" dirty="0">
                <a:latin typeface="Bookman Old Style" charset="0"/>
              </a:rPr>
              <a:t> </a:t>
            </a:r>
            <a:r>
              <a:rPr lang="en-US" altLang="en-US" b="0" i="1" dirty="0" smtClean="0">
                <a:solidFill>
                  <a:schemeClr val="bg1"/>
                </a:solidFill>
                <a:latin typeface="Bookman Old Style" charset="0"/>
              </a:rPr>
              <a:t>5</a:t>
            </a:r>
            <a:endParaRPr lang="en-US" altLang="en-US" dirty="0">
              <a:latin typeface="Bookman Old Style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362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FFFF00"/>
                </a:solidFill>
                <a:latin typeface="Bookman Old Style" charset="0"/>
              </a:rPr>
              <a:t>Language</a:t>
            </a:r>
            <a:endParaRPr lang="en-US" altLang="en-US" sz="6600">
              <a:latin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2819400" cy="20574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Jerusalem Street sign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5738" y="533400"/>
            <a:ext cx="4868862" cy="5715000"/>
          </a:xfrm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981201" y="4648200"/>
            <a:ext cx="3063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A street in Jerusalem was re-named New York after Sept. 11, 2001.  The street name is shown in Hebrew, Arabic, and English</a:t>
            </a:r>
          </a:p>
        </p:txBody>
      </p:sp>
    </p:spTree>
    <p:extLst>
      <p:ext uri="{BB962C8B-B14F-4D97-AF65-F5344CB8AC3E}">
        <p14:creationId xmlns:p14="http://schemas.microsoft.com/office/powerpoint/2010/main" val="161769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 b="0">
                <a:latin typeface="Bookman Old Style" charset="0"/>
              </a:rPr>
              <a:t>Language Areas in Switzerland</a:t>
            </a:r>
            <a:endParaRPr lang="en-US" altLang="en-US" sz="3600">
              <a:latin typeface="Bookman Old Style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438400" y="6096000"/>
            <a:ext cx="7696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2350" indent="-102235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Fig. 5-17:  Switzerland remains peaceful with four official languages and a decentralized government structure.</a:t>
            </a:r>
            <a:r>
              <a:rPr lang="en-US" altLang="en-US" sz="1800">
                <a:latin typeface="Bookman Old Style" charset="0"/>
              </a:rPr>
              <a:t>   </a:t>
            </a:r>
          </a:p>
        </p:txBody>
      </p:sp>
      <p:pic>
        <p:nvPicPr>
          <p:cNvPr id="31748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020764"/>
            <a:ext cx="5334000" cy="4814887"/>
          </a:xfrm>
        </p:spPr>
      </p:pic>
    </p:spTree>
    <p:extLst>
      <p:ext uri="{BB962C8B-B14F-4D97-AF65-F5344CB8AC3E}">
        <p14:creationId xmlns:p14="http://schemas.microsoft.com/office/powerpoint/2010/main" val="111644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sz="3600" b="0">
                <a:latin typeface="Bookman Old Style" charset="0"/>
              </a:rPr>
              <a:t>French-English Boundary in Canada</a:t>
            </a:r>
            <a:endParaRPr lang="en-US" altLang="en-US" sz="3600">
              <a:latin typeface="Bookman Old Style" charset="0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286001" y="6096001"/>
            <a:ext cx="7521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2350" indent="-102235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Bookman Old Style" charset="0"/>
              </a:rPr>
              <a:t>Fig. 5-18:  Although Canada is bilingual, French speakers are concentrated in the province of Quebec, where 80% of the population speaks French.</a:t>
            </a:r>
          </a:p>
        </p:txBody>
      </p:sp>
      <p:pic>
        <p:nvPicPr>
          <p:cNvPr id="32772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1" y="1066800"/>
            <a:ext cx="5891213" cy="4814888"/>
          </a:xfrm>
        </p:spPr>
      </p:pic>
    </p:spTree>
    <p:extLst>
      <p:ext uri="{BB962C8B-B14F-4D97-AF65-F5344CB8AC3E}">
        <p14:creationId xmlns:p14="http://schemas.microsoft.com/office/powerpoint/2010/main" val="150970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Online Population, 1996 - 2005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286000" y="5972176"/>
            <a:ext cx="7791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1088" indent="-1081088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Fig. 5-1.1:  English is still the largest language on the internet, but there has been rapid growth in many others, especially Chinese.</a:t>
            </a:r>
            <a:endParaRPr lang="en-US" altLang="en-US" sz="1800">
              <a:latin typeface="Bookman Old Style" charset="0"/>
            </a:endParaRPr>
          </a:p>
        </p:txBody>
      </p:sp>
      <p:pic>
        <p:nvPicPr>
          <p:cNvPr id="33796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295401"/>
            <a:ext cx="6400800" cy="4276725"/>
          </a:xfrm>
        </p:spPr>
      </p:pic>
    </p:spTree>
    <p:extLst>
      <p:ext uri="{BB962C8B-B14F-4D97-AF65-F5344CB8AC3E}">
        <p14:creationId xmlns:p14="http://schemas.microsoft.com/office/powerpoint/2010/main" val="1024879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4038600" cy="25908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E-Commerce Languages </a:t>
            </a:r>
            <a:br>
              <a:rPr lang="en-US" altLang="en-US" b="0">
                <a:latin typeface="Bookman Old Style" charset="0"/>
              </a:rPr>
            </a:br>
            <a:r>
              <a:rPr lang="en-US" altLang="en-US" sz="3800" b="0" i="1">
                <a:latin typeface="Bookman Old Style" charset="0"/>
              </a:rPr>
              <a:t>2000 &amp; 2004</a:t>
            </a:r>
            <a:r>
              <a:rPr lang="en-US" altLang="en-US" b="0">
                <a:latin typeface="Bookman Old Style" charset="0"/>
              </a:rPr>
              <a:t> 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981200" y="4572001"/>
            <a:ext cx="426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5850" indent="-108585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Fig 5-1.2:  English and English-speaking countries still dominate e-commerce, but other languages are growing rapidly.</a:t>
            </a:r>
          </a:p>
        </p:txBody>
      </p:sp>
      <p:pic>
        <p:nvPicPr>
          <p:cNvPr id="3482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2601" y="304800"/>
            <a:ext cx="3344863" cy="6324600"/>
          </a:xfrm>
        </p:spPr>
      </p:pic>
    </p:spTree>
    <p:extLst>
      <p:ext uri="{BB962C8B-B14F-4D97-AF65-F5344CB8AC3E}">
        <p14:creationId xmlns:p14="http://schemas.microsoft.com/office/powerpoint/2010/main" val="189659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French Signs in Québec City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460501"/>
            <a:ext cx="5867400" cy="5091113"/>
          </a:xfrm>
        </p:spPr>
      </p:pic>
    </p:spTree>
    <p:extLst>
      <p:ext uri="{BB962C8B-B14F-4D97-AF65-F5344CB8AC3E}">
        <p14:creationId xmlns:p14="http://schemas.microsoft.com/office/powerpoint/2010/main" val="738291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Spanish Signs in New York City</a:t>
            </a: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717676"/>
            <a:ext cx="6553200" cy="4545013"/>
          </a:xfrm>
        </p:spPr>
      </p:pic>
    </p:spTree>
    <p:extLst>
      <p:ext uri="{BB962C8B-B14F-4D97-AF65-F5344CB8AC3E}">
        <p14:creationId xmlns:p14="http://schemas.microsoft.com/office/powerpoint/2010/main" val="29669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Language Family Trees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2209800" y="5943600"/>
            <a:ext cx="7772400" cy="762000"/>
          </a:xfrm>
        </p:spPr>
        <p:txBody>
          <a:bodyPr/>
          <a:lstStyle/>
          <a:p>
            <a:pPr marL="1143000" indent="-1143000">
              <a:spcBef>
                <a:spcPct val="0"/>
              </a:spcBef>
              <a:buNone/>
            </a:pPr>
            <a:r>
              <a:rPr lang="en-US" altLang="en-US" sz="1800">
                <a:latin typeface="Bookman Old Style" charset="0"/>
              </a:rPr>
              <a:t>Fig. 5-12: Family trees and estimated numbers of speakers for the main world language families. </a:t>
            </a:r>
          </a:p>
        </p:txBody>
      </p:sp>
      <p:pic>
        <p:nvPicPr>
          <p:cNvPr id="22532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143000"/>
            <a:ext cx="3557588" cy="4648200"/>
          </a:xfrm>
        </p:spPr>
      </p:pic>
      <p:pic>
        <p:nvPicPr>
          <p:cNvPr id="22533" name="Picture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143000"/>
            <a:ext cx="2224088" cy="4648200"/>
          </a:xfrm>
        </p:spPr>
      </p:pic>
    </p:spTree>
    <p:extLst>
      <p:ext uri="{BB962C8B-B14F-4D97-AF65-F5344CB8AC3E}">
        <p14:creationId xmlns:p14="http://schemas.microsoft.com/office/powerpoint/2010/main" val="184492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3352800" cy="18288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Chinese Ideograms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346325" y="5767388"/>
            <a:ext cx="73596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1088" indent="-1081088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Fig. 5-13:  Chinese language ideograms mostly represent concepts rather than sounds.  The two basic characters at the top can be built into more complex words. </a:t>
            </a:r>
          </a:p>
        </p:txBody>
      </p:sp>
      <p:pic>
        <p:nvPicPr>
          <p:cNvPr id="2355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1576" y="457200"/>
            <a:ext cx="3751263" cy="5029200"/>
          </a:xfrm>
        </p:spPr>
      </p:pic>
    </p:spTree>
    <p:extLst>
      <p:ext uri="{BB962C8B-B14F-4D97-AF65-F5344CB8AC3E}">
        <p14:creationId xmlns:p14="http://schemas.microsoft.com/office/powerpoint/2010/main" val="14542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2971800" cy="29718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Language Families of Africa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133600" y="6019801"/>
            <a:ext cx="8077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2350" indent="-102235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Bookman Old Style" charset="0"/>
              </a:rPr>
              <a:t>Fig. 5-14:  The 1000 or more languages of Africa are divided among five main language families, including Austronesian languages in Madagascar. </a:t>
            </a:r>
          </a:p>
        </p:txBody>
      </p:sp>
      <p:pic>
        <p:nvPicPr>
          <p:cNvPr id="24580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313" y="304800"/>
            <a:ext cx="4832350" cy="5486400"/>
          </a:xfrm>
        </p:spPr>
      </p:pic>
    </p:spTree>
    <p:extLst>
      <p:ext uri="{BB962C8B-B14F-4D97-AF65-F5344CB8AC3E}">
        <p14:creationId xmlns:p14="http://schemas.microsoft.com/office/powerpoint/2010/main" val="30173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4788"/>
            <a:ext cx="3810000" cy="20574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Languages of Nigeria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981200" y="5791201"/>
            <a:ext cx="8382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2350" indent="-102235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Bookman Old Style" charset="0"/>
              </a:rPr>
              <a:t>Fig. 5-15:  More than 200 languages are spoken in Nigeria, the largest country in Africa (by population).  English, considered neutral, is the official language.</a:t>
            </a:r>
            <a:r>
              <a:rPr lang="en-US" altLang="en-US" sz="1800">
                <a:latin typeface="Bookman Old Style" charset="0"/>
              </a:rPr>
              <a:t> </a:t>
            </a:r>
          </a:p>
        </p:txBody>
      </p:sp>
      <p:pic>
        <p:nvPicPr>
          <p:cNvPr id="2560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25" y="204788"/>
            <a:ext cx="3284538" cy="5562600"/>
          </a:xfrm>
        </p:spPr>
      </p:pic>
    </p:spTree>
    <p:extLst>
      <p:ext uri="{BB962C8B-B14F-4D97-AF65-F5344CB8AC3E}">
        <p14:creationId xmlns:p14="http://schemas.microsoft.com/office/powerpoint/2010/main" val="106212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153400" cy="1447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EDED14"/>
                </a:solidFill>
                <a:latin typeface="Bookman Old Style" charset="0"/>
              </a:rPr>
              <a:t>Language Diversity &amp; Uniformity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Bookman Old Style" charset="0"/>
              </a:rPr>
              <a:t>Preserving language diversity</a:t>
            </a:r>
          </a:p>
          <a:p>
            <a:pPr lvl="1" eaLnBrk="1" hangingPunct="1"/>
            <a:r>
              <a:rPr lang="en-US" altLang="en-US" sz="2400">
                <a:latin typeface="Bookman Old Style" charset="0"/>
                <a:ea typeface="ＭＳ Ｐゴシック" charset="-128"/>
              </a:rPr>
              <a:t>Hebrew: reviving extinct languages</a:t>
            </a:r>
          </a:p>
          <a:p>
            <a:pPr lvl="1" eaLnBrk="1" hangingPunct="1"/>
            <a:r>
              <a:rPr lang="en-US" altLang="en-US" sz="2400">
                <a:latin typeface="Bookman Old Style" charset="0"/>
                <a:ea typeface="ＭＳ Ｐゴシック" charset="-128"/>
              </a:rPr>
              <a:t>Celtic: preserving endangered languages</a:t>
            </a:r>
          </a:p>
          <a:p>
            <a:pPr lvl="1" eaLnBrk="1" hangingPunct="1"/>
            <a:r>
              <a:rPr lang="en-US" altLang="en-US" sz="2400">
                <a:latin typeface="Bookman Old Style" charset="0"/>
                <a:ea typeface="ＭＳ Ｐゴシック" charset="-128"/>
              </a:rPr>
              <a:t>Multilingual states</a:t>
            </a:r>
          </a:p>
          <a:p>
            <a:pPr lvl="1" eaLnBrk="1" hangingPunct="1"/>
            <a:r>
              <a:rPr lang="en-US" altLang="en-US" sz="2400">
                <a:latin typeface="Bookman Old Style" charset="0"/>
                <a:ea typeface="ＭＳ Ｐゴシック" charset="-128"/>
              </a:rPr>
              <a:t>Isolated languages</a:t>
            </a:r>
          </a:p>
          <a:p>
            <a:pPr eaLnBrk="1" hangingPunct="1"/>
            <a:endParaRPr lang="en-US" altLang="en-US" sz="1400">
              <a:latin typeface="Bookman Old Style" charset="0"/>
            </a:endParaRPr>
          </a:p>
          <a:p>
            <a:pPr eaLnBrk="1" hangingPunct="1"/>
            <a:r>
              <a:rPr lang="en-US" altLang="en-US" sz="3200">
                <a:latin typeface="Bookman Old Style" charset="0"/>
              </a:rPr>
              <a:t>Global dominance of English</a:t>
            </a:r>
          </a:p>
          <a:p>
            <a:pPr lvl="1" eaLnBrk="1" hangingPunct="1"/>
            <a:r>
              <a:rPr lang="en-US" altLang="en-US" sz="2400">
                <a:latin typeface="Bookman Old Style" charset="0"/>
                <a:ea typeface="ＭＳ Ｐゴシック" charset="-128"/>
              </a:rPr>
              <a:t>English as a lingua franca</a:t>
            </a:r>
          </a:p>
          <a:p>
            <a:pPr lvl="1" eaLnBrk="1" hangingPunct="1"/>
            <a:r>
              <a:rPr lang="en-US" altLang="en-US" sz="2400">
                <a:latin typeface="Bookman Old Style" charset="0"/>
                <a:ea typeface="ＭＳ Ｐゴシック" charset="-128"/>
              </a:rPr>
              <a:t>Diffusion to other languages</a:t>
            </a:r>
          </a:p>
          <a:p>
            <a:pPr lvl="1" eaLnBrk="1" hangingPunct="1"/>
            <a:endParaRPr lang="en-US" altLang="en-US" sz="2400">
              <a:latin typeface="Bookman Old Styl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66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Ireland Road Signs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447801"/>
            <a:ext cx="5486400" cy="4645025"/>
          </a:xfrm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954339" y="6216650"/>
            <a:ext cx="7278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Road signs in Ireland are written in both English and Gaelic (Goidelic).</a:t>
            </a:r>
          </a:p>
        </p:txBody>
      </p:sp>
    </p:spTree>
    <p:extLst>
      <p:ext uri="{BB962C8B-B14F-4D97-AF65-F5344CB8AC3E}">
        <p14:creationId xmlns:p14="http://schemas.microsoft.com/office/powerpoint/2010/main" val="165176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 b="0">
                <a:latin typeface="Bookman Old Style" charset="0"/>
              </a:rPr>
              <a:t>Language Divisions in Belgium</a:t>
            </a:r>
            <a:endParaRPr lang="en-US" altLang="en-US" sz="3600">
              <a:latin typeface="Bookman Old Style" charset="0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209801" y="5867400"/>
            <a:ext cx="7940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2350" indent="-102235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Fig. 5-16:  There has been much tension in Belgium between Flemings, who live in the north and speak Flemish, a Dutch dialect, and Walloons, who live in the south and speak French.</a:t>
            </a:r>
          </a:p>
        </p:txBody>
      </p:sp>
      <p:pic>
        <p:nvPicPr>
          <p:cNvPr id="28676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295400"/>
            <a:ext cx="4648200" cy="4597400"/>
          </a:xfrm>
        </p:spPr>
      </p:pic>
    </p:spTree>
    <p:extLst>
      <p:ext uri="{BB962C8B-B14F-4D97-AF65-F5344CB8AC3E}">
        <p14:creationId xmlns:p14="http://schemas.microsoft.com/office/powerpoint/2010/main" val="64973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3124200" cy="33528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Bookstore in Brussels, Belgium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3238" y="609600"/>
            <a:ext cx="4703762" cy="5867400"/>
          </a:xfrm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889126" y="5241925"/>
            <a:ext cx="3495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The name of the bookstore is printed in both French (top) and Flemish (bottom).</a:t>
            </a:r>
          </a:p>
        </p:txBody>
      </p:sp>
    </p:spTree>
    <p:extLst>
      <p:ext uri="{BB962C8B-B14F-4D97-AF65-F5344CB8AC3E}">
        <p14:creationId xmlns:p14="http://schemas.microsoft.com/office/powerpoint/2010/main" val="17386776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383</Words>
  <Application>Microsoft Macintosh PowerPoint</Application>
  <PresentationFormat>Widescreen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Bookman Old Style</vt:lpstr>
      <vt:lpstr>Calibri</vt:lpstr>
      <vt:lpstr>Times</vt:lpstr>
      <vt:lpstr>Blank Presentation</vt:lpstr>
      <vt:lpstr>Chapter 5</vt:lpstr>
      <vt:lpstr>Language Family Trees</vt:lpstr>
      <vt:lpstr>Chinese Ideograms</vt:lpstr>
      <vt:lpstr>Language Families of Africa</vt:lpstr>
      <vt:lpstr>Languages of Nigeria</vt:lpstr>
      <vt:lpstr>Language Diversity &amp; Uniformity</vt:lpstr>
      <vt:lpstr>Ireland Road Signs</vt:lpstr>
      <vt:lpstr>Language Divisions in Belgium</vt:lpstr>
      <vt:lpstr>Bookstore in Brussels, Belgium</vt:lpstr>
      <vt:lpstr>Jerusalem Street sign</vt:lpstr>
      <vt:lpstr>Language Areas in Switzerland</vt:lpstr>
      <vt:lpstr>French-English Boundary in Canada</vt:lpstr>
      <vt:lpstr>Online Population, 1996 - 2005</vt:lpstr>
      <vt:lpstr>E-Commerce Languages  2000 &amp; 2004 </vt:lpstr>
      <vt:lpstr>French Signs in Québec City</vt:lpstr>
      <vt:lpstr>Spanish Signs in New York City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Microsoft Office User</dc:creator>
  <cp:lastModifiedBy>Microsoft Office User</cp:lastModifiedBy>
  <cp:revision>1</cp:revision>
  <dcterms:created xsi:type="dcterms:W3CDTF">2017-11-02T18:40:44Z</dcterms:created>
  <dcterms:modified xsi:type="dcterms:W3CDTF">2017-11-02T18:46:13Z</dcterms:modified>
</cp:coreProperties>
</file>