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5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20"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F1C88-55D6-9744-AD58-67802919C281}" type="datetimeFigureOut">
              <a:rPr lang="en-US" smtClean="0"/>
              <a:t>9/17/15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1D7BC6-8D36-3940-A21A-490BE308BB5C}" type="slidenum">
              <a:rPr lang="en-US" smtClean="0"/>
              <a:t>‹#›</a:t>
            </a:fld>
            <a:endParaRPr lang="en-US"/>
          </a:p>
        </p:txBody>
      </p:sp>
    </p:spTree>
    <p:extLst>
      <p:ext uri="{BB962C8B-B14F-4D97-AF65-F5344CB8AC3E}">
        <p14:creationId xmlns:p14="http://schemas.microsoft.com/office/powerpoint/2010/main" val="17118812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cs typeface="ＭＳ Ｐゴシック" charset="0"/>
              </a:defRPr>
            </a:lvl1pPr>
            <a:lvl2pPr marL="37931725" indent="-37474525">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AA4A34CB-F9E8-1C47-8C34-CD4857B2069B}" type="slidenum">
              <a:rPr lang="en-US"/>
              <a:pPr/>
              <a:t>3</a:t>
            </a:fld>
            <a:endParaRPr lang="en-US"/>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a:ea typeface="ＭＳ Ｐゴシック" charset="0"/>
              </a:rPr>
              <a:t>Top Kolkata, India street scene</a:t>
            </a:r>
          </a:p>
          <a:p>
            <a:pPr eaLnBrk="1" hangingPunct="1"/>
            <a:r>
              <a:rPr lang="en-US" sz="1800">
                <a:ea typeface="ＭＳ Ｐゴシック" charset="0"/>
              </a:rPr>
              <a:t>Bottom-China’s One Child Policy Poster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cs typeface="ＭＳ Ｐゴシック" charset="0"/>
              </a:defRPr>
            </a:lvl1pPr>
            <a:lvl2pPr marL="37931725" indent="-37474525">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A263C0EB-FD94-9448-BB58-BC3F70E7E9D0}" type="slidenum">
              <a:rPr lang="en-US"/>
              <a:pPr/>
              <a:t>6</a:t>
            </a:fld>
            <a:endParaRPr lang="en-US"/>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cs typeface="ＭＳ Ｐゴシック" charset="0"/>
              </a:defRPr>
            </a:lvl1pPr>
            <a:lvl2pPr marL="37931725" indent="-37474525">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B85D75AF-84DD-3D4E-B771-5E013933FCDC}" type="slidenum">
              <a:rPr lang="en-US"/>
              <a:pPr/>
              <a:t>7</a:t>
            </a:fld>
            <a:endParaRPr lang="en-US"/>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a:ea typeface="ＭＳ Ｐゴシック" charset="0"/>
              </a:rPr>
              <a:t>Street scene in Kolkata, India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cs typeface="ＭＳ Ｐゴシック" charset="0"/>
              </a:defRPr>
            </a:lvl1pPr>
            <a:lvl2pPr marL="37931725" indent="-37474525">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AC8D008E-1CBA-FB4C-9970-00EF8A360841}" type="slidenum">
              <a:rPr lang="en-US"/>
              <a:pPr/>
              <a:t>10</a:t>
            </a:fld>
            <a:endParaRPr lang="en-US"/>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cs typeface="ＭＳ Ｐゴシック" charset="0"/>
              </a:defRPr>
            </a:lvl1pPr>
            <a:lvl2pPr marL="37931725" indent="-37474525">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C821C925-99B4-FA47-AB3F-402A0969BDF9}" type="slidenum">
              <a:rPr lang="en-US"/>
              <a:pPr/>
              <a:t>11</a:t>
            </a:fld>
            <a:endParaRPr lang="en-US"/>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cs typeface="ＭＳ Ｐゴシック" charset="0"/>
              </a:defRPr>
            </a:lvl1pPr>
            <a:lvl2pPr marL="37931725" indent="-37474525">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D293DA93-456D-FE49-8942-2E6BD4EB8C0B}" type="slidenum">
              <a:rPr lang="en-US"/>
              <a:pPr/>
              <a:t>13</a:t>
            </a:fld>
            <a:endParaRPr lang="en-US"/>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348D0-4055-EF41-BD39-D78FA56660ED}" type="datetimeFigureOut">
              <a:rPr lang="en-US" smtClean="0"/>
              <a:t>9/17/15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272208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348D0-4055-EF41-BD39-D78FA56660ED}" type="datetimeFigureOut">
              <a:rPr lang="en-US" smtClean="0"/>
              <a:t>9/17/15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303863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348D0-4055-EF41-BD39-D78FA56660ED}" type="datetimeFigureOut">
              <a:rPr lang="en-US" smtClean="0"/>
              <a:t>9/17/15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2913909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664D87A-2903-E246-A100-D9DB17D1E48D}" type="slidenum">
              <a:rPr lang="en-US"/>
              <a:pPr/>
              <a:t>‹#›</a:t>
            </a:fld>
            <a:endParaRPr lang="en-US"/>
          </a:p>
        </p:txBody>
      </p:sp>
    </p:spTree>
    <p:extLst>
      <p:ext uri="{BB962C8B-B14F-4D97-AF65-F5344CB8AC3E}">
        <p14:creationId xmlns:p14="http://schemas.microsoft.com/office/powerpoint/2010/main" val="264340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348D0-4055-EF41-BD39-D78FA56660ED}" type="datetimeFigureOut">
              <a:rPr lang="en-US" smtClean="0"/>
              <a:t>9/17/15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37361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348D0-4055-EF41-BD39-D78FA56660ED}" type="datetimeFigureOut">
              <a:rPr lang="en-US" smtClean="0"/>
              <a:t>9/17/15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402388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F348D0-4055-EF41-BD39-D78FA56660ED}" type="datetimeFigureOut">
              <a:rPr lang="en-US" smtClean="0"/>
              <a:t>9/17/15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24127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F348D0-4055-EF41-BD39-D78FA56660ED}" type="datetimeFigureOut">
              <a:rPr lang="en-US" smtClean="0"/>
              <a:t>9/17/15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134036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F348D0-4055-EF41-BD39-D78FA56660ED}" type="datetimeFigureOut">
              <a:rPr lang="en-US" smtClean="0"/>
              <a:t>9/17/15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358412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348D0-4055-EF41-BD39-D78FA56660ED}" type="datetimeFigureOut">
              <a:rPr lang="en-US" smtClean="0"/>
              <a:t>9/17/15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126840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348D0-4055-EF41-BD39-D78FA56660ED}" type="datetimeFigureOut">
              <a:rPr lang="en-US" smtClean="0"/>
              <a:t>9/17/15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198521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348D0-4055-EF41-BD39-D78FA56660ED}" type="datetimeFigureOut">
              <a:rPr lang="en-US" smtClean="0"/>
              <a:t>9/17/15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F839-972C-844E-913A-2B7FA5FF219F}" type="slidenum">
              <a:rPr lang="en-US" smtClean="0"/>
              <a:t>‹#›</a:t>
            </a:fld>
            <a:endParaRPr lang="en-US"/>
          </a:p>
        </p:txBody>
      </p:sp>
    </p:spTree>
    <p:extLst>
      <p:ext uri="{BB962C8B-B14F-4D97-AF65-F5344CB8AC3E}">
        <p14:creationId xmlns:p14="http://schemas.microsoft.com/office/powerpoint/2010/main" val="9986423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348D0-4055-EF41-BD39-D78FA56660ED}" type="datetimeFigureOut">
              <a:rPr lang="en-US" smtClean="0"/>
              <a:t>9/17/15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FF839-972C-844E-913A-2B7FA5FF219F}" type="slidenum">
              <a:rPr lang="en-US" smtClean="0"/>
              <a:t>‹#›</a:t>
            </a:fld>
            <a:endParaRPr lang="en-US"/>
          </a:p>
        </p:txBody>
      </p:sp>
    </p:spTree>
    <p:extLst>
      <p:ext uri="{BB962C8B-B14F-4D97-AF65-F5344CB8AC3E}">
        <p14:creationId xmlns:p14="http://schemas.microsoft.com/office/powerpoint/2010/main" val="7499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POPULATION &amp; MIGRATION</a:t>
            </a:r>
            <a:endParaRPr lang="en-US" dirty="0"/>
          </a:p>
        </p:txBody>
      </p:sp>
      <p:sp>
        <p:nvSpPr>
          <p:cNvPr id="3" name="Subtitle 2"/>
          <p:cNvSpPr>
            <a:spLocks noGrp="1"/>
          </p:cNvSpPr>
          <p:nvPr>
            <p:ph type="subTitle" idx="1"/>
          </p:nvPr>
        </p:nvSpPr>
        <p:spPr/>
        <p:txBody>
          <a:bodyPr/>
          <a:lstStyle/>
          <a:p>
            <a:r>
              <a:rPr lang="en-US" dirty="0" smtClean="0"/>
              <a:t>AP </a:t>
            </a:r>
            <a:r>
              <a:rPr lang="en-US" dirty="0" err="1" smtClean="0"/>
              <a:t>HuG</a:t>
            </a:r>
            <a:endParaRPr lang="en-US" dirty="0" smtClean="0"/>
          </a:p>
          <a:p>
            <a:r>
              <a:rPr lang="en-US" dirty="0" smtClean="0"/>
              <a:t>Unit 2 (Chapters 2 &amp; 3)</a:t>
            </a:r>
            <a:endParaRPr lang="en-US" dirty="0"/>
          </a:p>
        </p:txBody>
      </p:sp>
    </p:spTree>
    <p:extLst>
      <p:ext uri="{BB962C8B-B14F-4D97-AF65-F5344CB8AC3E}">
        <p14:creationId xmlns:p14="http://schemas.microsoft.com/office/powerpoint/2010/main" val="38486222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0"/>
            <a:ext cx="8382000" cy="1143000"/>
          </a:xfrm>
        </p:spPr>
        <p:txBody>
          <a:bodyPr/>
          <a:lstStyle/>
          <a:p>
            <a:pPr eaLnBrk="1" hangingPunct="1">
              <a:defRPr/>
            </a:pPr>
            <a:r>
              <a:rPr lang="en-US" b="1" smtClean="0">
                <a:solidFill>
                  <a:srgbClr val="663300"/>
                </a:solidFill>
                <a:ea typeface="+mj-ea"/>
                <a:cs typeface="+mj-cs"/>
              </a:rPr>
              <a:t>Major </a:t>
            </a:r>
            <a:r>
              <a:rPr lang="en-US" b="1" smtClean="0">
                <a:solidFill>
                  <a:srgbClr val="663300"/>
                </a:solidFill>
                <a:effectLst>
                  <a:outerShdw blurRad="38100" dist="38100" dir="2700000" algn="tl">
                    <a:srgbClr val="C0C0C0"/>
                  </a:outerShdw>
                </a:effectLst>
                <a:ea typeface="+mj-ea"/>
                <a:cs typeface="+mj-cs"/>
              </a:rPr>
              <a:t>Population</a:t>
            </a:r>
            <a:r>
              <a:rPr lang="en-US" b="1" smtClean="0">
                <a:solidFill>
                  <a:srgbClr val="663300"/>
                </a:solidFill>
                <a:ea typeface="+mj-ea"/>
                <a:cs typeface="+mj-cs"/>
              </a:rPr>
              <a:t> Concentrations</a:t>
            </a:r>
          </a:p>
        </p:txBody>
      </p:sp>
      <p:sp>
        <p:nvSpPr>
          <p:cNvPr id="19459" name="Rectangle 3"/>
          <p:cNvSpPr>
            <a:spLocks noGrp="1" noChangeArrowheads="1"/>
          </p:cNvSpPr>
          <p:nvPr>
            <p:ph type="body" sz="half" idx="1"/>
          </p:nvPr>
        </p:nvSpPr>
        <p:spPr>
          <a:xfrm>
            <a:off x="0" y="990600"/>
            <a:ext cx="4648200" cy="5638800"/>
          </a:xfrm>
        </p:spPr>
        <p:txBody>
          <a:bodyPr/>
          <a:lstStyle/>
          <a:p>
            <a:pPr eaLnBrk="1" hangingPunct="1">
              <a:lnSpc>
                <a:spcPct val="90000"/>
              </a:lnSpc>
            </a:pPr>
            <a:r>
              <a:rPr lang="en-US" sz="2800" b="1">
                <a:latin typeface="Times New Roman" charset="0"/>
                <a:ea typeface="ＭＳ Ｐゴシック" charset="0"/>
              </a:rPr>
              <a:t>Europe-</a:t>
            </a:r>
            <a:r>
              <a:rPr lang="en-US" sz="2800">
                <a:latin typeface="Times New Roman" charset="0"/>
                <a:ea typeface="ＭＳ Ｐゴシック" charset="0"/>
              </a:rPr>
              <a:t>the 3</a:t>
            </a:r>
            <a:r>
              <a:rPr lang="en-US" sz="2800" baseline="30000">
                <a:latin typeface="Times New Roman" charset="0"/>
                <a:ea typeface="ＭＳ Ｐゴシック" charset="0"/>
              </a:rPr>
              <a:t>rd</a:t>
            </a:r>
            <a:r>
              <a:rPr lang="en-US" sz="2800">
                <a:latin typeface="Times New Roman" charset="0"/>
                <a:ea typeface="ＭＳ Ｐゴシック" charset="0"/>
              </a:rPr>
              <a:t> in population with 700 million.</a:t>
            </a:r>
          </a:p>
          <a:p>
            <a:pPr eaLnBrk="1" hangingPunct="1">
              <a:lnSpc>
                <a:spcPct val="90000"/>
              </a:lnSpc>
            </a:pPr>
            <a:r>
              <a:rPr lang="en-US" sz="2800">
                <a:latin typeface="Times New Roman" charset="0"/>
                <a:ea typeface="ＭＳ Ｐゴシック" charset="0"/>
              </a:rPr>
              <a:t>Europe is very urbanized with 75% to 90% living in cities.</a:t>
            </a:r>
          </a:p>
          <a:p>
            <a:pPr eaLnBrk="1" hangingPunct="1">
              <a:lnSpc>
                <a:spcPct val="90000"/>
              </a:lnSpc>
            </a:pPr>
            <a:r>
              <a:rPr lang="en-US" sz="2800">
                <a:latin typeface="Times New Roman" charset="0"/>
                <a:ea typeface="ＭＳ Ｐゴシック" charset="0"/>
              </a:rPr>
              <a:t>Europe’s population distribution is not closely tied to terrain, but more closely tied to coal fields.</a:t>
            </a:r>
          </a:p>
          <a:p>
            <a:pPr eaLnBrk="1" hangingPunct="1">
              <a:lnSpc>
                <a:spcPct val="90000"/>
              </a:lnSpc>
            </a:pPr>
            <a:r>
              <a:rPr lang="en-US" sz="2800">
                <a:latin typeface="Times New Roman" charset="0"/>
                <a:ea typeface="ＭＳ Ｐゴシック" charset="0"/>
              </a:rPr>
              <a:t>Population density varies from the highest in the Netherlands to very low in Iceland.</a:t>
            </a:r>
          </a:p>
          <a:p>
            <a:pPr eaLnBrk="1" hangingPunct="1">
              <a:lnSpc>
                <a:spcPct val="90000"/>
              </a:lnSpc>
              <a:buFontTx/>
              <a:buNone/>
            </a:pPr>
            <a:endParaRPr lang="en-US" sz="2800">
              <a:latin typeface="Times New Roman" charset="0"/>
              <a:ea typeface="ＭＳ Ｐゴシック" charset="0"/>
            </a:endParaRPr>
          </a:p>
        </p:txBody>
      </p:sp>
      <p:pic>
        <p:nvPicPr>
          <p:cNvPr id="19460" name="Picture 4" descr="Houses on Prinsengracht, Amsterd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5181600" y="5105400"/>
            <a:ext cx="3470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marL="37931725" indent="-37474525">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ctr"/>
            <a:r>
              <a:rPr lang="en-US" sz="2400" b="1">
                <a:solidFill>
                  <a:srgbClr val="663300"/>
                </a:solidFill>
              </a:rPr>
              <a:t>Closely spaced houses in</a:t>
            </a:r>
          </a:p>
          <a:p>
            <a:pPr algn="ctr"/>
            <a:r>
              <a:rPr lang="en-US" sz="2400" b="1">
                <a:solidFill>
                  <a:srgbClr val="663300"/>
                </a:solidFill>
              </a:rPr>
              <a:t>Amsterdam, Netherlands</a:t>
            </a:r>
          </a:p>
        </p:txBody>
      </p:sp>
    </p:spTree>
    <p:extLst>
      <p:ext uri="{BB962C8B-B14F-4D97-AF65-F5344CB8AC3E}">
        <p14:creationId xmlns:p14="http://schemas.microsoft.com/office/powerpoint/2010/main" val="29405483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Population density US-1870-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685800" y="5791200"/>
            <a:ext cx="754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cs typeface="ＭＳ Ｐゴシック" charset="0"/>
              </a:defRPr>
            </a:lvl1pPr>
            <a:lvl2pPr marL="37931725" indent="-37474525">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ctr"/>
            <a:r>
              <a:rPr lang="en-US" sz="2400"/>
              <a:t>United States Population Distribution </a:t>
            </a:r>
          </a:p>
        </p:txBody>
      </p:sp>
    </p:spTree>
    <p:extLst>
      <p:ext uri="{BB962C8B-B14F-4D97-AF65-F5344CB8AC3E}">
        <p14:creationId xmlns:p14="http://schemas.microsoft.com/office/powerpoint/2010/main" val="17911396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685800"/>
          </a:xfrm>
        </p:spPr>
        <p:txBody>
          <a:bodyPr>
            <a:normAutofit fontScale="90000"/>
          </a:bodyPr>
          <a:lstStyle/>
          <a:p>
            <a:pPr eaLnBrk="1" hangingPunct="1"/>
            <a:r>
              <a:rPr lang="en-US" sz="4000">
                <a:solidFill>
                  <a:schemeClr val="tx1"/>
                </a:solidFill>
                <a:latin typeface="Bookman Old Style" charset="0"/>
                <a:ea typeface="ＭＳ Ｐゴシック" charset="0"/>
              </a:rPr>
              <a:t>World Population Cartogram</a:t>
            </a:r>
          </a:p>
        </p:txBody>
      </p:sp>
      <p:sp>
        <p:nvSpPr>
          <p:cNvPr id="4099" name="Text Box 5"/>
          <p:cNvSpPr txBox="1">
            <a:spLocks noChangeArrowheads="1"/>
          </p:cNvSpPr>
          <p:nvPr/>
        </p:nvSpPr>
        <p:spPr bwMode="auto">
          <a:xfrm>
            <a:off x="685800" y="5943600"/>
            <a:ext cx="77882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5988" indent="-915988">
              <a:defRPr sz="1600">
                <a:solidFill>
                  <a:schemeClr val="accent2"/>
                </a:solidFill>
                <a:latin typeface="Arial" charset="0"/>
                <a:ea typeface="ＭＳ Ｐゴシック" charset="0"/>
                <a:cs typeface="ＭＳ Ｐゴシック" charset="0"/>
              </a:defRPr>
            </a:lvl1pPr>
            <a:lvl2pPr marL="37931725" indent="-37474525">
              <a:defRPr sz="1600">
                <a:solidFill>
                  <a:schemeClr val="accent2"/>
                </a:solidFill>
                <a:latin typeface="Arial" charset="0"/>
                <a:ea typeface="ＭＳ Ｐゴシック" charset="0"/>
              </a:defRPr>
            </a:lvl2pPr>
            <a:lvl3pPr marL="1143000" indent="-228600">
              <a:defRPr sz="1600">
                <a:solidFill>
                  <a:schemeClr val="accent2"/>
                </a:solidFill>
                <a:latin typeface="Arial" charset="0"/>
                <a:ea typeface="ＭＳ Ｐゴシック" charset="0"/>
              </a:defRPr>
            </a:lvl3pPr>
            <a:lvl4pPr marL="1600200" indent="-228600">
              <a:defRPr sz="1600">
                <a:solidFill>
                  <a:schemeClr val="accent2"/>
                </a:solidFill>
                <a:latin typeface="Arial" charset="0"/>
                <a:ea typeface="ＭＳ Ｐゴシック" charset="0"/>
              </a:defRPr>
            </a:lvl4pPr>
            <a:lvl5pPr marL="2057400" indent="-228600">
              <a:defRPr sz="1600">
                <a:solidFill>
                  <a:schemeClr val="accent2"/>
                </a:solidFill>
                <a:latin typeface="Arial" charset="0"/>
                <a:ea typeface="ＭＳ Ｐゴシック" charset="0"/>
              </a:defRPr>
            </a:lvl5pPr>
            <a:lvl6pPr marL="2514600" indent="-228600" eaLnBrk="0" fontAlgn="base" hangingPunct="0">
              <a:spcBef>
                <a:spcPct val="0"/>
              </a:spcBef>
              <a:spcAft>
                <a:spcPct val="0"/>
              </a:spcAft>
              <a:defRPr sz="1600">
                <a:solidFill>
                  <a:schemeClr val="accent2"/>
                </a:solidFill>
                <a:latin typeface="Arial" charset="0"/>
                <a:ea typeface="ＭＳ Ｐゴシック" charset="0"/>
              </a:defRPr>
            </a:lvl6pPr>
            <a:lvl7pPr marL="2971800" indent="-228600" eaLnBrk="0" fontAlgn="base" hangingPunct="0">
              <a:spcBef>
                <a:spcPct val="0"/>
              </a:spcBef>
              <a:spcAft>
                <a:spcPct val="0"/>
              </a:spcAft>
              <a:defRPr sz="1600">
                <a:solidFill>
                  <a:schemeClr val="accent2"/>
                </a:solidFill>
                <a:latin typeface="Arial" charset="0"/>
                <a:ea typeface="ＭＳ Ｐゴシック" charset="0"/>
              </a:defRPr>
            </a:lvl7pPr>
            <a:lvl8pPr marL="3429000" indent="-228600" eaLnBrk="0" fontAlgn="base" hangingPunct="0">
              <a:spcBef>
                <a:spcPct val="0"/>
              </a:spcBef>
              <a:spcAft>
                <a:spcPct val="0"/>
              </a:spcAft>
              <a:defRPr sz="1600">
                <a:solidFill>
                  <a:schemeClr val="accent2"/>
                </a:solidFill>
                <a:latin typeface="Arial" charset="0"/>
                <a:ea typeface="ＭＳ Ｐゴシック" charset="0"/>
              </a:defRPr>
            </a:lvl8pPr>
            <a:lvl9pPr marL="3886200" indent="-228600" eaLnBrk="0" fontAlgn="base" hangingPunct="0">
              <a:spcBef>
                <a:spcPct val="0"/>
              </a:spcBef>
              <a:spcAft>
                <a:spcPct val="0"/>
              </a:spcAft>
              <a:defRPr sz="1600">
                <a:solidFill>
                  <a:schemeClr val="accent2"/>
                </a:solidFill>
                <a:latin typeface="Arial" charset="0"/>
                <a:ea typeface="ＭＳ Ｐゴシック" charset="0"/>
              </a:defRPr>
            </a:lvl9pPr>
          </a:lstStyle>
          <a:p>
            <a:r>
              <a:rPr lang="en-US">
                <a:solidFill>
                  <a:srgbClr val="003300"/>
                </a:solidFill>
              </a:rPr>
              <a:t>Fig. 2-1: This cartogram displays countries by the size of their population rather than their land area.</a:t>
            </a:r>
            <a:r>
              <a:rPr lang="en-US" sz="1800">
                <a:solidFill>
                  <a:srgbClr val="003300"/>
                </a:solidFill>
              </a:rPr>
              <a:t>  </a:t>
            </a:r>
            <a:r>
              <a:rPr lang="en-US" sz="1400" i="1">
                <a:solidFill>
                  <a:srgbClr val="003300"/>
                </a:solidFill>
              </a:rPr>
              <a:t>(Only countries with 50 million or more people are named.)</a:t>
            </a:r>
            <a:endParaRPr lang="en-US" sz="2400">
              <a:solidFill>
                <a:srgbClr val="003300"/>
              </a:solidFill>
            </a:endParaRPr>
          </a:p>
        </p:txBody>
      </p:sp>
      <p:pic>
        <p:nvPicPr>
          <p:cNvPr id="4100"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257300"/>
            <a:ext cx="7010400" cy="4381500"/>
          </a:xfrm>
        </p:spPr>
      </p:pic>
    </p:spTree>
    <p:extLst>
      <p:ext uri="{BB962C8B-B14F-4D97-AF65-F5344CB8AC3E}">
        <p14:creationId xmlns:p14="http://schemas.microsoft.com/office/powerpoint/2010/main" val="32609873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opulation Cart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458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685800" y="5603875"/>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ＭＳ Ｐゴシック" charset="0"/>
                <a:cs typeface="ＭＳ Ｐゴシック" charset="0"/>
              </a:defRPr>
            </a:lvl1pPr>
            <a:lvl2pPr marL="37931725" indent="-37474525">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ctr"/>
            <a:r>
              <a:rPr lang="en-US" sz="2400" b="1">
                <a:solidFill>
                  <a:srgbClr val="663300"/>
                </a:solidFill>
              </a:rPr>
              <a:t>World Population Cartogram</a:t>
            </a:r>
          </a:p>
          <a:p>
            <a:pPr algn="ctr"/>
            <a:r>
              <a:rPr lang="en-US" sz="2400" b="1">
                <a:solidFill>
                  <a:srgbClr val="663300"/>
                </a:solidFill>
              </a:rPr>
              <a:t>Countries named have at least 50 million</a:t>
            </a:r>
          </a:p>
        </p:txBody>
      </p:sp>
    </p:spTree>
    <p:extLst>
      <p:ext uri="{BB962C8B-B14F-4D97-AF65-F5344CB8AC3E}">
        <p14:creationId xmlns:p14="http://schemas.microsoft.com/office/powerpoint/2010/main" val="29485922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990600"/>
          </a:xfrm>
        </p:spPr>
        <p:txBody>
          <a:bodyPr/>
          <a:lstStyle/>
          <a:p>
            <a:pPr eaLnBrk="1" hangingPunct="1"/>
            <a:r>
              <a:rPr lang="en-US" sz="3600">
                <a:solidFill>
                  <a:schemeClr val="tx1"/>
                </a:solidFill>
                <a:latin typeface="Bookman Old Style" charset="0"/>
                <a:ea typeface="ＭＳ Ｐゴシック" charset="0"/>
              </a:rPr>
              <a:t>Measures of Population Density</a:t>
            </a:r>
          </a:p>
        </p:txBody>
      </p:sp>
      <p:pic>
        <p:nvPicPr>
          <p:cNvPr id="14339" name="Picture 4"/>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a:xfrm>
            <a:off x="125413" y="2079625"/>
            <a:ext cx="8789987" cy="2873375"/>
          </a:xfrm>
        </p:spPr>
      </p:pic>
    </p:spTree>
    <p:extLst>
      <p:ext uri="{BB962C8B-B14F-4D97-AF65-F5344CB8AC3E}">
        <p14:creationId xmlns:p14="http://schemas.microsoft.com/office/powerpoint/2010/main" val="15322949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228600"/>
            <a:ext cx="8458200" cy="1219200"/>
          </a:xfrm>
        </p:spPr>
        <p:txBody>
          <a:bodyPr>
            <a:normAutofit fontScale="90000"/>
          </a:bodyPr>
          <a:lstStyle/>
          <a:p>
            <a:pPr eaLnBrk="1" hangingPunct="1"/>
            <a:r>
              <a:rPr lang="en-US">
                <a:solidFill>
                  <a:schemeClr val="tx1"/>
                </a:solidFill>
                <a:latin typeface="Bookman Old Style" charset="0"/>
                <a:ea typeface="ＭＳ Ｐゴシック" charset="0"/>
              </a:rPr>
              <a:t>World Population Growth</a:t>
            </a:r>
            <a:br>
              <a:rPr lang="en-US">
                <a:solidFill>
                  <a:schemeClr val="tx1"/>
                </a:solidFill>
                <a:latin typeface="Bookman Old Style" charset="0"/>
                <a:ea typeface="ＭＳ Ｐゴシック" charset="0"/>
              </a:rPr>
            </a:br>
            <a:r>
              <a:rPr lang="en-US" sz="4000" i="1">
                <a:solidFill>
                  <a:schemeClr val="tx1"/>
                </a:solidFill>
                <a:latin typeface="Bookman Old Style" charset="0"/>
                <a:ea typeface="ＭＳ Ｐゴシック" charset="0"/>
              </a:rPr>
              <a:t>1950 - 2005</a:t>
            </a:r>
            <a:endParaRPr lang="en-US" sz="3600" u="sng">
              <a:solidFill>
                <a:schemeClr val="tx1"/>
              </a:solidFill>
              <a:latin typeface="Bookman Old Style" charset="0"/>
              <a:ea typeface="ＭＳ Ｐゴシック" charset="0"/>
            </a:endParaRPr>
          </a:p>
        </p:txBody>
      </p:sp>
      <p:sp>
        <p:nvSpPr>
          <p:cNvPr id="17411" name="Text Box 5"/>
          <p:cNvSpPr txBox="1">
            <a:spLocks noChangeArrowheads="1"/>
          </p:cNvSpPr>
          <p:nvPr/>
        </p:nvSpPr>
        <p:spPr bwMode="auto">
          <a:xfrm>
            <a:off x="762000" y="5867400"/>
            <a:ext cx="76739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2813" indent="-912813">
              <a:defRPr sz="1600">
                <a:solidFill>
                  <a:schemeClr val="accent2"/>
                </a:solidFill>
                <a:latin typeface="Arial" charset="0"/>
                <a:ea typeface="ＭＳ Ｐゴシック" charset="0"/>
                <a:cs typeface="ＭＳ Ｐゴシック" charset="0"/>
              </a:defRPr>
            </a:lvl1pPr>
            <a:lvl2pPr marL="37931725" indent="-37474525">
              <a:defRPr sz="1600">
                <a:solidFill>
                  <a:schemeClr val="accent2"/>
                </a:solidFill>
                <a:latin typeface="Arial" charset="0"/>
                <a:ea typeface="ＭＳ Ｐゴシック" charset="0"/>
              </a:defRPr>
            </a:lvl2pPr>
            <a:lvl3pPr marL="1143000" indent="-228600">
              <a:defRPr sz="1600">
                <a:solidFill>
                  <a:schemeClr val="accent2"/>
                </a:solidFill>
                <a:latin typeface="Arial" charset="0"/>
                <a:ea typeface="ＭＳ Ｐゴシック" charset="0"/>
              </a:defRPr>
            </a:lvl3pPr>
            <a:lvl4pPr marL="1600200" indent="-228600">
              <a:defRPr sz="1600">
                <a:solidFill>
                  <a:schemeClr val="accent2"/>
                </a:solidFill>
                <a:latin typeface="Arial" charset="0"/>
                <a:ea typeface="ＭＳ Ｐゴシック" charset="0"/>
              </a:defRPr>
            </a:lvl4pPr>
            <a:lvl5pPr marL="2057400" indent="-228600">
              <a:defRPr sz="1600">
                <a:solidFill>
                  <a:schemeClr val="accent2"/>
                </a:solidFill>
                <a:latin typeface="Arial" charset="0"/>
                <a:ea typeface="ＭＳ Ｐゴシック" charset="0"/>
              </a:defRPr>
            </a:lvl5pPr>
            <a:lvl6pPr marL="2514600" indent="-228600" eaLnBrk="0" fontAlgn="base" hangingPunct="0">
              <a:spcBef>
                <a:spcPct val="0"/>
              </a:spcBef>
              <a:spcAft>
                <a:spcPct val="0"/>
              </a:spcAft>
              <a:defRPr sz="1600">
                <a:solidFill>
                  <a:schemeClr val="accent2"/>
                </a:solidFill>
                <a:latin typeface="Arial" charset="0"/>
                <a:ea typeface="ＭＳ Ｐゴシック" charset="0"/>
              </a:defRPr>
            </a:lvl6pPr>
            <a:lvl7pPr marL="2971800" indent="-228600" eaLnBrk="0" fontAlgn="base" hangingPunct="0">
              <a:spcBef>
                <a:spcPct val="0"/>
              </a:spcBef>
              <a:spcAft>
                <a:spcPct val="0"/>
              </a:spcAft>
              <a:defRPr sz="1600">
                <a:solidFill>
                  <a:schemeClr val="accent2"/>
                </a:solidFill>
                <a:latin typeface="Arial" charset="0"/>
                <a:ea typeface="ＭＳ Ｐゴシック" charset="0"/>
              </a:defRPr>
            </a:lvl7pPr>
            <a:lvl8pPr marL="3429000" indent="-228600" eaLnBrk="0" fontAlgn="base" hangingPunct="0">
              <a:spcBef>
                <a:spcPct val="0"/>
              </a:spcBef>
              <a:spcAft>
                <a:spcPct val="0"/>
              </a:spcAft>
              <a:defRPr sz="1600">
                <a:solidFill>
                  <a:schemeClr val="accent2"/>
                </a:solidFill>
                <a:latin typeface="Arial" charset="0"/>
                <a:ea typeface="ＭＳ Ｐゴシック" charset="0"/>
              </a:defRPr>
            </a:lvl8pPr>
            <a:lvl9pPr marL="3886200" indent="-228600" eaLnBrk="0" fontAlgn="base" hangingPunct="0">
              <a:spcBef>
                <a:spcPct val="0"/>
              </a:spcBef>
              <a:spcAft>
                <a:spcPct val="0"/>
              </a:spcAft>
              <a:defRPr sz="1600">
                <a:solidFill>
                  <a:schemeClr val="accent2"/>
                </a:solidFill>
                <a:latin typeface="Arial" charset="0"/>
                <a:ea typeface="ＭＳ Ｐゴシック" charset="0"/>
              </a:defRPr>
            </a:lvl9pPr>
          </a:lstStyle>
          <a:p>
            <a:pPr>
              <a:spcBef>
                <a:spcPct val="50000"/>
              </a:spcBef>
            </a:pPr>
            <a:r>
              <a:rPr lang="en-US" sz="1500">
                <a:solidFill>
                  <a:srgbClr val="003300"/>
                </a:solidFill>
              </a:rPr>
              <a:t>Fig. 2-6: Total world population increased from 2.5 to over 6 billion in slightly over 50 years. The natural increase rate peaked in the early 1960s and has declined since, but the number of people added each year did not peak until 1990.</a:t>
            </a:r>
          </a:p>
        </p:txBody>
      </p:sp>
      <p:pic>
        <p:nvPicPr>
          <p:cNvPr id="17412"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628775"/>
            <a:ext cx="7772400" cy="3857625"/>
          </a:xfrm>
        </p:spPr>
      </p:pic>
    </p:spTree>
    <p:extLst>
      <p:ext uri="{BB962C8B-B14F-4D97-AF65-F5344CB8AC3E}">
        <p14:creationId xmlns:p14="http://schemas.microsoft.com/office/powerpoint/2010/main" val="18833514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0029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28600"/>
            <a:ext cx="8382000" cy="990600"/>
          </a:xfrm>
        </p:spPr>
        <p:txBody>
          <a:bodyPr/>
          <a:lstStyle/>
          <a:p>
            <a:pPr eaLnBrk="1" hangingPunct="1"/>
            <a:r>
              <a:rPr lang="en-US" sz="4000">
                <a:solidFill>
                  <a:schemeClr val="tx1"/>
                </a:solidFill>
                <a:latin typeface="Bookman Old Style" charset="0"/>
                <a:ea typeface="ＭＳ Ｐゴシック" charset="0"/>
                <a:cs typeface="Times New Roman" charset="0"/>
              </a:rPr>
              <a:t>Distribution of World Population</a:t>
            </a:r>
          </a:p>
        </p:txBody>
      </p:sp>
      <p:sp>
        <p:nvSpPr>
          <p:cNvPr id="3075" name="Rectangle 3"/>
          <p:cNvSpPr>
            <a:spLocks noGrp="1" noChangeArrowheads="1"/>
          </p:cNvSpPr>
          <p:nvPr>
            <p:ph type="body" idx="1"/>
          </p:nvPr>
        </p:nvSpPr>
        <p:spPr>
          <a:xfrm>
            <a:off x="381000" y="1143000"/>
            <a:ext cx="8458200" cy="5410200"/>
          </a:xfrm>
        </p:spPr>
        <p:txBody>
          <a:bodyPr/>
          <a:lstStyle/>
          <a:p>
            <a:pPr marL="0" indent="0" eaLnBrk="1" hangingPunct="1">
              <a:buNone/>
              <a:tabLst>
                <a:tab pos="3662363" algn="l"/>
              </a:tabLst>
            </a:pPr>
            <a:r>
              <a:rPr lang="en-US" sz="2800" dirty="0" smtClean="0">
                <a:solidFill>
                  <a:srgbClr val="040087"/>
                </a:solidFill>
                <a:latin typeface="Times New Roman" charset="0"/>
                <a:ea typeface="ＭＳ Ｐゴシック" charset="0"/>
                <a:cs typeface="Times New Roman" charset="0"/>
              </a:rPr>
              <a:t>POPULATION CONCENTRATIONS</a:t>
            </a:r>
          </a:p>
          <a:p>
            <a:pPr eaLnBrk="1" hangingPunct="1">
              <a:tabLst>
                <a:tab pos="3662363" algn="l"/>
              </a:tabLst>
            </a:pPr>
            <a:r>
              <a:rPr lang="en-US" sz="2800" dirty="0" smtClean="0">
                <a:solidFill>
                  <a:srgbClr val="040087"/>
                </a:solidFill>
                <a:latin typeface="Times New Roman" charset="0"/>
                <a:ea typeface="ＭＳ Ｐゴシック" charset="0"/>
                <a:cs typeface="Times New Roman" charset="0"/>
              </a:rPr>
              <a:t>Clusters </a:t>
            </a:r>
          </a:p>
          <a:p>
            <a:pPr lvl="1">
              <a:tabLst>
                <a:tab pos="3662363" algn="l"/>
              </a:tabLst>
            </a:pPr>
            <a:r>
              <a:rPr lang="en-US" sz="2000" dirty="0" smtClean="0">
                <a:solidFill>
                  <a:srgbClr val="040087"/>
                </a:solidFill>
                <a:latin typeface="Times New Roman" charset="0"/>
                <a:ea typeface="ＭＳ Ｐゴシック" charset="0"/>
                <a:cs typeface="Times New Roman" charset="0"/>
              </a:rPr>
              <a:t>The </a:t>
            </a:r>
            <a:r>
              <a:rPr lang="en-US" sz="2000" dirty="0">
                <a:solidFill>
                  <a:srgbClr val="040087"/>
                </a:solidFill>
                <a:latin typeface="Times New Roman" charset="0"/>
                <a:ea typeface="ＭＳ Ｐゴシック" charset="0"/>
                <a:cs typeface="Times New Roman" charset="0"/>
              </a:rPr>
              <a:t>four largest population clusters [East Asia, South Asia, Southeast Asia, Western Europe]</a:t>
            </a:r>
          </a:p>
          <a:p>
            <a:pPr lvl="1" eaLnBrk="1" hangingPunct="1">
              <a:tabLst>
                <a:tab pos="3662363" algn="l"/>
              </a:tabLst>
            </a:pPr>
            <a:r>
              <a:rPr lang="en-US" sz="2400" dirty="0">
                <a:solidFill>
                  <a:srgbClr val="040087"/>
                </a:solidFill>
                <a:latin typeface="Times New Roman" charset="0"/>
                <a:ea typeface="ＭＳ Ｐゴシック" charset="0"/>
                <a:cs typeface="Times New Roman" charset="0"/>
              </a:rPr>
              <a:t>Other population clusters [W. Hemisphere, West Africa]</a:t>
            </a:r>
          </a:p>
          <a:p>
            <a:pPr eaLnBrk="1" hangingPunct="1">
              <a:tabLst>
                <a:tab pos="3662363" algn="l"/>
              </a:tabLst>
            </a:pPr>
            <a:endParaRPr lang="en-US" sz="800" dirty="0">
              <a:solidFill>
                <a:srgbClr val="040087"/>
              </a:solidFill>
              <a:latin typeface="Times New Roman" charset="0"/>
              <a:ea typeface="ＭＳ Ｐゴシック" charset="0"/>
              <a:cs typeface="Times New Roman" charset="0"/>
            </a:endParaRPr>
          </a:p>
          <a:p>
            <a:pPr eaLnBrk="1" hangingPunct="1">
              <a:tabLst>
                <a:tab pos="3662363" algn="l"/>
              </a:tabLst>
            </a:pPr>
            <a:r>
              <a:rPr lang="en-US" sz="2800" dirty="0">
                <a:solidFill>
                  <a:srgbClr val="040087"/>
                </a:solidFill>
                <a:latin typeface="Times New Roman" charset="0"/>
                <a:ea typeface="ＭＳ Ｐゴシック" charset="0"/>
                <a:cs typeface="Times New Roman" charset="0"/>
              </a:rPr>
              <a:t>Sparsely populated regions</a:t>
            </a:r>
          </a:p>
          <a:p>
            <a:pPr lvl="1" eaLnBrk="1" hangingPunct="1">
              <a:buFont typeface="Arial" charset="0"/>
              <a:buChar char="•"/>
              <a:tabLst>
                <a:tab pos="3662363" algn="l"/>
              </a:tabLst>
            </a:pPr>
            <a:r>
              <a:rPr lang="en-US" sz="2400" dirty="0">
                <a:solidFill>
                  <a:srgbClr val="040087"/>
                </a:solidFill>
                <a:latin typeface="Times New Roman" charset="0"/>
                <a:ea typeface="ＭＳ Ｐゴシック" charset="0"/>
                <a:cs typeface="Times New Roman" charset="0"/>
              </a:rPr>
              <a:t>Dry lands – 20% too dry to farm; contain natural resources?</a:t>
            </a:r>
          </a:p>
          <a:p>
            <a:pPr lvl="1" eaLnBrk="1" hangingPunct="1">
              <a:buFont typeface="Arial" charset="0"/>
              <a:buChar char="•"/>
              <a:tabLst>
                <a:tab pos="3662363" algn="l"/>
              </a:tabLst>
            </a:pPr>
            <a:r>
              <a:rPr lang="en-US" sz="2400" dirty="0">
                <a:solidFill>
                  <a:srgbClr val="040087"/>
                </a:solidFill>
                <a:latin typeface="Times New Roman" charset="0"/>
                <a:ea typeface="ＭＳ Ｐゴシック" charset="0"/>
                <a:cs typeface="Times New Roman" charset="0"/>
              </a:rPr>
              <a:t>Wet lands – near equator b/t 20° north &amp; south latitude; large amounts of rainfall</a:t>
            </a:r>
          </a:p>
          <a:p>
            <a:pPr lvl="1" eaLnBrk="1" hangingPunct="1">
              <a:buFont typeface="Arial" charset="0"/>
              <a:buChar char="•"/>
              <a:tabLst>
                <a:tab pos="3662363" algn="l"/>
              </a:tabLst>
            </a:pPr>
            <a:r>
              <a:rPr lang="en-US" sz="2400" dirty="0">
                <a:solidFill>
                  <a:srgbClr val="040087"/>
                </a:solidFill>
                <a:latin typeface="Times New Roman" charset="0"/>
                <a:ea typeface="ＭＳ Ｐゴシック" charset="0"/>
                <a:cs typeface="Times New Roman" charset="0"/>
              </a:rPr>
              <a:t>Cold lands – covered with ice or permafrost; unsuitable</a:t>
            </a:r>
          </a:p>
          <a:p>
            <a:pPr lvl="1" eaLnBrk="1" hangingPunct="1">
              <a:buFont typeface="Arial" charset="0"/>
              <a:buChar char="•"/>
              <a:tabLst>
                <a:tab pos="3662363" algn="l"/>
              </a:tabLst>
            </a:pPr>
            <a:r>
              <a:rPr lang="en-US" sz="2400" dirty="0">
                <a:solidFill>
                  <a:srgbClr val="040087"/>
                </a:solidFill>
                <a:latin typeface="Times New Roman" charset="0"/>
                <a:ea typeface="ＭＳ Ｐゴシック" charset="0"/>
                <a:cs typeface="Times New Roman" charset="0"/>
              </a:rPr>
              <a:t>High lands – mountains are steep, snow covered</a:t>
            </a:r>
          </a:p>
          <a:p>
            <a:pPr eaLnBrk="1" hangingPunct="1">
              <a:tabLst>
                <a:tab pos="3662363" algn="l"/>
              </a:tabLst>
            </a:pPr>
            <a:endParaRPr lang="en-US" sz="800" dirty="0">
              <a:latin typeface="Times New Roman" charset="0"/>
              <a:ea typeface="ＭＳ Ｐゴシック" charset="0"/>
              <a:cs typeface="Times New Roman" charset="0"/>
            </a:endParaRPr>
          </a:p>
        </p:txBody>
      </p:sp>
    </p:spTree>
    <p:extLst>
      <p:ext uri="{BB962C8B-B14F-4D97-AF65-F5344CB8AC3E}">
        <p14:creationId xmlns:p14="http://schemas.microsoft.com/office/powerpoint/2010/main" val="38893100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04800"/>
            <a:ext cx="3352800" cy="533400"/>
          </a:xfrm>
        </p:spPr>
        <p:txBody>
          <a:bodyPr>
            <a:normAutofit fontScale="90000"/>
          </a:bodyPr>
          <a:lstStyle/>
          <a:p>
            <a:pPr eaLnBrk="1" hangingPunct="1"/>
            <a:r>
              <a:rPr lang="en-US" b="1">
                <a:solidFill>
                  <a:srgbClr val="663300"/>
                </a:solidFill>
                <a:latin typeface="Times New Roman" charset="0"/>
                <a:ea typeface="ＭＳ Ｐゴシック" charset="0"/>
              </a:rPr>
              <a:t>Asia</a:t>
            </a:r>
            <a:br>
              <a:rPr lang="en-US" b="1">
                <a:solidFill>
                  <a:srgbClr val="663300"/>
                </a:solidFill>
                <a:latin typeface="Times New Roman" charset="0"/>
                <a:ea typeface="ＭＳ Ｐゴシック" charset="0"/>
              </a:rPr>
            </a:br>
            <a:endParaRPr lang="en-US" b="1">
              <a:solidFill>
                <a:srgbClr val="663300"/>
              </a:solidFill>
              <a:latin typeface="Times New Roman" charset="0"/>
              <a:ea typeface="ＭＳ Ｐゴシック" charset="0"/>
            </a:endParaRPr>
          </a:p>
        </p:txBody>
      </p:sp>
      <p:sp>
        <p:nvSpPr>
          <p:cNvPr id="16387" name="Rectangle 3"/>
          <p:cNvSpPr>
            <a:spLocks noGrp="1" noChangeArrowheads="1"/>
          </p:cNvSpPr>
          <p:nvPr>
            <p:ph type="body" sz="half" idx="1"/>
          </p:nvPr>
        </p:nvSpPr>
        <p:spPr>
          <a:xfrm>
            <a:off x="0" y="609600"/>
            <a:ext cx="4267200" cy="6019800"/>
          </a:xfrm>
        </p:spPr>
        <p:txBody>
          <a:bodyPr/>
          <a:lstStyle/>
          <a:p>
            <a:pPr eaLnBrk="1" hangingPunct="1">
              <a:lnSpc>
                <a:spcPct val="90000"/>
              </a:lnSpc>
            </a:pPr>
            <a:r>
              <a:rPr lang="en-US" b="1">
                <a:latin typeface="Times New Roman" charset="0"/>
                <a:ea typeface="ＭＳ Ｐゴシック" charset="0"/>
              </a:rPr>
              <a:t>India</a:t>
            </a:r>
            <a:r>
              <a:rPr lang="en-US">
                <a:latin typeface="Times New Roman" charset="0"/>
                <a:ea typeface="ＭＳ Ｐゴシック" charset="0"/>
              </a:rPr>
              <a:t> has reached             1 billion and rising.</a:t>
            </a:r>
          </a:p>
          <a:p>
            <a:pPr eaLnBrk="1" hangingPunct="1">
              <a:lnSpc>
                <a:spcPct val="90000"/>
              </a:lnSpc>
            </a:pPr>
            <a:r>
              <a:rPr lang="en-US" b="1">
                <a:latin typeface="Times New Roman" charset="0"/>
                <a:ea typeface="ＭＳ Ｐゴシック" charset="0"/>
              </a:rPr>
              <a:t>China</a:t>
            </a:r>
            <a:r>
              <a:rPr lang="en-US">
                <a:latin typeface="Times New Roman" charset="0"/>
                <a:ea typeface="ＭＳ Ｐゴシック" charset="0"/>
              </a:rPr>
              <a:t> imposed 1 child policy in the 1980s and growth rate dropped from 1.2% to 1% by late 1990s, but has 1.3 billion.</a:t>
            </a:r>
          </a:p>
          <a:p>
            <a:pPr eaLnBrk="1" hangingPunct="1">
              <a:lnSpc>
                <a:spcPct val="90000"/>
              </a:lnSpc>
            </a:pPr>
            <a:r>
              <a:rPr lang="en-US" b="1">
                <a:latin typeface="Times New Roman" charset="0"/>
                <a:ea typeface="ＭＳ Ｐゴシック" charset="0"/>
              </a:rPr>
              <a:t>East Asia</a:t>
            </a:r>
            <a:r>
              <a:rPr lang="en-US">
                <a:latin typeface="Times New Roman" charset="0"/>
                <a:ea typeface="ＭＳ Ｐゴシック" charset="0"/>
              </a:rPr>
              <a:t> as a whole has a growth rate of .9% which is half the rate of 20 years ago.</a:t>
            </a:r>
          </a:p>
          <a:p>
            <a:pPr eaLnBrk="1" hangingPunct="1">
              <a:lnSpc>
                <a:spcPct val="90000"/>
              </a:lnSpc>
            </a:pPr>
            <a:endParaRPr lang="en-US">
              <a:latin typeface="Times New Roman" charset="0"/>
              <a:ea typeface="ＭＳ Ｐゴシック" charset="0"/>
            </a:endParaRPr>
          </a:p>
        </p:txBody>
      </p:sp>
      <p:pic>
        <p:nvPicPr>
          <p:cNvPr id="16388" name="Picture 4" descr="China-one child policy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532188"/>
            <a:ext cx="5105400"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India-Kolkata-street sc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275"/>
            <a:ext cx="40386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2955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Asia</a:t>
            </a:r>
            <a:endParaRPr lang="en-US" dirty="0"/>
          </a:p>
        </p:txBody>
      </p:sp>
      <p:sp>
        <p:nvSpPr>
          <p:cNvPr id="3" name="Content Placeholder 2"/>
          <p:cNvSpPr>
            <a:spLocks noGrp="1"/>
          </p:cNvSpPr>
          <p:nvPr>
            <p:ph idx="1"/>
          </p:nvPr>
        </p:nvSpPr>
        <p:spPr/>
        <p:txBody>
          <a:bodyPr/>
          <a:lstStyle/>
          <a:p>
            <a:r>
              <a:rPr lang="en-US" sz="3600" dirty="0" smtClean="0"/>
              <a:t>China, South Korea, North Korea, Japan</a:t>
            </a:r>
          </a:p>
          <a:p>
            <a:pPr lvl="1"/>
            <a:r>
              <a:rPr lang="en-US" sz="3200" dirty="0" smtClean="0"/>
              <a:t>1.5 billion people </a:t>
            </a:r>
            <a:r>
              <a:rPr lang="en-US" sz="2400" dirty="0" smtClean="0"/>
              <a:t>(1/4 of the world’s population)</a:t>
            </a:r>
          </a:p>
          <a:p>
            <a:pPr lvl="2"/>
            <a:r>
              <a:rPr lang="en-US" sz="2800" dirty="0" smtClean="0"/>
              <a:t>1.3 billion in China alone!!!</a:t>
            </a:r>
          </a:p>
          <a:p>
            <a:pPr lvl="3"/>
            <a:r>
              <a:rPr lang="en-US" sz="2400" dirty="0" smtClean="0"/>
              <a:t>Eastern 1/3 of the country</a:t>
            </a:r>
          </a:p>
          <a:p>
            <a:pPr lvl="4"/>
            <a:r>
              <a:rPr lang="en-US" sz="2400" dirty="0" smtClean="0"/>
              <a:t>Favorable climate conditions for food growth and transportation routes</a:t>
            </a:r>
            <a:endParaRPr lang="en-US" sz="2400" dirty="0"/>
          </a:p>
          <a:p>
            <a:pPr lvl="3"/>
            <a:r>
              <a:rPr lang="en-US" sz="2400" dirty="0" smtClean="0"/>
              <a:t>West dominated by (a high) Tibetan Plateau</a:t>
            </a:r>
          </a:p>
          <a:p>
            <a:pPr lvl="3"/>
            <a:r>
              <a:rPr lang="en-US" sz="2400" dirty="0" smtClean="0"/>
              <a:t>Rest of the country very mountainous</a:t>
            </a:r>
            <a:endParaRPr lang="en-US" sz="2400" dirty="0"/>
          </a:p>
        </p:txBody>
      </p:sp>
    </p:spTree>
    <p:extLst>
      <p:ext uri="{BB962C8B-B14F-4D97-AF65-F5344CB8AC3E}">
        <p14:creationId xmlns:p14="http://schemas.microsoft.com/office/powerpoint/2010/main" val="37234246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Asia</a:t>
            </a:r>
            <a:endParaRPr lang="en-US" dirty="0"/>
          </a:p>
        </p:txBody>
      </p:sp>
      <p:sp>
        <p:nvSpPr>
          <p:cNvPr id="3" name="Content Placeholder 2"/>
          <p:cNvSpPr>
            <a:spLocks noGrp="1"/>
          </p:cNvSpPr>
          <p:nvPr>
            <p:ph idx="1"/>
          </p:nvPr>
        </p:nvSpPr>
        <p:spPr/>
        <p:txBody>
          <a:bodyPr/>
          <a:lstStyle/>
          <a:p>
            <a:r>
              <a:rPr lang="en-US" sz="3600" dirty="0" smtClean="0"/>
              <a:t>India, Pakistan, Bangladesh</a:t>
            </a:r>
          </a:p>
          <a:p>
            <a:pPr lvl="1"/>
            <a:r>
              <a:rPr lang="en-US" sz="3200" dirty="0" smtClean="0"/>
              <a:t>Population growth is outpacing policies to reduce growth</a:t>
            </a:r>
          </a:p>
          <a:p>
            <a:pPr lvl="1"/>
            <a:r>
              <a:rPr lang="en-US" sz="3200" dirty="0" smtClean="0"/>
              <a:t>Within the next 50 years, India on pace to pass China as the world’s most populated country</a:t>
            </a:r>
          </a:p>
          <a:p>
            <a:pPr lvl="1"/>
            <a:r>
              <a:rPr lang="en-US" sz="3200" dirty="0" smtClean="0"/>
              <a:t>Pakistan &amp; Bangladesh also among top 10 most populated countries of the world</a:t>
            </a:r>
            <a:endParaRPr lang="en-US" sz="3200" dirty="0"/>
          </a:p>
        </p:txBody>
      </p:sp>
    </p:spTree>
    <p:extLst>
      <p:ext uri="{BB962C8B-B14F-4D97-AF65-F5344CB8AC3E}">
        <p14:creationId xmlns:p14="http://schemas.microsoft.com/office/powerpoint/2010/main" val="7330883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0"/>
            <a:ext cx="8382000" cy="838200"/>
          </a:xfrm>
        </p:spPr>
        <p:txBody>
          <a:bodyPr/>
          <a:lstStyle/>
          <a:p>
            <a:pPr eaLnBrk="1" hangingPunct="1">
              <a:defRPr/>
            </a:pPr>
            <a:r>
              <a:rPr lang="en-US" b="1" smtClean="0">
                <a:solidFill>
                  <a:srgbClr val="663300"/>
                </a:solidFill>
                <a:ea typeface="+mj-ea"/>
                <a:cs typeface="+mj-cs"/>
              </a:rPr>
              <a:t>Major </a:t>
            </a:r>
            <a:r>
              <a:rPr lang="en-US" b="1" smtClean="0">
                <a:solidFill>
                  <a:srgbClr val="663300"/>
                </a:solidFill>
                <a:effectLst>
                  <a:outerShdw blurRad="38100" dist="38100" dir="2700000" algn="tl">
                    <a:srgbClr val="C0C0C0"/>
                  </a:outerShdw>
                </a:effectLst>
                <a:ea typeface="+mj-ea"/>
                <a:cs typeface="+mj-cs"/>
              </a:rPr>
              <a:t>Population</a:t>
            </a:r>
            <a:r>
              <a:rPr lang="en-US" b="1" smtClean="0">
                <a:solidFill>
                  <a:srgbClr val="663300"/>
                </a:solidFill>
                <a:ea typeface="+mj-ea"/>
                <a:cs typeface="+mj-cs"/>
              </a:rPr>
              <a:t> Concentrations</a:t>
            </a:r>
          </a:p>
        </p:txBody>
      </p:sp>
      <p:sp>
        <p:nvSpPr>
          <p:cNvPr id="17411" name="Rectangle 3"/>
          <p:cNvSpPr>
            <a:spLocks noGrp="1" noChangeArrowheads="1"/>
          </p:cNvSpPr>
          <p:nvPr>
            <p:ph type="body" sz="half" idx="1"/>
          </p:nvPr>
        </p:nvSpPr>
        <p:spPr>
          <a:xfrm>
            <a:off x="0" y="990600"/>
            <a:ext cx="3733800" cy="5638800"/>
          </a:xfrm>
        </p:spPr>
        <p:txBody>
          <a:bodyPr/>
          <a:lstStyle/>
          <a:p>
            <a:pPr eaLnBrk="1" hangingPunct="1"/>
            <a:r>
              <a:rPr lang="en-US" sz="2400" b="1">
                <a:latin typeface="Times New Roman" charset="0"/>
                <a:ea typeface="ＭＳ Ｐゴシック" charset="0"/>
              </a:rPr>
              <a:t>South Asia</a:t>
            </a:r>
            <a:r>
              <a:rPr lang="en-US" sz="2400">
                <a:latin typeface="Times New Roman" charset="0"/>
                <a:ea typeface="ＭＳ Ｐゴシック" charset="0"/>
              </a:rPr>
              <a:t>-the 2</a:t>
            </a:r>
            <a:r>
              <a:rPr lang="en-US" sz="2400" baseline="30000">
                <a:latin typeface="Times New Roman" charset="0"/>
                <a:ea typeface="ＭＳ Ｐゴシック" charset="0"/>
              </a:rPr>
              <a:t>nd</a:t>
            </a:r>
            <a:r>
              <a:rPr lang="en-US" sz="2400">
                <a:latin typeface="Times New Roman" charset="0"/>
                <a:ea typeface="ＭＳ Ｐゴシック" charset="0"/>
              </a:rPr>
              <a:t> major population cluster.</a:t>
            </a:r>
          </a:p>
          <a:p>
            <a:pPr eaLnBrk="1" hangingPunct="1"/>
            <a:r>
              <a:rPr lang="en-US" sz="2400">
                <a:latin typeface="Times New Roman" charset="0"/>
                <a:ea typeface="ＭＳ Ｐゴシック" charset="0"/>
              </a:rPr>
              <a:t>Like East Asia there are finger-like extension of dense pop. that follows the Ganges and Indus rivers.</a:t>
            </a:r>
          </a:p>
          <a:p>
            <a:pPr eaLnBrk="1" hangingPunct="1"/>
            <a:r>
              <a:rPr lang="en-US" sz="2400">
                <a:latin typeface="Times New Roman" charset="0"/>
                <a:ea typeface="ＭＳ Ｐゴシック" charset="0"/>
              </a:rPr>
              <a:t>There are 1.5 billion in South Asia and India recently passed the 1 billion mark.</a:t>
            </a:r>
          </a:p>
          <a:p>
            <a:pPr eaLnBrk="1" hangingPunct="1"/>
            <a:r>
              <a:rPr lang="en-US" sz="2400">
                <a:latin typeface="Times New Roman" charset="0"/>
                <a:ea typeface="ＭＳ Ｐゴシック" charset="0"/>
              </a:rPr>
              <a:t>Bangladesh (size of Iowa) with 141 million.</a:t>
            </a:r>
          </a:p>
        </p:txBody>
      </p:sp>
      <p:pic>
        <p:nvPicPr>
          <p:cNvPr id="17412" name="Picture 4" descr="India's Grand Trunk R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914400"/>
            <a:ext cx="5486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470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ndia-Kolkata-street sc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525"/>
            <a:ext cx="7848600" cy="694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0367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Southeast Asia</a:t>
            </a:r>
            <a:endParaRPr lang="en-US" dirty="0"/>
          </a:p>
        </p:txBody>
      </p:sp>
      <p:sp>
        <p:nvSpPr>
          <p:cNvPr id="3" name="Content Placeholder 2"/>
          <p:cNvSpPr>
            <a:spLocks noGrp="1"/>
          </p:cNvSpPr>
          <p:nvPr>
            <p:ph idx="1"/>
          </p:nvPr>
        </p:nvSpPr>
        <p:spPr/>
        <p:txBody>
          <a:bodyPr/>
          <a:lstStyle/>
          <a:p>
            <a:r>
              <a:rPr lang="en-US" dirty="0" smtClean="0"/>
              <a:t>Vietnam, </a:t>
            </a:r>
            <a:r>
              <a:rPr lang="en-US" dirty="0" err="1" smtClean="0"/>
              <a:t>Phillipines</a:t>
            </a:r>
            <a:r>
              <a:rPr lang="en-US" dirty="0" smtClean="0"/>
              <a:t>, Malaysia, Indonesia, and Thailand</a:t>
            </a:r>
          </a:p>
          <a:p>
            <a:endParaRPr lang="en-US" dirty="0"/>
          </a:p>
          <a:p>
            <a:r>
              <a:rPr lang="en-US" dirty="0" smtClean="0"/>
              <a:t>Vietnam one of the fastest growing nations of the world.</a:t>
            </a:r>
            <a:endParaRPr lang="en-US" dirty="0"/>
          </a:p>
        </p:txBody>
      </p:sp>
    </p:spTree>
    <p:extLst>
      <p:ext uri="{BB962C8B-B14F-4D97-AF65-F5344CB8AC3E}">
        <p14:creationId xmlns:p14="http://schemas.microsoft.com/office/powerpoint/2010/main" val="6912592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Western &amp; Central Europe</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Large cities such as London, Paris, Moscow</a:t>
            </a:r>
          </a:p>
          <a:p>
            <a:endParaRPr lang="en-US" dirty="0"/>
          </a:p>
          <a:p>
            <a:r>
              <a:rPr lang="en-US" dirty="0" smtClean="0"/>
              <a:t>Mostly urbanized unlike East Asia &amp; South Asia </a:t>
            </a:r>
          </a:p>
          <a:p>
            <a:pPr lvl="1"/>
            <a:r>
              <a:rPr lang="en-US" dirty="0" smtClean="0"/>
              <a:t>Due to subsistence agriculture &amp; rural economies</a:t>
            </a:r>
            <a:endParaRPr lang="en-US" dirty="0"/>
          </a:p>
        </p:txBody>
      </p:sp>
    </p:spTree>
    <p:extLst>
      <p:ext uri="{BB962C8B-B14F-4D97-AF65-F5344CB8AC3E}">
        <p14:creationId xmlns:p14="http://schemas.microsoft.com/office/powerpoint/2010/main" val="32860988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583</Words>
  <Application>Microsoft Macintosh PowerPoint</Application>
  <PresentationFormat>On-screen Show (4:3)</PresentationFormat>
  <Paragraphs>69</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POPULATION &amp; MIGRATION</vt:lpstr>
      <vt:lpstr>Distribution of World Population</vt:lpstr>
      <vt:lpstr>Asia </vt:lpstr>
      <vt:lpstr>East Asia</vt:lpstr>
      <vt:lpstr>South Asia</vt:lpstr>
      <vt:lpstr>Major Population Concentrations</vt:lpstr>
      <vt:lpstr>PowerPoint Presentation</vt:lpstr>
      <vt:lpstr>Southeast Asia</vt:lpstr>
      <vt:lpstr> Western &amp; Central Europe</vt:lpstr>
      <vt:lpstr>Major Population Concentrations</vt:lpstr>
      <vt:lpstr>PowerPoint Presentation</vt:lpstr>
      <vt:lpstr>World Population Cartogram</vt:lpstr>
      <vt:lpstr>PowerPoint Presentation</vt:lpstr>
      <vt:lpstr>Measures of Population Density</vt:lpstr>
      <vt:lpstr>World Population Growth 1950 - 2005</vt:lpstr>
      <vt:lpstr>PowerPoint Presentation</vt:lpstr>
    </vt:vector>
  </TitlesOfParts>
  <Company>LEUSD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&amp; MIGRATION</dc:title>
  <dc:creator>Chris Jones</dc:creator>
  <cp:lastModifiedBy>Chris Jones</cp:lastModifiedBy>
  <cp:revision>1</cp:revision>
  <dcterms:created xsi:type="dcterms:W3CDTF">2015-09-17T18:55:29Z</dcterms:created>
  <dcterms:modified xsi:type="dcterms:W3CDTF">2015-09-17T18:58:49Z</dcterms:modified>
</cp:coreProperties>
</file>