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8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F1C88-55D6-9744-AD58-67802919C281}" type="datetimeFigureOut">
              <a:rPr lang="en-US" smtClean="0"/>
              <a:t>9/17/15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D7BC6-8D36-3940-A21A-490BE308BB5C}" type="slidenum">
              <a:rPr lang="en-US" smtClean="0"/>
              <a:t>‹#›</a:t>
            </a:fld>
            <a:endParaRPr lang="en-US"/>
          </a:p>
        </p:txBody>
      </p:sp>
    </p:spTree>
    <p:extLst>
      <p:ext uri="{BB962C8B-B14F-4D97-AF65-F5344CB8AC3E}">
        <p14:creationId xmlns:p14="http://schemas.microsoft.com/office/powerpoint/2010/main" val="1711881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13176385-7470-1045-9FDC-FBFFF6A98B71}" type="slidenum">
              <a:rPr lang="en-US"/>
              <a:pPr/>
              <a:t>7</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This chart explains the typical changes in the birth rate and death rate that happen as a country industrializes (including the U.S.).  </a:t>
            </a:r>
          </a:p>
          <a:p>
            <a:pPr eaLnBrk="1" hangingPunct="1"/>
            <a:r>
              <a:rPr lang="en-US">
                <a:ea typeface="ＭＳ Ｐゴシック" charset="0"/>
              </a:rPr>
              <a:t>It models the classic demographic transition. This shift occurred throughout Europe, North America, and a number of other areas in the 19th and early 20th centuries, and started in many developing countries in the middle of the 20th century.</a:t>
            </a:r>
          </a:p>
          <a:p>
            <a:pPr eaLnBrk="1" hangingPunct="1"/>
            <a:r>
              <a:rPr lang="en-US">
                <a:ea typeface="ＭＳ Ｐゴシック" charset="0"/>
              </a:rPr>
              <a:t>Stage 1: The trend of high birth and death rates (and minimal population growth) </a:t>
            </a:r>
          </a:p>
          <a:p>
            <a:pPr eaLnBrk="1" hangingPunct="1"/>
            <a:r>
              <a:rPr lang="en-US">
                <a:ea typeface="ＭＳ Ｐゴシック" charset="0"/>
              </a:rPr>
              <a:t>Stage 2: Starts when the death rate begins to drop for years, and often decades, until the beginning of its stabilization at a new, low level. (In Europe, this stage happened because of improved health and living conditions and marked beginning a period of rapid population growth.)</a:t>
            </a:r>
          </a:p>
          <a:p>
            <a:pPr eaLnBrk="1" hangingPunct="1"/>
            <a:r>
              <a:rPr lang="en-US">
                <a:ea typeface="ＭＳ Ｐゴシック" charset="0"/>
              </a:rPr>
              <a:t>Stage 3: Next the birth rate falls to about the same, low level as the death rate.   </a:t>
            </a:r>
          </a:p>
          <a:p>
            <a:pPr eaLnBrk="1" hangingPunct="1"/>
            <a:r>
              <a:rPr lang="en-US">
                <a:ea typeface="ＭＳ Ｐゴシック" charset="0"/>
              </a:rPr>
              <a:t>Stage 4: With birth and death rates at similar low levels, the equilibrium of slow population growth is regained. </a:t>
            </a:r>
          </a:p>
          <a:p>
            <a:pPr eaLnBrk="1" hangingPunct="1"/>
            <a:endParaRPr lang="en-US">
              <a:ea typeface="ＭＳ Ｐゴシック" charset="0"/>
            </a:endParaRPr>
          </a:p>
          <a:p>
            <a:pPr eaLnBrk="1" hangingPunct="1"/>
            <a:r>
              <a:rPr lang="en-US">
                <a:ea typeface="ＭＳ Ｐゴシック" charset="0"/>
              </a:rPr>
              <a:t>[FYI - Declines in the birth rate around the world have also become steeper due to the widespread availability of contraceptives in the last half of the 20th Century. In 1960 10% of married women worldwide had access to family planning.  By 2003 60% of married women had access to family planning.  (</a:t>
            </a:r>
            <a:r>
              <a:rPr lang="en-US" sz="900">
                <a:ea typeface="ＭＳ Ｐゴシック" charset="0"/>
              </a:rPr>
              <a:t>PRB, “</a:t>
            </a:r>
            <a:r>
              <a:rPr lang="en-US" sz="900">
                <a:latin typeface="Helvetica" charset="0"/>
                <a:ea typeface="ＭＳ Ｐゴシック" charset="0"/>
              </a:rPr>
              <a:t>Transitions in World Population,</a:t>
            </a:r>
            <a:r>
              <a:rPr lang="en-US" sz="900">
                <a:ea typeface="ＭＳ Ｐゴシック" charset="0"/>
              </a:rPr>
              <a:t>”</a:t>
            </a:r>
            <a:r>
              <a:rPr lang="en-US" sz="900">
                <a:latin typeface="Helvetica" charset="0"/>
                <a:ea typeface="ＭＳ Ｐゴシック" charset="0"/>
              </a:rPr>
              <a:t> </a:t>
            </a:r>
            <a:r>
              <a:rPr lang="en-US" sz="900" i="1">
                <a:latin typeface="Helvetica" charset="0"/>
                <a:ea typeface="ＭＳ Ｐゴシック" charset="0"/>
              </a:rPr>
              <a:t>Population Bulletin, </a:t>
            </a:r>
            <a:r>
              <a:rPr lang="en-US">
                <a:ea typeface="ＭＳ Ｐゴシック" charset="0"/>
              </a:rPr>
              <a:t>p. 8)]</a:t>
            </a:r>
          </a:p>
          <a:p>
            <a:pPr eaLnBrk="1" hangingPunct="1"/>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88F89E2C-E83F-5048-9CE7-B951EFCF951A}" type="slidenum">
              <a:rPr lang="en-US"/>
              <a:pPr/>
              <a:t>9</a:t>
            </a:fld>
            <a:endParaRPr lang="en-US"/>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609600" y="4343400"/>
            <a:ext cx="5867400" cy="4495800"/>
          </a:xfrm>
          <a:solidFill>
            <a:srgbClr val="FFFFFF"/>
          </a:solidFill>
          <a:ln>
            <a:solidFill>
              <a:srgbClr val="000000"/>
            </a:solidFill>
          </a:ln>
        </p:spPr>
        <p:txBody>
          <a:bodyPr/>
          <a:lstStyle/>
          <a:p>
            <a:pPr eaLnBrk="1" hangingPunct="1"/>
            <a:r>
              <a:rPr lang="en-US" sz="1800">
                <a:ea typeface="ＭＳ Ｐゴシック" charset="0"/>
              </a:rPr>
              <a:t>Food production is linear or arithmetic in growth</a:t>
            </a:r>
          </a:p>
          <a:p>
            <a:pPr eaLnBrk="1" hangingPunct="1"/>
            <a:r>
              <a:rPr lang="en-US" sz="1800">
                <a:ea typeface="ＭＳ Ｐゴシック" charset="0"/>
              </a:rPr>
              <a:t>Population is exponential or geometric in growth</a:t>
            </a:r>
          </a:p>
          <a:p>
            <a:pPr eaLnBrk="1" hangingPunct="1"/>
            <a:r>
              <a:rPr lang="en-US" sz="1800">
                <a:ea typeface="ＭＳ Ｐゴシック" charset="0"/>
              </a:rPr>
              <a:t>In 1995 the US growth rate was .7% which gives us a doubling time of 98 years.</a:t>
            </a:r>
          </a:p>
          <a:p>
            <a:pPr eaLnBrk="1" hangingPunct="1"/>
            <a:r>
              <a:rPr lang="en-US" sz="1800">
                <a:ea typeface="ＭＳ Ｐゴシック" charset="0"/>
              </a:rPr>
              <a:t>Nigeria with a growth rate of 3% will double in just 20 years.</a:t>
            </a:r>
          </a:p>
          <a:p>
            <a:pPr eaLnBrk="1" hangingPunct="1"/>
            <a:r>
              <a:rPr lang="en-US" sz="1800">
                <a:ea typeface="ＭＳ Ｐゴシック" charset="0"/>
              </a:rPr>
              <a:t>Africa’s growth rate up from 2.4% to 2.8% despite AIDS epidemic, the fastest growth rate in the world.</a:t>
            </a:r>
          </a:p>
          <a:p>
            <a:pPr eaLnBrk="1" hangingPunct="1"/>
            <a:r>
              <a:rPr lang="en-US" sz="1800">
                <a:ea typeface="ＭＳ Ｐゴシック" charset="0"/>
              </a:rPr>
              <a:t>In Africa and in the Muslim realm cultural traditions and constricted opportunities for women contribute to the rapid population growth rate.</a:t>
            </a:r>
          </a:p>
          <a:p>
            <a:pPr eaLnBrk="1" hangingPunct="1"/>
            <a:r>
              <a:rPr lang="en-US" sz="1800">
                <a:ea typeface="ＭＳ Ｐゴシック" charset="0"/>
              </a:rPr>
              <a:t>Doubling time-divide the % of increase by 70 to get the doubling time in years</a:t>
            </a:r>
          </a:p>
          <a:p>
            <a:pPr eaLnBrk="1" hangingPunct="1"/>
            <a:endParaRPr lang="en-US" sz="180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CDF07A46-B439-FA44-BE30-4D2F672F9041}" type="slidenum">
              <a:rPr lang="en-US"/>
              <a:pPr/>
              <a:t>12</a:t>
            </a:fld>
            <a:endParaRPr lang="en-US"/>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a:ea typeface="ＭＳ Ｐゴシック" charset="0"/>
              </a:rPr>
              <a:t>TFR is the average number of children that would be born to each woman if during her child-bearing years, she bore children at the same rate as women of those ages actually did in a given year. It is age-adjusted, thus 2 nations with identical birth rates may have quite different fertility rates and prospects for growth.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D2346B8A-E177-0A48-AC59-66A031FEE6C2}" type="slidenum">
              <a:rPr lang="en-US"/>
              <a:pPr/>
              <a:t>16</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a:ea typeface="ＭＳ Ｐゴシック" charset="0"/>
              </a:rPr>
              <a:t>Issues facing pregnant women in the developing world are malnutrition, anemia, lack of access to maternal health care, pregnancy at a young age when the body is not fully mature.  Women are considered expendable in parts of the world where they have low status.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272208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303863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291390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64D87A-2903-E246-A100-D9DB17D1E48D}" type="slidenum">
              <a:rPr lang="en-US"/>
              <a:pPr/>
              <a:t>‹#›</a:t>
            </a:fld>
            <a:endParaRPr lang="en-US"/>
          </a:p>
        </p:txBody>
      </p:sp>
    </p:spTree>
    <p:extLst>
      <p:ext uri="{BB962C8B-B14F-4D97-AF65-F5344CB8AC3E}">
        <p14:creationId xmlns:p14="http://schemas.microsoft.com/office/powerpoint/2010/main" val="191898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37361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402388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348D0-4055-EF41-BD39-D78FA56660ED}" type="datetimeFigureOut">
              <a:rPr lang="en-US" smtClean="0"/>
              <a:t>9/17/15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24127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348D0-4055-EF41-BD39-D78FA56660ED}" type="datetimeFigureOut">
              <a:rPr lang="en-US" smtClean="0"/>
              <a:t>9/17/15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134036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348D0-4055-EF41-BD39-D78FA56660ED}" type="datetimeFigureOut">
              <a:rPr lang="en-US" smtClean="0"/>
              <a:t>9/17/15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358412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348D0-4055-EF41-BD39-D78FA56660ED}" type="datetimeFigureOut">
              <a:rPr lang="en-US" smtClean="0"/>
              <a:t>9/17/15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126840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348D0-4055-EF41-BD39-D78FA56660ED}" type="datetimeFigureOut">
              <a:rPr lang="en-US" smtClean="0"/>
              <a:t>9/17/15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198521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348D0-4055-EF41-BD39-D78FA56660ED}" type="datetimeFigureOut">
              <a:rPr lang="en-US" smtClean="0"/>
              <a:t>9/17/15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998642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348D0-4055-EF41-BD39-D78FA56660ED}" type="datetimeFigureOut">
              <a:rPr lang="en-US" smtClean="0"/>
              <a:t>9/17/15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F839-972C-844E-913A-2B7FA5FF219F}" type="slidenum">
              <a:rPr lang="en-US" smtClean="0"/>
              <a:t>‹#›</a:t>
            </a:fld>
            <a:endParaRPr lang="en-US"/>
          </a:p>
        </p:txBody>
      </p:sp>
    </p:spTree>
    <p:extLst>
      <p:ext uri="{BB962C8B-B14F-4D97-AF65-F5344CB8AC3E}">
        <p14:creationId xmlns:p14="http://schemas.microsoft.com/office/powerpoint/2010/main" val="7499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&amp; MIGRATION</a:t>
            </a:r>
            <a:endParaRPr lang="en-US" dirty="0"/>
          </a:p>
        </p:txBody>
      </p:sp>
      <p:sp>
        <p:nvSpPr>
          <p:cNvPr id="3" name="Subtitle 2"/>
          <p:cNvSpPr>
            <a:spLocks noGrp="1"/>
          </p:cNvSpPr>
          <p:nvPr>
            <p:ph type="subTitle" idx="1"/>
          </p:nvPr>
        </p:nvSpPr>
        <p:spPr/>
        <p:txBody>
          <a:bodyPr/>
          <a:lstStyle/>
          <a:p>
            <a:r>
              <a:rPr lang="en-US" dirty="0" smtClean="0"/>
              <a:t>AP </a:t>
            </a:r>
            <a:r>
              <a:rPr lang="en-US" dirty="0" err="1" smtClean="0"/>
              <a:t>HuG</a:t>
            </a:r>
            <a:endParaRPr lang="en-US" dirty="0" smtClean="0"/>
          </a:p>
          <a:p>
            <a:r>
              <a:rPr lang="en-US" dirty="0" smtClean="0"/>
              <a:t>Unit 2 (Chapters 2 &amp; 3)</a:t>
            </a:r>
            <a:endParaRPr lang="en-US" dirty="0"/>
          </a:p>
        </p:txBody>
      </p:sp>
    </p:spTree>
    <p:extLst>
      <p:ext uri="{BB962C8B-B14F-4D97-AF65-F5344CB8AC3E}">
        <p14:creationId xmlns:p14="http://schemas.microsoft.com/office/powerpoint/2010/main" val="38486222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458200" cy="914400"/>
          </a:xfrm>
        </p:spPr>
        <p:txBody>
          <a:bodyPr/>
          <a:lstStyle/>
          <a:p>
            <a:pPr eaLnBrk="1" hangingPunct="1"/>
            <a:r>
              <a:rPr lang="en-US" sz="3200">
                <a:solidFill>
                  <a:schemeClr val="tx1"/>
                </a:solidFill>
                <a:latin typeface="Bookman Old Style" charset="0"/>
                <a:ea typeface="ＭＳ Ｐゴシック" charset="0"/>
              </a:rPr>
              <a:t>Distribution of World Population Growth</a:t>
            </a:r>
            <a:endParaRPr lang="en-US" sz="3200" u="sng">
              <a:solidFill>
                <a:schemeClr val="tx1"/>
              </a:solidFill>
              <a:latin typeface="Bookman Old Style" charset="0"/>
              <a:ea typeface="ＭＳ Ｐゴシック" charset="0"/>
            </a:endParaRPr>
          </a:p>
        </p:txBody>
      </p:sp>
      <p:sp>
        <p:nvSpPr>
          <p:cNvPr id="15363" name="Rectangle 3"/>
          <p:cNvSpPr>
            <a:spLocks noGrp="1" noChangeArrowheads="1"/>
          </p:cNvSpPr>
          <p:nvPr>
            <p:ph type="body" idx="1"/>
          </p:nvPr>
        </p:nvSpPr>
        <p:spPr>
          <a:xfrm>
            <a:off x="304800" y="1219200"/>
            <a:ext cx="8610600" cy="5486400"/>
          </a:xfrm>
        </p:spPr>
        <p:txBody>
          <a:bodyPr/>
          <a:lstStyle/>
          <a:p>
            <a:pPr eaLnBrk="1" hangingPunct="1">
              <a:buFont typeface="Wingdings" charset="0"/>
              <a:buChar char="Ø"/>
            </a:pPr>
            <a:r>
              <a:rPr lang="en-US" sz="3000" dirty="0">
                <a:solidFill>
                  <a:srgbClr val="040087"/>
                </a:solidFill>
                <a:latin typeface="Times New Roman" charset="0"/>
                <a:ea typeface="ＭＳ Ｐゴシック" charset="0"/>
                <a:cs typeface="Times New Roman" charset="0"/>
              </a:rPr>
              <a:t>Natural Increase</a:t>
            </a:r>
          </a:p>
          <a:p>
            <a:pPr lvl="1" eaLnBrk="1" hangingPunct="1">
              <a:buFont typeface="Wingdings" charset="0"/>
              <a:buChar char="§"/>
            </a:pPr>
            <a:r>
              <a:rPr lang="en-US" sz="2500" u="sng" dirty="0">
                <a:solidFill>
                  <a:srgbClr val="040087"/>
                </a:solidFill>
                <a:latin typeface="Times New Roman" charset="0"/>
                <a:ea typeface="ＭＳ Ｐゴシック" charset="0"/>
                <a:cs typeface="Times New Roman" charset="0"/>
              </a:rPr>
              <a:t>Crude Birth Rate</a:t>
            </a:r>
            <a:r>
              <a:rPr lang="en-US" sz="2500" dirty="0">
                <a:solidFill>
                  <a:srgbClr val="040087"/>
                </a:solidFill>
                <a:latin typeface="Times New Roman" charset="0"/>
                <a:ea typeface="ＭＳ Ｐゴシック" charset="0"/>
                <a:cs typeface="Times New Roman" charset="0"/>
              </a:rPr>
              <a:t> (CBR) – total # of live births per year for every 1,000 people alive</a:t>
            </a:r>
          </a:p>
          <a:p>
            <a:pPr lvl="1" eaLnBrk="1" hangingPunct="1">
              <a:buFont typeface="Wingdings" charset="0"/>
              <a:buChar char="§"/>
            </a:pPr>
            <a:r>
              <a:rPr lang="en-US" sz="2500" u="sng" dirty="0">
                <a:solidFill>
                  <a:srgbClr val="040087"/>
                </a:solidFill>
                <a:latin typeface="Times New Roman" charset="0"/>
                <a:ea typeface="ＭＳ Ｐゴシック" charset="0"/>
                <a:cs typeface="Times New Roman" charset="0"/>
              </a:rPr>
              <a:t>Crude Death Rate</a:t>
            </a:r>
            <a:r>
              <a:rPr lang="en-US" sz="2500" dirty="0">
                <a:solidFill>
                  <a:srgbClr val="040087"/>
                </a:solidFill>
                <a:latin typeface="Times New Roman" charset="0"/>
                <a:ea typeface="ＭＳ Ｐゴシック" charset="0"/>
                <a:cs typeface="Times New Roman" charset="0"/>
              </a:rPr>
              <a:t> (CDR) – total # of deaths per year for every 1,000 people alive</a:t>
            </a:r>
          </a:p>
          <a:p>
            <a:pPr lvl="1" eaLnBrk="1" hangingPunct="1">
              <a:buFont typeface="Wingdings" charset="0"/>
              <a:buChar char="§"/>
            </a:pPr>
            <a:r>
              <a:rPr lang="en-US" sz="2500" u="sng" dirty="0">
                <a:solidFill>
                  <a:srgbClr val="040087"/>
                </a:solidFill>
                <a:latin typeface="Times New Roman" charset="0"/>
                <a:ea typeface="ＭＳ Ｐゴシック" charset="0"/>
                <a:cs typeface="Times New Roman" charset="0"/>
              </a:rPr>
              <a:t>Natural Increase Rate</a:t>
            </a:r>
            <a:r>
              <a:rPr lang="en-US" sz="2500" dirty="0">
                <a:solidFill>
                  <a:srgbClr val="040087"/>
                </a:solidFill>
                <a:latin typeface="Times New Roman" charset="0"/>
                <a:ea typeface="ＭＳ Ｐゴシック" charset="0"/>
                <a:cs typeface="Times New Roman" charset="0"/>
              </a:rPr>
              <a:t> (NIR) - % by which population grows in a year [(CBR-CDR)/10 = NIR</a:t>
            </a:r>
            <a:r>
              <a:rPr lang="en-US" sz="2500" dirty="0" smtClean="0">
                <a:solidFill>
                  <a:srgbClr val="040087"/>
                </a:solidFill>
                <a:latin typeface="Times New Roman" charset="0"/>
                <a:ea typeface="ＭＳ Ｐゴシック" charset="0"/>
                <a:cs typeface="Times New Roman" charset="0"/>
              </a:rPr>
              <a:t>]…</a:t>
            </a:r>
            <a:r>
              <a:rPr lang="en-US" sz="1800" i="1" dirty="0" smtClean="0">
                <a:solidFill>
                  <a:srgbClr val="040087"/>
                </a:solidFill>
                <a:latin typeface="Times New Roman" charset="0"/>
                <a:ea typeface="ＭＳ Ｐゴシック" charset="0"/>
                <a:cs typeface="Times New Roman" charset="0"/>
              </a:rPr>
              <a:t>natural=excludes migration</a:t>
            </a:r>
            <a:endParaRPr lang="en-US" sz="1800" i="1" dirty="0">
              <a:solidFill>
                <a:srgbClr val="040087"/>
              </a:solidFill>
              <a:latin typeface="Times New Roman" charset="0"/>
              <a:ea typeface="ＭＳ Ｐゴシック" charset="0"/>
              <a:cs typeface="Times New Roman" charset="0"/>
            </a:endParaRPr>
          </a:p>
          <a:p>
            <a:pPr lvl="2" eaLnBrk="1" hangingPunct="1">
              <a:buFont typeface="Wingdings" charset="0"/>
              <a:buChar char="§"/>
            </a:pPr>
            <a:r>
              <a:rPr lang="en-US" sz="2100" dirty="0">
                <a:solidFill>
                  <a:srgbClr val="040087"/>
                </a:solidFill>
                <a:latin typeface="Times New Roman" charset="0"/>
                <a:ea typeface="ＭＳ Ｐゴシック" charset="0"/>
                <a:cs typeface="Times New Roman" charset="0"/>
              </a:rPr>
              <a:t>High base population means small changes in NIR have dramatic effect</a:t>
            </a:r>
          </a:p>
          <a:p>
            <a:pPr lvl="1" eaLnBrk="1" hangingPunct="1">
              <a:buFont typeface="Wingdings" charset="0"/>
              <a:buChar char="§"/>
            </a:pPr>
            <a:r>
              <a:rPr lang="en-US" sz="2500" u="sng" dirty="0">
                <a:solidFill>
                  <a:srgbClr val="040087"/>
                </a:solidFill>
                <a:latin typeface="Times New Roman" charset="0"/>
                <a:ea typeface="ＭＳ Ｐゴシック" charset="0"/>
                <a:cs typeface="Times New Roman" charset="0"/>
              </a:rPr>
              <a:t>Doubling Time</a:t>
            </a:r>
            <a:r>
              <a:rPr lang="en-US" sz="2500" dirty="0">
                <a:solidFill>
                  <a:srgbClr val="040087"/>
                </a:solidFill>
                <a:latin typeface="Times New Roman" charset="0"/>
                <a:ea typeface="ＭＳ Ｐゴシック" charset="0"/>
                <a:cs typeface="Times New Roman" charset="0"/>
              </a:rPr>
              <a:t> - # of years needed to double population assuming constant rate of natural increase</a:t>
            </a:r>
          </a:p>
          <a:p>
            <a:pPr lvl="1" eaLnBrk="1" hangingPunct="1">
              <a:buFont typeface="Wingdings" charset="0"/>
              <a:buChar char="§"/>
            </a:pPr>
            <a:r>
              <a:rPr lang="en-US" sz="2500" dirty="0">
                <a:solidFill>
                  <a:srgbClr val="040087"/>
                </a:solidFill>
                <a:latin typeface="Times New Roman" charset="0"/>
                <a:ea typeface="ＭＳ Ｐゴシック" charset="0"/>
                <a:cs typeface="Times New Roman" charset="0"/>
              </a:rPr>
              <a:t>Virtually 100% of natural increase clustered in LDCs</a:t>
            </a:r>
          </a:p>
        </p:txBody>
      </p:sp>
    </p:spTree>
    <p:extLst>
      <p:ext uri="{BB962C8B-B14F-4D97-AF65-F5344CB8AC3E}">
        <p14:creationId xmlns:p14="http://schemas.microsoft.com/office/powerpoint/2010/main" val="9570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81000"/>
            <a:ext cx="8458200" cy="914400"/>
          </a:xfrm>
        </p:spPr>
        <p:txBody>
          <a:bodyPr/>
          <a:lstStyle/>
          <a:p>
            <a:r>
              <a:rPr lang="en-US" sz="3200">
                <a:solidFill>
                  <a:schemeClr val="tx1"/>
                </a:solidFill>
                <a:latin typeface="Bookman Old Style" charset="0"/>
                <a:ea typeface="ＭＳ Ｐゴシック" charset="0"/>
              </a:rPr>
              <a:t>Distribution of World Population Growth</a:t>
            </a:r>
            <a:endParaRPr lang="en-US" sz="3200">
              <a:latin typeface="Arial" charset="0"/>
              <a:ea typeface="ＭＳ Ｐゴシック" charset="0"/>
            </a:endParaRPr>
          </a:p>
        </p:txBody>
      </p:sp>
      <p:sp>
        <p:nvSpPr>
          <p:cNvPr id="16387" name="Content Placeholder 2"/>
          <p:cNvSpPr>
            <a:spLocks noGrp="1"/>
          </p:cNvSpPr>
          <p:nvPr>
            <p:ph idx="1"/>
          </p:nvPr>
        </p:nvSpPr>
        <p:spPr>
          <a:xfrm>
            <a:off x="304800" y="1219200"/>
            <a:ext cx="8610600" cy="5410200"/>
          </a:xfrm>
        </p:spPr>
        <p:txBody>
          <a:bodyPr/>
          <a:lstStyle/>
          <a:p>
            <a:pPr eaLnBrk="1" hangingPunct="1">
              <a:buFont typeface="Wingdings" charset="0"/>
              <a:buChar char="Ø"/>
            </a:pPr>
            <a:r>
              <a:rPr lang="en-US" sz="3000">
                <a:solidFill>
                  <a:srgbClr val="040087"/>
                </a:solidFill>
                <a:latin typeface="Times New Roman" charset="0"/>
                <a:ea typeface="ＭＳ Ｐゴシック" charset="0"/>
                <a:cs typeface="Times New Roman" charset="0"/>
              </a:rPr>
              <a:t>Fertility</a:t>
            </a:r>
          </a:p>
          <a:p>
            <a:pPr lvl="1" eaLnBrk="1" hangingPunct="1">
              <a:buFont typeface="Wingdings" charset="0"/>
              <a:buChar char="§"/>
            </a:pPr>
            <a:r>
              <a:rPr lang="en-US" sz="2500" u="sng">
                <a:solidFill>
                  <a:srgbClr val="040087"/>
                </a:solidFill>
                <a:latin typeface="Times New Roman" charset="0"/>
                <a:ea typeface="ＭＳ Ｐゴシック" charset="0"/>
                <a:cs typeface="Times New Roman" charset="0"/>
              </a:rPr>
              <a:t>Total Fertility Rate</a:t>
            </a:r>
            <a:r>
              <a:rPr lang="en-US" sz="2500">
                <a:solidFill>
                  <a:srgbClr val="040087"/>
                </a:solidFill>
                <a:latin typeface="Times New Roman" charset="0"/>
                <a:ea typeface="ＭＳ Ｐゴシック" charset="0"/>
                <a:cs typeface="Times New Roman" charset="0"/>
              </a:rPr>
              <a:t> – average number of children a woman will have throughout her child-bearing years</a:t>
            </a:r>
            <a:endParaRPr lang="en-US" sz="2500" u="sng">
              <a:solidFill>
                <a:srgbClr val="040087"/>
              </a:solidFill>
              <a:latin typeface="Times New Roman" charset="0"/>
              <a:ea typeface="ＭＳ Ｐゴシック" charset="0"/>
              <a:cs typeface="Times New Roman" charset="0"/>
            </a:endParaRPr>
          </a:p>
          <a:p>
            <a:pPr lvl="1" eaLnBrk="1" hangingPunct="1">
              <a:buFont typeface="Wingdings" charset="0"/>
              <a:buChar char="§"/>
            </a:pPr>
            <a:r>
              <a:rPr lang="en-US" sz="2500">
                <a:solidFill>
                  <a:srgbClr val="040087"/>
                </a:solidFill>
                <a:latin typeface="Times New Roman" charset="0"/>
                <a:ea typeface="ＭＳ Ｐゴシック" charset="0"/>
                <a:cs typeface="Times New Roman" charset="0"/>
              </a:rPr>
              <a:t>Vary between LDCs &amp; MDCS</a:t>
            </a:r>
          </a:p>
          <a:p>
            <a:pPr lvl="1" eaLnBrk="1" hangingPunct="1">
              <a:buFont typeface="Wingdings" charset="0"/>
              <a:buChar char="§"/>
            </a:pPr>
            <a:r>
              <a:rPr lang="en-US" sz="2500">
                <a:solidFill>
                  <a:srgbClr val="040087"/>
                </a:solidFill>
                <a:latin typeface="Times New Roman" charset="0"/>
                <a:ea typeface="ＭＳ Ｐゴシック" charset="0"/>
                <a:cs typeface="Times New Roman" charset="0"/>
              </a:rPr>
              <a:t>2.7 for world as whole</a:t>
            </a:r>
          </a:p>
          <a:p>
            <a:pPr eaLnBrk="1" hangingPunct="1">
              <a:buFont typeface="Wingdings" charset="0"/>
              <a:buChar char="Ø"/>
            </a:pPr>
            <a:r>
              <a:rPr lang="en-US" sz="3000">
                <a:solidFill>
                  <a:srgbClr val="040087"/>
                </a:solidFill>
                <a:latin typeface="Times New Roman" charset="0"/>
                <a:ea typeface="ＭＳ Ｐゴシック" charset="0"/>
                <a:cs typeface="Times New Roman" charset="0"/>
              </a:rPr>
              <a:t>Mortality</a:t>
            </a:r>
          </a:p>
          <a:p>
            <a:pPr lvl="1" eaLnBrk="1" hangingPunct="1">
              <a:buFont typeface="Wingdings" charset="0"/>
              <a:buChar char="§"/>
            </a:pPr>
            <a:r>
              <a:rPr lang="en-US" sz="2500" u="sng">
                <a:solidFill>
                  <a:srgbClr val="040087"/>
                </a:solidFill>
                <a:latin typeface="Times New Roman" charset="0"/>
                <a:ea typeface="ＭＳ Ｐゴシック" charset="0"/>
                <a:cs typeface="Times New Roman" charset="0"/>
              </a:rPr>
              <a:t>Infant Mortality Rate</a:t>
            </a:r>
            <a:r>
              <a:rPr lang="en-US" sz="2500">
                <a:solidFill>
                  <a:srgbClr val="040087"/>
                </a:solidFill>
                <a:latin typeface="Times New Roman" charset="0"/>
                <a:ea typeface="ＭＳ Ｐゴシック" charset="0"/>
                <a:cs typeface="Times New Roman" charset="0"/>
              </a:rPr>
              <a:t> – annual # of deaths of infants compared w/ total live births</a:t>
            </a:r>
          </a:p>
          <a:p>
            <a:pPr lvl="1" eaLnBrk="1" hangingPunct="1">
              <a:buFont typeface="Wingdings" charset="0"/>
              <a:buChar char="§"/>
            </a:pPr>
            <a:r>
              <a:rPr lang="en-US" sz="2500">
                <a:solidFill>
                  <a:srgbClr val="040087"/>
                </a:solidFill>
                <a:latin typeface="Times New Roman" charset="0"/>
                <a:ea typeface="ＭＳ Ｐゴシック" charset="0"/>
                <a:cs typeface="Times New Roman" charset="0"/>
              </a:rPr>
              <a:t>Higher rates in poorer countries; reflects country’s health-care system</a:t>
            </a:r>
          </a:p>
          <a:p>
            <a:pPr lvl="1" eaLnBrk="1" hangingPunct="1">
              <a:buFont typeface="Wingdings" charset="0"/>
              <a:buChar char="§"/>
            </a:pPr>
            <a:r>
              <a:rPr lang="en-US" sz="2500" u="sng">
                <a:solidFill>
                  <a:srgbClr val="040087"/>
                </a:solidFill>
                <a:latin typeface="Times New Roman" charset="0"/>
                <a:ea typeface="ＭＳ Ｐゴシック" charset="0"/>
                <a:cs typeface="Times New Roman" charset="0"/>
              </a:rPr>
              <a:t>Life expectancy</a:t>
            </a:r>
            <a:r>
              <a:rPr lang="en-US" sz="2500">
                <a:solidFill>
                  <a:srgbClr val="040087"/>
                </a:solidFill>
                <a:latin typeface="Times New Roman" charset="0"/>
                <a:ea typeface="ＭＳ Ｐゴシック" charset="0"/>
                <a:cs typeface="Times New Roman" charset="0"/>
              </a:rPr>
              <a:t> – measures the average # of years a newborn infant can expect to live at current mortality levels</a:t>
            </a:r>
            <a:endParaRPr lang="en-US" sz="2500" u="sng">
              <a:solidFill>
                <a:srgbClr val="040087"/>
              </a:solidFill>
              <a:latin typeface="Times New Roman" charset="0"/>
              <a:ea typeface="ＭＳ Ｐゴシック" charset="0"/>
              <a:cs typeface="Times New Roman" charset="0"/>
            </a:endParaRPr>
          </a:p>
          <a:p>
            <a:endParaRPr lang="en-US">
              <a:latin typeface="Arial" charset="0"/>
              <a:ea typeface="ＭＳ Ｐゴシック" charset="0"/>
            </a:endParaRPr>
          </a:p>
        </p:txBody>
      </p:sp>
    </p:spTree>
    <p:extLst>
      <p:ext uri="{BB962C8B-B14F-4D97-AF65-F5344CB8AC3E}">
        <p14:creationId xmlns:p14="http://schemas.microsoft.com/office/powerpoint/2010/main" val="266119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F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152400" y="5705475"/>
            <a:ext cx="9323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marL="37931725" indent="-37474525">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r>
              <a:rPr lang="en-US" sz="2800" b="1"/>
              <a:t>Total Fertility Rate (TFR) of 2.1 to 2.5 children per </a:t>
            </a:r>
          </a:p>
          <a:p>
            <a:pPr algn="ctr"/>
            <a:r>
              <a:rPr lang="en-US" sz="2800" b="1"/>
              <a:t>woman is considered “replacement level.”</a:t>
            </a:r>
          </a:p>
        </p:txBody>
      </p:sp>
    </p:spTree>
    <p:extLst>
      <p:ext uri="{BB962C8B-B14F-4D97-AF65-F5344CB8AC3E}">
        <p14:creationId xmlns:p14="http://schemas.microsoft.com/office/powerpoint/2010/main" val="37062744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609600"/>
          </a:xfrm>
        </p:spPr>
        <p:txBody>
          <a:bodyPr>
            <a:normAutofit fontScale="90000"/>
          </a:bodyPr>
          <a:lstStyle/>
          <a:p>
            <a:pPr eaLnBrk="1" hangingPunct="1"/>
            <a:r>
              <a:rPr lang="en-US">
                <a:solidFill>
                  <a:schemeClr val="tx1"/>
                </a:solidFill>
                <a:latin typeface="Bookman Old Style" charset="0"/>
                <a:ea typeface="ＭＳ Ｐゴシック" charset="0"/>
              </a:rPr>
              <a:t>Natural Increase Rates</a:t>
            </a:r>
          </a:p>
        </p:txBody>
      </p:sp>
      <p:sp>
        <p:nvSpPr>
          <p:cNvPr id="18435" name="Text Box 5"/>
          <p:cNvSpPr txBox="1">
            <a:spLocks noChangeArrowheads="1"/>
          </p:cNvSpPr>
          <p:nvPr/>
        </p:nvSpPr>
        <p:spPr bwMode="auto">
          <a:xfrm>
            <a:off x="609600" y="5562600"/>
            <a:ext cx="77089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5988" indent="-91598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a:solidFill>
                  <a:srgbClr val="003300"/>
                </a:solidFill>
              </a:rPr>
              <a:t>Fig. 2-7:</a:t>
            </a:r>
            <a:r>
              <a:rPr lang="en-US">
                <a:solidFill>
                  <a:srgbClr val="003300"/>
                </a:solidFill>
              </a:rPr>
              <a:t>  </a:t>
            </a:r>
            <a:r>
              <a:rPr lang="en-US" sz="1500">
                <a:solidFill>
                  <a:srgbClr val="003300"/>
                </a:solidFill>
              </a:rPr>
              <a:t>The natural increase rate (NIR) is the percentage growth or decline in the population of a country per year (not including net migration).  Countries in Africa and Southwest Asia have the highest current rates, while Russia and some European countries have negative rates.</a:t>
            </a:r>
          </a:p>
        </p:txBody>
      </p:sp>
      <p:pic>
        <p:nvPicPr>
          <p:cNvPr id="18436"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141413"/>
            <a:ext cx="7467600" cy="4270375"/>
          </a:xfrm>
        </p:spPr>
      </p:pic>
    </p:spTree>
    <p:extLst>
      <p:ext uri="{BB962C8B-B14F-4D97-AF65-F5344CB8AC3E}">
        <p14:creationId xmlns:p14="http://schemas.microsoft.com/office/powerpoint/2010/main" val="239807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838200"/>
          </a:xfrm>
        </p:spPr>
        <p:txBody>
          <a:bodyPr/>
          <a:lstStyle/>
          <a:p>
            <a:pPr eaLnBrk="1" hangingPunct="1"/>
            <a:r>
              <a:rPr lang="en-US">
                <a:solidFill>
                  <a:schemeClr val="tx1"/>
                </a:solidFill>
                <a:latin typeface="Bookman Old Style" charset="0"/>
                <a:ea typeface="ＭＳ Ｐゴシック" charset="0"/>
              </a:rPr>
              <a:t>Crude Birth Rates</a:t>
            </a:r>
          </a:p>
        </p:txBody>
      </p:sp>
      <p:sp>
        <p:nvSpPr>
          <p:cNvPr id="19459" name="Text Box 5"/>
          <p:cNvSpPr txBox="1">
            <a:spLocks noChangeArrowheads="1"/>
          </p:cNvSpPr>
          <p:nvPr/>
        </p:nvSpPr>
        <p:spPr bwMode="auto">
          <a:xfrm>
            <a:off x="533400" y="5791200"/>
            <a:ext cx="8051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5988" indent="-91598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a:solidFill>
                  <a:srgbClr val="003300"/>
                </a:solidFill>
              </a:rPr>
              <a:t>Fig. 2-8:  The crude birth rate (CBR) is the total number of births in a country per 1000 population per year.  The lowest rates are in Europe, and the highest rates are in Africa and several Asian countries.</a:t>
            </a:r>
          </a:p>
        </p:txBody>
      </p:sp>
      <p:pic>
        <p:nvPicPr>
          <p:cNvPr id="19460"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04913"/>
            <a:ext cx="7620000" cy="4357687"/>
          </a:xfrm>
        </p:spPr>
      </p:pic>
    </p:spTree>
    <p:extLst>
      <p:ext uri="{BB962C8B-B14F-4D97-AF65-F5344CB8AC3E}">
        <p14:creationId xmlns:p14="http://schemas.microsoft.com/office/powerpoint/2010/main" val="405459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914400"/>
          </a:xfrm>
        </p:spPr>
        <p:txBody>
          <a:bodyPr/>
          <a:lstStyle/>
          <a:p>
            <a:pPr eaLnBrk="1" hangingPunct="1"/>
            <a:r>
              <a:rPr lang="en-US">
                <a:solidFill>
                  <a:schemeClr val="tx1"/>
                </a:solidFill>
                <a:latin typeface="Bookman Old Style" charset="0"/>
                <a:ea typeface="ＭＳ Ｐゴシック" charset="0"/>
              </a:rPr>
              <a:t>Total Fertility Rates</a:t>
            </a:r>
          </a:p>
        </p:txBody>
      </p:sp>
      <p:sp>
        <p:nvSpPr>
          <p:cNvPr id="20483" name="Text Box 6"/>
          <p:cNvSpPr txBox="1">
            <a:spLocks noChangeArrowheads="1"/>
          </p:cNvSpPr>
          <p:nvPr/>
        </p:nvSpPr>
        <p:spPr bwMode="auto">
          <a:xfrm>
            <a:off x="609600" y="5715000"/>
            <a:ext cx="79375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5988" indent="-91598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a:solidFill>
                  <a:srgbClr val="003300"/>
                </a:solidFill>
              </a:rPr>
              <a:t>Fig. 2-9:  The Total fertility rate (TFR) is the number of children an average woman in a society will have through her childbearing years.  The lowest rates are in Europe, and the highest are in Africa and parts of the Middle East.</a:t>
            </a:r>
          </a:p>
        </p:txBody>
      </p:sp>
      <p:pic>
        <p:nvPicPr>
          <p:cNvPr id="20484"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12850"/>
            <a:ext cx="7467600" cy="4273550"/>
          </a:xfrm>
        </p:spPr>
      </p:pic>
    </p:spTree>
    <p:extLst>
      <p:ext uri="{BB962C8B-B14F-4D97-AF65-F5344CB8AC3E}">
        <p14:creationId xmlns:p14="http://schemas.microsoft.com/office/powerpoint/2010/main" val="290817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isks of Motherh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0"/>
            <a:ext cx="4540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body" sz="half" idx="1"/>
          </p:nvPr>
        </p:nvSpPr>
        <p:spPr>
          <a:xfrm>
            <a:off x="0" y="152400"/>
            <a:ext cx="4495800" cy="6477000"/>
          </a:xfrm>
        </p:spPr>
        <p:txBody>
          <a:bodyPr/>
          <a:lstStyle/>
          <a:p>
            <a:pPr eaLnBrk="1" hangingPunct="1"/>
            <a:r>
              <a:rPr lang="en-US" sz="2800">
                <a:latin typeface="Times New Roman" charset="0"/>
                <a:ea typeface="ＭＳ Ｐゴシック" charset="0"/>
              </a:rPr>
              <a:t>Maternal mortality ratio is the greatest health disparity between the developed and developing countries.</a:t>
            </a:r>
          </a:p>
          <a:p>
            <a:pPr eaLnBrk="1" hangingPunct="1"/>
            <a:r>
              <a:rPr lang="en-US" sz="2800">
                <a:latin typeface="Times New Roman" charset="0"/>
                <a:ea typeface="ＭＳ Ｐゴシック" charset="0"/>
              </a:rPr>
              <a:t>The World Health Organization reports that 600,000 women die each year from complications of pregnancy.</a:t>
            </a:r>
          </a:p>
          <a:p>
            <a:pPr eaLnBrk="1" hangingPunct="1"/>
            <a:r>
              <a:rPr lang="en-US" sz="2800">
                <a:latin typeface="Times New Roman" charset="0"/>
                <a:ea typeface="ＭＳ Ｐゴシック" charset="0"/>
              </a:rPr>
              <a:t>Social, cultural and economic barriers prevent women in the developing countries from receiving proper health care.</a:t>
            </a:r>
          </a:p>
        </p:txBody>
      </p:sp>
    </p:spTree>
    <p:extLst>
      <p:ext uri="{BB962C8B-B14F-4D97-AF65-F5344CB8AC3E}">
        <p14:creationId xmlns:p14="http://schemas.microsoft.com/office/powerpoint/2010/main" val="15272832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762000"/>
          </a:xfrm>
        </p:spPr>
        <p:txBody>
          <a:bodyPr/>
          <a:lstStyle/>
          <a:p>
            <a:pPr eaLnBrk="1" hangingPunct="1"/>
            <a:r>
              <a:rPr lang="en-US">
                <a:solidFill>
                  <a:schemeClr val="tx1"/>
                </a:solidFill>
                <a:latin typeface="Bookman Old Style" charset="0"/>
                <a:ea typeface="ＭＳ Ｐゴシック" charset="0"/>
              </a:rPr>
              <a:t>Infant Mortality Rates</a:t>
            </a:r>
          </a:p>
        </p:txBody>
      </p:sp>
      <p:sp>
        <p:nvSpPr>
          <p:cNvPr id="21507" name="Text Box 5"/>
          <p:cNvSpPr txBox="1">
            <a:spLocks noChangeArrowheads="1"/>
          </p:cNvSpPr>
          <p:nvPr/>
        </p:nvSpPr>
        <p:spPr bwMode="auto">
          <a:xfrm>
            <a:off x="517525" y="5767388"/>
            <a:ext cx="80073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3938" indent="-102393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a:solidFill>
                  <a:srgbClr val="003300"/>
                </a:solidFill>
              </a:rPr>
              <a:t>Fig. 2-10: The infant mortality rate is the number of infant deaths per 1000 live births per year.  The highest infant mortality rates are found in some of the poorest countries of Africa and Asia.</a:t>
            </a:r>
          </a:p>
        </p:txBody>
      </p:sp>
      <p:pic>
        <p:nvPicPr>
          <p:cNvPr id="21508"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19200"/>
            <a:ext cx="7620000" cy="4356100"/>
          </a:xfrm>
        </p:spPr>
      </p:pic>
    </p:spTree>
    <p:extLst>
      <p:ext uri="{BB962C8B-B14F-4D97-AF65-F5344CB8AC3E}">
        <p14:creationId xmlns:p14="http://schemas.microsoft.com/office/powerpoint/2010/main" val="41490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a:solidFill>
                  <a:schemeClr val="tx1"/>
                </a:solidFill>
                <a:latin typeface="Bookman Old Style" charset="0"/>
                <a:ea typeface="ＭＳ Ｐゴシック" charset="0"/>
              </a:rPr>
              <a:t>Life Expectancy at birth</a:t>
            </a:r>
          </a:p>
        </p:txBody>
      </p:sp>
      <p:sp>
        <p:nvSpPr>
          <p:cNvPr id="22531" name="Text Box 5"/>
          <p:cNvSpPr txBox="1">
            <a:spLocks noChangeArrowheads="1"/>
          </p:cNvSpPr>
          <p:nvPr/>
        </p:nvSpPr>
        <p:spPr bwMode="auto">
          <a:xfrm>
            <a:off x="609600" y="5715000"/>
            <a:ext cx="8159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3938" indent="-102393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a:solidFill>
                  <a:srgbClr val="003300"/>
                </a:solidFill>
              </a:rPr>
              <a:t>Fig. 2-11:  Life expectancy at birth is the average number of years a newborn infant can expect to live.  The highest life expectancies are generally in the wealthiest countries, and the lowest in the poorest countries. </a:t>
            </a:r>
          </a:p>
        </p:txBody>
      </p:sp>
      <p:pic>
        <p:nvPicPr>
          <p:cNvPr id="22532"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141413"/>
            <a:ext cx="7543800" cy="4314825"/>
          </a:xfrm>
        </p:spPr>
      </p:pic>
    </p:spTree>
    <p:extLst>
      <p:ext uri="{BB962C8B-B14F-4D97-AF65-F5344CB8AC3E}">
        <p14:creationId xmlns:p14="http://schemas.microsoft.com/office/powerpoint/2010/main" val="160717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762000"/>
          </a:xfrm>
        </p:spPr>
        <p:txBody>
          <a:bodyPr/>
          <a:lstStyle/>
          <a:p>
            <a:pPr eaLnBrk="1" hangingPunct="1"/>
            <a:r>
              <a:rPr lang="en-US">
                <a:solidFill>
                  <a:schemeClr val="tx1"/>
                </a:solidFill>
                <a:latin typeface="Bookman Old Style" charset="0"/>
                <a:ea typeface="ＭＳ Ｐゴシック" charset="0"/>
              </a:rPr>
              <a:t>Crude Death Rates</a:t>
            </a:r>
          </a:p>
        </p:txBody>
      </p:sp>
      <p:sp>
        <p:nvSpPr>
          <p:cNvPr id="23555" name="Text Box 5"/>
          <p:cNvSpPr txBox="1">
            <a:spLocks noChangeArrowheads="1"/>
          </p:cNvSpPr>
          <p:nvPr/>
        </p:nvSpPr>
        <p:spPr bwMode="auto">
          <a:xfrm>
            <a:off x="609600" y="5638800"/>
            <a:ext cx="7613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3938" indent="-102393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a:solidFill>
                  <a:srgbClr val="003300"/>
                </a:solidFill>
              </a:rPr>
              <a:t>Fig. 2-12:  The crude death rate (CDR) is the total number of deaths in a country per 1000 population per year.  Because wealthy countries are in a late stage of the Demographic Transition, they often have a higher CDR than poorer countries.</a:t>
            </a:r>
          </a:p>
        </p:txBody>
      </p:sp>
      <p:pic>
        <p:nvPicPr>
          <p:cNvPr id="23556"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066800"/>
            <a:ext cx="7543800" cy="4313238"/>
          </a:xfrm>
        </p:spPr>
      </p:pic>
    </p:spTree>
    <p:extLst>
      <p:ext uri="{BB962C8B-B14F-4D97-AF65-F5344CB8AC3E}">
        <p14:creationId xmlns:p14="http://schemas.microsoft.com/office/powerpoint/2010/main" val="96778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1371600"/>
          </a:xfrm>
        </p:spPr>
        <p:txBody>
          <a:bodyPr>
            <a:normAutofit fontScale="90000"/>
          </a:bodyPr>
          <a:lstStyle/>
          <a:p>
            <a:pPr eaLnBrk="1" hangingPunct="1"/>
            <a:r>
              <a:rPr lang="en-US">
                <a:solidFill>
                  <a:schemeClr val="tx1"/>
                </a:solidFill>
                <a:latin typeface="Bookman Old Style" charset="0"/>
                <a:ea typeface="ＭＳ Ｐゴシック" charset="0"/>
              </a:rPr>
              <a:t>Will the World Face an Overpopulation Problem?</a:t>
            </a:r>
          </a:p>
        </p:txBody>
      </p:sp>
      <p:sp>
        <p:nvSpPr>
          <p:cNvPr id="34819" name="Rectangle 3"/>
          <p:cNvSpPr>
            <a:spLocks noGrp="1" noChangeArrowheads="1"/>
          </p:cNvSpPr>
          <p:nvPr>
            <p:ph type="body" idx="1"/>
          </p:nvPr>
        </p:nvSpPr>
        <p:spPr>
          <a:xfrm>
            <a:off x="304800" y="1676400"/>
            <a:ext cx="8153400" cy="4876800"/>
          </a:xfrm>
        </p:spPr>
        <p:txBody>
          <a:bodyPr/>
          <a:lstStyle/>
          <a:p>
            <a:pPr marL="342900" lvl="1" indent="-342900" eaLnBrk="1" hangingPunct="1">
              <a:buFont typeface="Wingdings" charset="0"/>
              <a:buChar char="q"/>
            </a:pPr>
            <a:r>
              <a:rPr lang="en-US" dirty="0">
                <a:solidFill>
                  <a:srgbClr val="040087"/>
                </a:solidFill>
                <a:latin typeface="Times New Roman" charset="0"/>
                <a:ea typeface="ＭＳ Ｐゴシック" charset="0"/>
                <a:cs typeface="Times New Roman" charset="0"/>
              </a:rPr>
              <a:t>Thomas Malthus</a:t>
            </a:r>
          </a:p>
          <a:p>
            <a:pPr marL="342900" lvl="1" indent="-342900" eaLnBrk="1" hangingPunct="1">
              <a:buFont typeface="Wingdings" charset="0"/>
              <a:buChar char="Ø"/>
            </a:pPr>
            <a:r>
              <a:rPr lang="en-US" sz="2400" dirty="0">
                <a:solidFill>
                  <a:srgbClr val="040087"/>
                </a:solidFill>
                <a:latin typeface="Times New Roman" charset="0"/>
                <a:ea typeface="ＭＳ Ｐゴシック" charset="0"/>
                <a:cs typeface="Times New Roman" charset="0"/>
              </a:rPr>
              <a:t>Argued world’s rate of population increase was far outrunning development of food supplies</a:t>
            </a:r>
          </a:p>
          <a:p>
            <a:pPr marL="342900" lvl="1" indent="-342900" eaLnBrk="1" hangingPunct="1">
              <a:buFont typeface="Wingdings" charset="0"/>
              <a:buChar char="Ø"/>
            </a:pPr>
            <a:r>
              <a:rPr lang="en-US" sz="2400" dirty="0">
                <a:solidFill>
                  <a:srgbClr val="040087"/>
                </a:solidFill>
                <a:latin typeface="Times New Roman" charset="0"/>
                <a:ea typeface="ＭＳ Ｐゴシック" charset="0"/>
                <a:cs typeface="Times New Roman" charset="0"/>
              </a:rPr>
              <a:t>Population increased geometrically, whereas food supply increased arithmetically</a:t>
            </a:r>
          </a:p>
          <a:p>
            <a:pPr marL="342900" lvl="1" indent="-342900" eaLnBrk="1" hangingPunct="1">
              <a:buFont typeface="Wingdings" charset="0"/>
              <a:buChar char="q"/>
            </a:pPr>
            <a:r>
              <a:rPr lang="en-US" dirty="0">
                <a:solidFill>
                  <a:srgbClr val="040087"/>
                </a:solidFill>
                <a:latin typeface="Times New Roman" charset="0"/>
                <a:ea typeface="ＭＳ Ｐゴシック" charset="0"/>
                <a:cs typeface="Times New Roman" charset="0"/>
              </a:rPr>
              <a:t>Neo-Malthusians</a:t>
            </a:r>
          </a:p>
          <a:p>
            <a:pPr lvl="2" eaLnBrk="1" hangingPunct="1">
              <a:buFont typeface="Wingdings" charset="0"/>
              <a:buChar char="Ø"/>
            </a:pPr>
            <a:r>
              <a:rPr lang="en-US" dirty="0">
                <a:solidFill>
                  <a:srgbClr val="040087"/>
                </a:solidFill>
                <a:latin typeface="Times New Roman" charset="0"/>
                <a:ea typeface="ＭＳ Ｐゴシック" charset="0"/>
                <a:cs typeface="Times New Roman" charset="0"/>
              </a:rPr>
              <a:t>Medical technology resulted in gap </a:t>
            </a:r>
            <a:r>
              <a:rPr lang="en-US" dirty="0" smtClean="0">
                <a:solidFill>
                  <a:srgbClr val="040087"/>
                </a:solidFill>
                <a:latin typeface="Times New Roman" charset="0"/>
                <a:ea typeface="ＭＳ Ｐゴシック" charset="0"/>
                <a:cs typeface="Times New Roman" charset="0"/>
              </a:rPr>
              <a:t>between </a:t>
            </a:r>
            <a:r>
              <a:rPr lang="en-US" dirty="0">
                <a:solidFill>
                  <a:srgbClr val="040087"/>
                </a:solidFill>
                <a:latin typeface="Times New Roman" charset="0"/>
                <a:ea typeface="ＭＳ Ｐゴシック" charset="0"/>
                <a:cs typeface="Times New Roman" charset="0"/>
              </a:rPr>
              <a:t>population growth &amp; resources widening in some countries</a:t>
            </a:r>
          </a:p>
          <a:p>
            <a:pPr lvl="2" eaLnBrk="1" hangingPunct="1">
              <a:buFont typeface="Wingdings" charset="0"/>
              <a:buChar char="Ø"/>
            </a:pPr>
            <a:r>
              <a:rPr lang="en-US" dirty="0">
                <a:solidFill>
                  <a:srgbClr val="040087"/>
                </a:solidFill>
                <a:latin typeface="Times New Roman" charset="0"/>
                <a:ea typeface="ＭＳ Ｐゴシック" charset="0"/>
                <a:cs typeface="Times New Roman" charset="0"/>
              </a:rPr>
              <a:t>World </a:t>
            </a:r>
            <a:r>
              <a:rPr lang="en-US" dirty="0" smtClean="0">
                <a:solidFill>
                  <a:srgbClr val="040087"/>
                </a:solidFill>
                <a:latin typeface="Times New Roman" charset="0"/>
                <a:ea typeface="ＭＳ Ｐゴシック" charset="0"/>
                <a:cs typeface="Times New Roman" charset="0"/>
              </a:rPr>
              <a:t>population growth surpassing a </a:t>
            </a:r>
            <a:r>
              <a:rPr lang="en-US" dirty="0">
                <a:solidFill>
                  <a:srgbClr val="040087"/>
                </a:solidFill>
                <a:latin typeface="Times New Roman" charset="0"/>
                <a:ea typeface="ＭＳ Ｐゴシック" charset="0"/>
                <a:cs typeface="Times New Roman" charset="0"/>
              </a:rPr>
              <a:t>variety of resources which will lead to war &amp; civil </a:t>
            </a:r>
            <a:r>
              <a:rPr lang="en-US" dirty="0" smtClean="0">
                <a:solidFill>
                  <a:srgbClr val="040087"/>
                </a:solidFill>
                <a:latin typeface="Times New Roman" charset="0"/>
                <a:ea typeface="ＭＳ Ｐゴシック" charset="0"/>
                <a:cs typeface="Times New Roman" charset="0"/>
              </a:rPr>
              <a:t>violence in people’s desperate search for food, </a:t>
            </a:r>
            <a:r>
              <a:rPr lang="en-US" dirty="0" err="1" smtClean="0">
                <a:solidFill>
                  <a:srgbClr val="040087"/>
                </a:solidFill>
                <a:latin typeface="Times New Roman" charset="0"/>
                <a:ea typeface="ＭＳ Ｐゴシック" charset="0"/>
                <a:cs typeface="Times New Roman" charset="0"/>
              </a:rPr>
              <a:t>etc</a:t>
            </a:r>
            <a:endParaRPr lang="en-US" dirty="0">
              <a:solidFill>
                <a:srgbClr val="040087"/>
              </a:solidFill>
              <a:latin typeface="Times New Roman" charset="0"/>
              <a:ea typeface="ＭＳ Ｐゴシック" charset="0"/>
              <a:cs typeface="Times New Roman" charset="0"/>
            </a:endParaRPr>
          </a:p>
        </p:txBody>
      </p:sp>
    </p:spTree>
    <p:extLst>
      <p:ext uri="{BB962C8B-B14F-4D97-AF65-F5344CB8AC3E}">
        <p14:creationId xmlns:p14="http://schemas.microsoft.com/office/powerpoint/2010/main" val="9860372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304800"/>
            <a:ext cx="8458200" cy="762000"/>
          </a:xfrm>
        </p:spPr>
        <p:txBody>
          <a:bodyPr/>
          <a:lstStyle/>
          <a:p>
            <a:pPr eaLnBrk="1" hangingPunct="1"/>
            <a:r>
              <a:rPr lang="en-US" sz="3000">
                <a:solidFill>
                  <a:schemeClr val="tx1"/>
                </a:solidFill>
                <a:latin typeface="Bookman Old Style" charset="0"/>
                <a:ea typeface="ＭＳ Ｐゴシック" charset="0"/>
              </a:rPr>
              <a:t>Crude Birth Rate Decline, 1980-2005</a:t>
            </a:r>
          </a:p>
        </p:txBody>
      </p:sp>
      <p:sp>
        <p:nvSpPr>
          <p:cNvPr id="38915" name="Text Box 4"/>
          <p:cNvSpPr txBox="1">
            <a:spLocks noChangeArrowheads="1"/>
          </p:cNvSpPr>
          <p:nvPr/>
        </p:nvSpPr>
        <p:spPr bwMode="auto">
          <a:xfrm>
            <a:off x="533400" y="5943600"/>
            <a:ext cx="8229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a:solidFill>
                  <a:srgbClr val="003300"/>
                </a:solidFill>
              </a:rPr>
              <a:t>Fig. 2-21: Crude birth rates declined in most countries during the 1980s and 1990s (though the absolute number of births per year increased from about 120 to 130 million). </a:t>
            </a:r>
          </a:p>
        </p:txBody>
      </p:sp>
      <p:pic>
        <p:nvPicPr>
          <p:cNvPr id="38916"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309688"/>
            <a:ext cx="7696200" cy="4405312"/>
          </a:xfrm>
        </p:spPr>
      </p:pic>
    </p:spTree>
    <p:extLst>
      <p:ext uri="{BB962C8B-B14F-4D97-AF65-F5344CB8AC3E}">
        <p14:creationId xmlns:p14="http://schemas.microsoft.com/office/powerpoint/2010/main" val="201611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a:solidFill>
                  <a:schemeClr val="tx1"/>
                </a:solidFill>
                <a:latin typeface="Bookman Old Style" charset="0"/>
                <a:ea typeface="ＭＳ Ｐゴシック" charset="0"/>
              </a:rPr>
              <a:t>Use of Family Planning</a:t>
            </a:r>
          </a:p>
        </p:txBody>
      </p:sp>
      <p:sp>
        <p:nvSpPr>
          <p:cNvPr id="39939" name="Text Box 4"/>
          <p:cNvSpPr txBox="1">
            <a:spLocks noChangeArrowheads="1"/>
          </p:cNvSpPr>
          <p:nvPr/>
        </p:nvSpPr>
        <p:spPr bwMode="auto">
          <a:xfrm>
            <a:off x="381000" y="6096000"/>
            <a:ext cx="8578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a:solidFill>
                  <a:srgbClr val="003300"/>
                </a:solidFill>
              </a:rPr>
              <a:t>Fig. 2-22: Both the extent of family planning use  and the methods used vary  widely by country and culture.</a:t>
            </a:r>
            <a:r>
              <a:rPr lang="en-US" sz="1800">
                <a:solidFill>
                  <a:srgbClr val="003300"/>
                </a:solidFill>
                <a:latin typeface="Times" charset="0"/>
              </a:rPr>
              <a:t>  </a:t>
            </a:r>
          </a:p>
        </p:txBody>
      </p:sp>
      <p:pic>
        <p:nvPicPr>
          <p:cNvPr id="39940"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914400"/>
            <a:ext cx="8229600" cy="5181600"/>
          </a:xfrm>
        </p:spPr>
      </p:pic>
    </p:spTree>
    <p:extLst>
      <p:ext uri="{BB962C8B-B14F-4D97-AF65-F5344CB8AC3E}">
        <p14:creationId xmlns:p14="http://schemas.microsoft.com/office/powerpoint/2010/main" val="358153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57200"/>
            <a:ext cx="7772400" cy="838200"/>
          </a:xfrm>
        </p:spPr>
        <p:txBody>
          <a:bodyPr/>
          <a:lstStyle/>
          <a:p>
            <a:pPr eaLnBrk="1" hangingPunct="1"/>
            <a:r>
              <a:rPr lang="en-US" sz="3600">
                <a:solidFill>
                  <a:schemeClr val="tx1"/>
                </a:solidFill>
                <a:latin typeface="Bookman Old Style" charset="0"/>
                <a:ea typeface="ＭＳ Ｐゴシック" charset="0"/>
              </a:rPr>
              <a:t>Women Using Family Planning</a:t>
            </a:r>
          </a:p>
        </p:txBody>
      </p:sp>
      <p:pic>
        <p:nvPicPr>
          <p:cNvPr id="409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603375"/>
            <a:ext cx="7848600" cy="4492625"/>
          </a:xfrm>
        </p:spPr>
      </p:pic>
    </p:spTree>
    <p:extLst>
      <p:ext uri="{BB962C8B-B14F-4D97-AF65-F5344CB8AC3E}">
        <p14:creationId xmlns:p14="http://schemas.microsoft.com/office/powerpoint/2010/main" val="4666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09600"/>
            <a:ext cx="7772400" cy="1295400"/>
          </a:xfrm>
        </p:spPr>
        <p:txBody>
          <a:bodyPr>
            <a:normAutofit fontScale="90000"/>
          </a:bodyPr>
          <a:lstStyle/>
          <a:p>
            <a:pPr eaLnBrk="1" hangingPunct="1"/>
            <a:r>
              <a:rPr lang="en-US" sz="4000">
                <a:solidFill>
                  <a:schemeClr val="tx1"/>
                </a:solidFill>
                <a:latin typeface="Bookman Old Style" charset="0"/>
                <a:ea typeface="ＭＳ Ｐゴシック" charset="0"/>
              </a:rPr>
              <a:t>Family Planning Methods</a:t>
            </a:r>
            <a:r>
              <a:rPr lang="en-US">
                <a:solidFill>
                  <a:schemeClr val="tx1"/>
                </a:solidFill>
                <a:latin typeface="Bookman Old Style" charset="0"/>
                <a:ea typeface="ＭＳ Ｐゴシック" charset="0"/>
              </a:rPr>
              <a:t> </a:t>
            </a:r>
            <a:br>
              <a:rPr lang="en-US">
                <a:solidFill>
                  <a:schemeClr val="tx1"/>
                </a:solidFill>
                <a:latin typeface="Bookman Old Style" charset="0"/>
                <a:ea typeface="ＭＳ Ｐゴシック" charset="0"/>
              </a:rPr>
            </a:br>
            <a:r>
              <a:rPr lang="en-US" sz="3600">
                <a:solidFill>
                  <a:schemeClr val="tx1"/>
                </a:solidFill>
                <a:latin typeface="Bookman Old Style" charset="0"/>
                <a:ea typeface="ＭＳ Ｐゴシック" charset="0"/>
              </a:rPr>
              <a:t>used in three countries</a:t>
            </a:r>
            <a:endParaRPr lang="en-US">
              <a:solidFill>
                <a:schemeClr val="tx1"/>
              </a:solidFill>
              <a:latin typeface="Bookman Old Style" charset="0"/>
              <a:ea typeface="ＭＳ Ｐゴシック" charset="0"/>
            </a:endParaRPr>
          </a:p>
        </p:txBody>
      </p:sp>
      <p:pic>
        <p:nvPicPr>
          <p:cNvPr id="4198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514600"/>
            <a:ext cx="8153400" cy="2232025"/>
          </a:xfrm>
        </p:spPr>
      </p:pic>
    </p:spTree>
    <p:extLst>
      <p:ext uri="{BB962C8B-B14F-4D97-AF65-F5344CB8AC3E}">
        <p14:creationId xmlns:p14="http://schemas.microsoft.com/office/powerpoint/2010/main" val="183228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152400"/>
            <a:ext cx="7772400" cy="1143000"/>
          </a:xfrm>
        </p:spPr>
        <p:txBody>
          <a:bodyPr/>
          <a:lstStyle/>
          <a:p>
            <a:r>
              <a:rPr lang="en-US">
                <a:solidFill>
                  <a:schemeClr val="tx1"/>
                </a:solidFill>
                <a:latin typeface="Bookman Old Style" charset="0"/>
                <a:ea typeface="ＭＳ Ｐゴシック" charset="0"/>
              </a:rPr>
              <a:t>Overpopulation Problem</a:t>
            </a:r>
          </a:p>
        </p:txBody>
      </p:sp>
      <p:sp>
        <p:nvSpPr>
          <p:cNvPr id="35843" name="Content Placeholder 2"/>
          <p:cNvSpPr>
            <a:spLocks noGrp="1"/>
          </p:cNvSpPr>
          <p:nvPr>
            <p:ph idx="1"/>
          </p:nvPr>
        </p:nvSpPr>
        <p:spPr>
          <a:xfrm>
            <a:off x="685800" y="1143000"/>
            <a:ext cx="7772400" cy="5410200"/>
          </a:xfrm>
        </p:spPr>
        <p:txBody>
          <a:bodyPr/>
          <a:lstStyle/>
          <a:p>
            <a:pPr eaLnBrk="1" hangingPunct="1"/>
            <a:r>
              <a:rPr lang="en-US" dirty="0">
                <a:solidFill>
                  <a:srgbClr val="040087"/>
                </a:solidFill>
                <a:latin typeface="Times New Roman" charset="0"/>
                <a:ea typeface="ＭＳ Ｐゴシック" charset="0"/>
                <a:cs typeface="Times New Roman" charset="0"/>
              </a:rPr>
              <a:t>Critics of Malthus</a:t>
            </a:r>
          </a:p>
          <a:p>
            <a:pPr lvl="1" eaLnBrk="1" hangingPunct="1"/>
            <a:r>
              <a:rPr lang="en-US" dirty="0" err="1">
                <a:solidFill>
                  <a:srgbClr val="040087"/>
                </a:solidFill>
                <a:latin typeface="Times New Roman" charset="0"/>
                <a:ea typeface="ＭＳ Ｐゴシック" charset="0"/>
                <a:cs typeface="Times New Roman" charset="0"/>
              </a:rPr>
              <a:t>Possibilists</a:t>
            </a:r>
            <a:r>
              <a:rPr lang="en-US" dirty="0">
                <a:solidFill>
                  <a:srgbClr val="040087"/>
                </a:solidFill>
                <a:latin typeface="Times New Roman" charset="0"/>
                <a:ea typeface="ＭＳ Ｐゴシック" charset="0"/>
                <a:cs typeface="Times New Roman" charset="0"/>
              </a:rPr>
              <a:t>, Contemporary analysts, Marxists, Economic, Political leaders</a:t>
            </a:r>
          </a:p>
          <a:p>
            <a:pPr eaLnBrk="1" hangingPunct="1"/>
            <a:r>
              <a:rPr lang="en-US" dirty="0">
                <a:solidFill>
                  <a:srgbClr val="040087"/>
                </a:solidFill>
                <a:latin typeface="Times New Roman" charset="0"/>
                <a:ea typeface="ＭＳ Ｐゴシック" charset="0"/>
                <a:cs typeface="Times New Roman" charset="0"/>
              </a:rPr>
              <a:t>Declining birth rates</a:t>
            </a:r>
          </a:p>
          <a:p>
            <a:pPr lvl="1" eaLnBrk="1" hangingPunct="1"/>
            <a:r>
              <a:rPr lang="en-US" dirty="0">
                <a:solidFill>
                  <a:srgbClr val="040087"/>
                </a:solidFill>
                <a:latin typeface="Times New Roman" charset="0"/>
                <a:ea typeface="ＭＳ Ｐゴシック" charset="0"/>
                <a:cs typeface="Times New Roman" charset="0"/>
              </a:rPr>
              <a:t>Malthus theory &amp; reality</a:t>
            </a:r>
          </a:p>
          <a:p>
            <a:pPr lvl="2" eaLnBrk="1" hangingPunct="1"/>
            <a:r>
              <a:rPr lang="en-US" dirty="0">
                <a:solidFill>
                  <a:srgbClr val="040087"/>
                </a:solidFill>
                <a:latin typeface="Times New Roman" charset="0"/>
                <a:ea typeface="ＭＳ Ｐゴシック" charset="0"/>
                <a:cs typeface="Times New Roman" charset="0"/>
              </a:rPr>
              <a:t>Food production increased more </a:t>
            </a:r>
            <a:r>
              <a:rPr lang="en-US" dirty="0" smtClean="0">
                <a:solidFill>
                  <a:srgbClr val="040087"/>
                </a:solidFill>
                <a:latin typeface="Times New Roman" charset="0"/>
                <a:ea typeface="ＭＳ Ｐゴシック" charset="0"/>
                <a:cs typeface="Times New Roman" charset="0"/>
              </a:rPr>
              <a:t>rapidly than he projected</a:t>
            </a:r>
            <a:endParaRPr lang="en-US" dirty="0">
              <a:solidFill>
                <a:srgbClr val="040087"/>
              </a:solidFill>
              <a:latin typeface="Times New Roman" charset="0"/>
              <a:ea typeface="ＭＳ Ｐゴシック" charset="0"/>
              <a:cs typeface="Times New Roman" charset="0"/>
            </a:endParaRPr>
          </a:p>
          <a:p>
            <a:pPr lvl="2" eaLnBrk="1" hangingPunct="1"/>
            <a:r>
              <a:rPr lang="en-US" dirty="0">
                <a:solidFill>
                  <a:srgbClr val="040087"/>
                </a:solidFill>
                <a:latin typeface="Times New Roman" charset="0"/>
                <a:ea typeface="ＭＳ Ｐゴシック" charset="0"/>
                <a:cs typeface="Times New Roman" charset="0"/>
              </a:rPr>
              <a:t>Population increased at a slower rate; NIR declined</a:t>
            </a:r>
          </a:p>
          <a:p>
            <a:pPr lvl="1" eaLnBrk="1" hangingPunct="1"/>
            <a:r>
              <a:rPr lang="en-US" dirty="0">
                <a:solidFill>
                  <a:srgbClr val="040087"/>
                </a:solidFill>
                <a:latin typeface="Times New Roman" charset="0"/>
                <a:ea typeface="ＭＳ Ｐゴシック" charset="0"/>
                <a:cs typeface="Times New Roman" charset="0"/>
              </a:rPr>
              <a:t>Reasons for declining birth rates</a:t>
            </a:r>
          </a:p>
          <a:p>
            <a:pPr lvl="2" eaLnBrk="1" hangingPunct="1"/>
            <a:r>
              <a:rPr lang="en-US" dirty="0">
                <a:solidFill>
                  <a:srgbClr val="040087"/>
                </a:solidFill>
                <a:latin typeface="Times New Roman" charset="0"/>
                <a:ea typeface="ＭＳ Ｐゴシック" charset="0"/>
                <a:cs typeface="Times New Roman" charset="0"/>
              </a:rPr>
              <a:t>Economic development</a:t>
            </a:r>
          </a:p>
          <a:p>
            <a:pPr lvl="2" eaLnBrk="1" hangingPunct="1"/>
            <a:r>
              <a:rPr lang="en-US" dirty="0">
                <a:solidFill>
                  <a:srgbClr val="040087"/>
                </a:solidFill>
                <a:latin typeface="Times New Roman" charset="0"/>
                <a:ea typeface="ＭＳ Ｐゴシック" charset="0"/>
                <a:cs typeface="Times New Roman" charset="0"/>
              </a:rPr>
              <a:t>Distribution of contraceptives</a:t>
            </a:r>
          </a:p>
          <a:p>
            <a:endParaRPr lang="en-US" dirty="0">
              <a:latin typeface="Arial" charset="0"/>
              <a:ea typeface="ＭＳ Ｐゴシック" charset="0"/>
            </a:endParaRPr>
          </a:p>
        </p:txBody>
      </p:sp>
    </p:spTree>
    <p:extLst>
      <p:ext uri="{BB962C8B-B14F-4D97-AF65-F5344CB8AC3E}">
        <p14:creationId xmlns:p14="http://schemas.microsoft.com/office/powerpoint/2010/main" val="3212470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381000"/>
            <a:ext cx="3581400" cy="3810000"/>
          </a:xfrm>
        </p:spPr>
        <p:txBody>
          <a:bodyPr/>
          <a:lstStyle/>
          <a:p>
            <a:pPr eaLnBrk="1" hangingPunct="1">
              <a:lnSpc>
                <a:spcPct val="90000"/>
              </a:lnSpc>
            </a:pPr>
            <a:r>
              <a:rPr lang="en-US" sz="4200">
                <a:solidFill>
                  <a:schemeClr val="tx1"/>
                </a:solidFill>
                <a:latin typeface="Bookman Old Style" charset="0"/>
                <a:ea typeface="ＭＳ Ｐゴシック" charset="0"/>
              </a:rPr>
              <a:t>Food &amp; Population, 1950-2000</a:t>
            </a:r>
            <a:r>
              <a:rPr lang="en-US">
                <a:solidFill>
                  <a:schemeClr val="tx1"/>
                </a:solidFill>
                <a:latin typeface="Bookman Old Style" charset="0"/>
                <a:ea typeface="ＭＳ Ｐゴシック" charset="0"/>
              </a:rPr>
              <a:t/>
            </a:r>
            <a:br>
              <a:rPr lang="en-US">
                <a:solidFill>
                  <a:schemeClr val="tx1"/>
                </a:solidFill>
                <a:latin typeface="Bookman Old Style" charset="0"/>
                <a:ea typeface="ＭＳ Ｐゴシック" charset="0"/>
              </a:rPr>
            </a:br>
            <a:r>
              <a:rPr lang="en-US" sz="3800" i="1">
                <a:solidFill>
                  <a:schemeClr val="tx1"/>
                </a:solidFill>
                <a:latin typeface="Bookman Old Style" charset="0"/>
                <a:ea typeface="ＭＳ Ｐゴシック" charset="0"/>
              </a:rPr>
              <a:t>Malthus vs. Actual Trends</a:t>
            </a:r>
            <a:r>
              <a:rPr lang="en-US" sz="4000" u="sng">
                <a:solidFill>
                  <a:schemeClr val="tx1"/>
                </a:solidFill>
                <a:latin typeface="Bookman Old Style" charset="0"/>
                <a:ea typeface="ＭＳ Ｐゴシック" charset="0"/>
              </a:rPr>
              <a:t> </a:t>
            </a:r>
            <a:endParaRPr lang="en-US">
              <a:solidFill>
                <a:schemeClr val="tx1"/>
              </a:solidFill>
              <a:latin typeface="Bookman Old Style" charset="0"/>
              <a:ea typeface="ＭＳ Ｐゴシック" charset="0"/>
            </a:endParaRPr>
          </a:p>
        </p:txBody>
      </p:sp>
      <p:sp>
        <p:nvSpPr>
          <p:cNvPr id="37891" name="Text Box 5"/>
          <p:cNvSpPr txBox="1">
            <a:spLocks noChangeArrowheads="1"/>
          </p:cNvSpPr>
          <p:nvPr/>
        </p:nvSpPr>
        <p:spPr bwMode="auto">
          <a:xfrm>
            <a:off x="609600" y="5791200"/>
            <a:ext cx="7588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7113" indent="-1027113">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a:solidFill>
                  <a:srgbClr val="003300"/>
                </a:solidFill>
              </a:rPr>
              <a:t>Fig. 2-20: Malthus predicted population would grow faster than food production, but food production actually expanded faster than population in the 2nd half of the 20th century.</a:t>
            </a:r>
            <a:endParaRPr lang="en-US" sz="1800">
              <a:solidFill>
                <a:srgbClr val="003300"/>
              </a:solidFill>
              <a:latin typeface="Times" charset="0"/>
            </a:endParaRPr>
          </a:p>
        </p:txBody>
      </p:sp>
      <p:pic>
        <p:nvPicPr>
          <p:cNvPr id="37892"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83063" y="381000"/>
            <a:ext cx="4645025" cy="5181600"/>
          </a:xfrm>
        </p:spPr>
      </p:pic>
    </p:spTree>
    <p:extLst>
      <p:ext uri="{BB962C8B-B14F-4D97-AF65-F5344CB8AC3E}">
        <p14:creationId xmlns:p14="http://schemas.microsoft.com/office/powerpoint/2010/main" val="3501529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305800" cy="914400"/>
          </a:xfrm>
        </p:spPr>
        <p:txBody>
          <a:bodyPr/>
          <a:lstStyle/>
          <a:p>
            <a:pPr eaLnBrk="1" hangingPunct="1"/>
            <a:r>
              <a:rPr lang="en-US" sz="4000">
                <a:solidFill>
                  <a:schemeClr val="tx1"/>
                </a:solidFill>
                <a:latin typeface="Bookman Old Style" charset="0"/>
                <a:ea typeface="ＭＳ Ｐゴシック" charset="0"/>
                <a:cs typeface="Times New Roman" charset="0"/>
              </a:rPr>
              <a:t>Variations in Population Growth</a:t>
            </a:r>
          </a:p>
        </p:txBody>
      </p:sp>
      <p:sp>
        <p:nvSpPr>
          <p:cNvPr id="24579" name="Rectangle 3"/>
          <p:cNvSpPr>
            <a:spLocks noGrp="1" noChangeArrowheads="1"/>
          </p:cNvSpPr>
          <p:nvPr>
            <p:ph type="body" idx="1"/>
          </p:nvPr>
        </p:nvSpPr>
        <p:spPr>
          <a:xfrm>
            <a:off x="228600" y="990600"/>
            <a:ext cx="8915400" cy="5638800"/>
          </a:xfrm>
        </p:spPr>
        <p:txBody>
          <a:bodyPr>
            <a:normAutofit lnSpcReduction="10000"/>
          </a:bodyPr>
          <a:lstStyle/>
          <a:p>
            <a:pPr eaLnBrk="1" hangingPunct="1">
              <a:tabLst>
                <a:tab pos="4114800" algn="l"/>
              </a:tabLst>
            </a:pPr>
            <a:r>
              <a:rPr lang="en-US" sz="2800" dirty="0">
                <a:solidFill>
                  <a:srgbClr val="040087"/>
                </a:solidFill>
                <a:latin typeface="Times New Roman" charset="0"/>
                <a:ea typeface="ＭＳ Ｐゴシック" charset="0"/>
                <a:cs typeface="Times New Roman" charset="0"/>
              </a:rPr>
              <a:t>The Demographic Transition [4 stages]</a:t>
            </a:r>
          </a:p>
          <a:p>
            <a:pPr marL="914400" lvl="1" indent="-457200" eaLnBrk="1" hangingPunct="1">
              <a:buFontTx/>
              <a:buAutoNum type="arabicPeriod"/>
              <a:tabLst>
                <a:tab pos="4114800" algn="l"/>
              </a:tabLst>
            </a:pPr>
            <a:r>
              <a:rPr lang="en-US" sz="2400" b="1" dirty="0">
                <a:solidFill>
                  <a:srgbClr val="040087"/>
                </a:solidFill>
                <a:latin typeface="Times New Roman" charset="0"/>
                <a:ea typeface="ＭＳ Ｐゴシック" charset="0"/>
                <a:cs typeface="Times New Roman" charset="0"/>
              </a:rPr>
              <a:t>Low </a:t>
            </a:r>
            <a:r>
              <a:rPr lang="en-US" sz="2400" b="1" dirty="0" smtClean="0">
                <a:solidFill>
                  <a:srgbClr val="040087"/>
                </a:solidFill>
                <a:latin typeface="Times New Roman" charset="0"/>
                <a:ea typeface="ＭＳ Ｐゴシック" charset="0"/>
                <a:cs typeface="Times New Roman" charset="0"/>
              </a:rPr>
              <a:t>growth </a:t>
            </a:r>
            <a:r>
              <a:rPr lang="en-US" sz="1800" dirty="0" smtClean="0">
                <a:solidFill>
                  <a:srgbClr val="040087"/>
                </a:solidFill>
                <a:latin typeface="Times New Roman" charset="0"/>
                <a:ea typeface="ＭＳ Ｐゴシック" charset="0"/>
                <a:cs typeface="Times New Roman" charset="0"/>
              </a:rPr>
              <a:t>(high birth and high death rates produce no long-term growth)</a:t>
            </a:r>
            <a:endParaRPr lang="en-US" sz="1800" dirty="0">
              <a:solidFill>
                <a:srgbClr val="040087"/>
              </a:solidFill>
              <a:latin typeface="Times New Roman" charset="0"/>
              <a:ea typeface="ＭＳ Ｐゴシック" charset="0"/>
              <a:cs typeface="Times New Roman" charset="0"/>
            </a:endParaRPr>
          </a:p>
          <a:p>
            <a:pPr marL="1314450" lvl="2" indent="-457200" eaLnBrk="1" hangingPunct="1">
              <a:buFont typeface="Wingdings" charset="0"/>
              <a:buChar char="Ø"/>
              <a:tabLst>
                <a:tab pos="4114800" algn="l"/>
              </a:tabLst>
            </a:pPr>
            <a:r>
              <a:rPr lang="en-US" sz="2000" b="1" dirty="0">
                <a:solidFill>
                  <a:srgbClr val="040087"/>
                </a:solidFill>
                <a:latin typeface="Times New Roman" charset="0"/>
                <a:ea typeface="ＭＳ Ｐゴシック" charset="0"/>
                <a:cs typeface="Times New Roman" charset="0"/>
                <a:sym typeface="Wingdings" charset="0"/>
              </a:rPr>
              <a:t>agricultural revolution </a:t>
            </a:r>
            <a:r>
              <a:rPr lang="en-US" sz="2000" dirty="0">
                <a:solidFill>
                  <a:srgbClr val="040087"/>
                </a:solidFill>
                <a:latin typeface="Times New Roman" charset="0"/>
                <a:ea typeface="ＭＳ Ｐゴシック" charset="0"/>
                <a:cs typeface="Times New Roman" charset="0"/>
                <a:sym typeface="Wingdings" charset="0"/>
              </a:rPr>
              <a:t>allowed for more people to </a:t>
            </a:r>
            <a:r>
              <a:rPr lang="en-US" sz="2000" dirty="0" smtClean="0">
                <a:solidFill>
                  <a:srgbClr val="040087"/>
                </a:solidFill>
                <a:latin typeface="Times New Roman" charset="0"/>
                <a:ea typeface="ＭＳ Ｐゴシック" charset="0"/>
                <a:cs typeface="Times New Roman" charset="0"/>
                <a:sym typeface="Wingdings" charset="0"/>
              </a:rPr>
              <a:t>survive</a:t>
            </a:r>
          </a:p>
          <a:p>
            <a:pPr marL="857250" lvl="2" indent="0" eaLnBrk="1" hangingPunct="1">
              <a:buNone/>
              <a:tabLst>
                <a:tab pos="4114800" algn="l"/>
              </a:tabLst>
            </a:pPr>
            <a:r>
              <a:rPr lang="en-US" sz="2000" dirty="0" smtClean="0">
                <a:solidFill>
                  <a:srgbClr val="040087"/>
                </a:solidFill>
                <a:latin typeface="Times New Roman" charset="0"/>
                <a:ea typeface="ＭＳ Ｐゴシック" charset="0"/>
                <a:cs typeface="Times New Roman" charset="0"/>
                <a:sym typeface="Wingdings" charset="0"/>
              </a:rPr>
              <a:t>***no country here anymore </a:t>
            </a:r>
            <a:r>
              <a:rPr lang="en-US" sz="1400" dirty="0" smtClean="0">
                <a:solidFill>
                  <a:srgbClr val="040087"/>
                </a:solidFill>
                <a:latin typeface="Times New Roman" charset="0"/>
                <a:ea typeface="ＭＳ Ｐゴシック" charset="0"/>
                <a:cs typeface="Times New Roman" charset="0"/>
                <a:sym typeface="Wingdings" charset="0"/>
              </a:rPr>
              <a:t>(most people previously depended on hunting &amp; gathering)</a:t>
            </a:r>
            <a:endParaRPr lang="en-US" sz="1400" dirty="0">
              <a:solidFill>
                <a:srgbClr val="040087"/>
              </a:solidFill>
              <a:latin typeface="Times New Roman" charset="0"/>
              <a:ea typeface="ＭＳ Ｐゴシック" charset="0"/>
              <a:cs typeface="Times New Roman" charset="0"/>
            </a:endParaRPr>
          </a:p>
          <a:p>
            <a:pPr marL="914400" lvl="1" indent="-457200" eaLnBrk="1" hangingPunct="1">
              <a:buFontTx/>
              <a:buAutoNum type="arabicPeriod"/>
              <a:tabLst>
                <a:tab pos="4114800" algn="l"/>
              </a:tabLst>
            </a:pPr>
            <a:r>
              <a:rPr lang="en-US" sz="2400" b="1" dirty="0" smtClean="0">
                <a:solidFill>
                  <a:srgbClr val="040087"/>
                </a:solidFill>
                <a:latin typeface="Times New Roman" charset="0"/>
                <a:ea typeface="ＭＳ Ｐゴシック" charset="0"/>
                <a:cs typeface="Times New Roman" charset="0"/>
              </a:rPr>
              <a:t>High growth </a:t>
            </a:r>
            <a:r>
              <a:rPr lang="en-US" sz="1800" dirty="0" smtClean="0">
                <a:solidFill>
                  <a:srgbClr val="040087"/>
                </a:solidFill>
                <a:latin typeface="Times New Roman" charset="0"/>
                <a:ea typeface="ＭＳ Ｐゴシック" charset="0"/>
                <a:cs typeface="Times New Roman" charset="0"/>
              </a:rPr>
              <a:t>(CDR decreasing, CBR stable to high)</a:t>
            </a:r>
          </a:p>
          <a:p>
            <a:pPr marL="1314450" lvl="2" indent="-457200" eaLnBrk="1" hangingPunct="1">
              <a:buFont typeface="Wingdings" charset="0"/>
              <a:buChar char="Ø"/>
              <a:tabLst>
                <a:tab pos="4114800" algn="l"/>
              </a:tabLst>
            </a:pPr>
            <a:r>
              <a:rPr lang="en-US" sz="2000" b="1" dirty="0" smtClean="0">
                <a:solidFill>
                  <a:srgbClr val="040087"/>
                </a:solidFill>
                <a:latin typeface="Times New Roman" charset="0"/>
                <a:ea typeface="ＭＳ Ｐゴシック" charset="0"/>
                <a:cs typeface="Times New Roman" charset="0"/>
                <a:sym typeface="Wingdings" charset="0"/>
              </a:rPr>
              <a:t>Industrial </a:t>
            </a:r>
            <a:r>
              <a:rPr lang="en-US" sz="2000" b="1" dirty="0">
                <a:solidFill>
                  <a:srgbClr val="040087"/>
                </a:solidFill>
                <a:latin typeface="Times New Roman" charset="0"/>
                <a:ea typeface="ＭＳ Ｐゴシック" charset="0"/>
                <a:cs typeface="Times New Roman" charset="0"/>
                <a:sym typeface="Wingdings" charset="0"/>
              </a:rPr>
              <a:t>revolution</a:t>
            </a:r>
            <a:r>
              <a:rPr lang="en-US" sz="2000" dirty="0">
                <a:solidFill>
                  <a:srgbClr val="040087"/>
                </a:solidFill>
                <a:latin typeface="Times New Roman" charset="0"/>
                <a:ea typeface="ＭＳ Ｐゴシック" charset="0"/>
                <a:cs typeface="Times New Roman" charset="0"/>
                <a:sym typeface="Wingdings" charset="0"/>
              </a:rPr>
              <a:t> spurs movement into stage</a:t>
            </a:r>
          </a:p>
          <a:p>
            <a:pPr marL="1314450" lvl="2" indent="-457200" eaLnBrk="1" hangingPunct="1">
              <a:buFont typeface="Wingdings" charset="0"/>
              <a:buChar char="Ø"/>
              <a:tabLst>
                <a:tab pos="4114800" algn="l"/>
              </a:tabLst>
            </a:pPr>
            <a:r>
              <a:rPr lang="en-US" sz="2000" b="1" dirty="0" smtClean="0">
                <a:solidFill>
                  <a:srgbClr val="040087"/>
                </a:solidFill>
                <a:latin typeface="Times New Roman" charset="0"/>
                <a:ea typeface="ＭＳ Ｐゴシック" charset="0"/>
                <a:cs typeface="Times New Roman" charset="0"/>
                <a:sym typeface="Wingdings" charset="0"/>
              </a:rPr>
              <a:t>Medical </a:t>
            </a:r>
            <a:r>
              <a:rPr lang="en-US" sz="2000" b="1" dirty="0">
                <a:solidFill>
                  <a:srgbClr val="040087"/>
                </a:solidFill>
                <a:latin typeface="Times New Roman" charset="0"/>
                <a:ea typeface="ＭＳ Ｐゴシック" charset="0"/>
                <a:cs typeface="Times New Roman" charset="0"/>
                <a:sym typeface="Wingdings" charset="0"/>
              </a:rPr>
              <a:t>revolution</a:t>
            </a:r>
            <a:r>
              <a:rPr lang="en-US" sz="2000" dirty="0">
                <a:solidFill>
                  <a:srgbClr val="040087"/>
                </a:solidFill>
                <a:latin typeface="Times New Roman" charset="0"/>
                <a:ea typeface="ＭＳ Ｐゴシック" charset="0"/>
                <a:cs typeface="Times New Roman" charset="0"/>
                <a:sym typeface="Wingdings" charset="0"/>
              </a:rPr>
              <a:t> pushed LDCs into stage in late 20</a:t>
            </a:r>
            <a:r>
              <a:rPr lang="en-US" sz="2000" baseline="30000" dirty="0">
                <a:solidFill>
                  <a:srgbClr val="040087"/>
                </a:solidFill>
                <a:latin typeface="Times New Roman" charset="0"/>
                <a:ea typeface="ＭＳ Ｐゴシック" charset="0"/>
                <a:cs typeface="Times New Roman" charset="0"/>
                <a:sym typeface="Wingdings" charset="0"/>
              </a:rPr>
              <a:t>th</a:t>
            </a:r>
            <a:r>
              <a:rPr lang="en-US" sz="2000" dirty="0">
                <a:solidFill>
                  <a:srgbClr val="040087"/>
                </a:solidFill>
                <a:latin typeface="Times New Roman" charset="0"/>
                <a:ea typeface="ＭＳ Ｐゴシック" charset="0"/>
                <a:cs typeface="Times New Roman" charset="0"/>
                <a:sym typeface="Wingdings" charset="0"/>
              </a:rPr>
              <a:t> century</a:t>
            </a:r>
            <a:endParaRPr lang="en-US" sz="2000" dirty="0">
              <a:solidFill>
                <a:srgbClr val="040087"/>
              </a:solidFill>
              <a:latin typeface="Times New Roman" charset="0"/>
              <a:ea typeface="ＭＳ Ｐゴシック" charset="0"/>
              <a:cs typeface="Times New Roman" charset="0"/>
            </a:endParaRPr>
          </a:p>
          <a:p>
            <a:pPr marL="914400" lvl="1" indent="-457200" eaLnBrk="1" hangingPunct="1">
              <a:buFontTx/>
              <a:buAutoNum type="arabicPeriod"/>
              <a:tabLst>
                <a:tab pos="4114800" algn="l"/>
              </a:tabLst>
            </a:pPr>
            <a:r>
              <a:rPr lang="en-US" sz="2400" b="1" dirty="0">
                <a:solidFill>
                  <a:srgbClr val="040087"/>
                </a:solidFill>
                <a:latin typeface="Times New Roman" charset="0"/>
                <a:ea typeface="ＭＳ Ｐゴシック" charset="0"/>
                <a:cs typeface="Times New Roman" charset="0"/>
              </a:rPr>
              <a:t>Moderate </a:t>
            </a:r>
            <a:r>
              <a:rPr lang="en-US" sz="2400" b="1" dirty="0" smtClean="0">
                <a:solidFill>
                  <a:srgbClr val="040087"/>
                </a:solidFill>
                <a:latin typeface="Times New Roman" charset="0"/>
                <a:ea typeface="ＭＳ Ｐゴシック" charset="0"/>
                <a:cs typeface="Times New Roman" charset="0"/>
              </a:rPr>
              <a:t>growth (Decreasing) </a:t>
            </a:r>
            <a:r>
              <a:rPr lang="en-US" sz="1800" dirty="0" smtClean="0">
                <a:solidFill>
                  <a:srgbClr val="040087"/>
                </a:solidFill>
                <a:latin typeface="Times New Roman" charset="0"/>
                <a:ea typeface="ＭＳ Ｐゴシック" charset="0"/>
                <a:cs typeface="Times New Roman" charset="0"/>
              </a:rPr>
              <a:t>(CBR begins to drop sharply, CDR continues to decline as CBR stays higher than CDR)</a:t>
            </a:r>
            <a:endParaRPr lang="en-US" sz="1800" dirty="0">
              <a:solidFill>
                <a:srgbClr val="040087"/>
              </a:solidFill>
              <a:latin typeface="Times New Roman" charset="0"/>
              <a:ea typeface="ＭＳ Ｐゴシック" charset="0"/>
              <a:cs typeface="Times New Roman" charset="0"/>
            </a:endParaRPr>
          </a:p>
          <a:p>
            <a:pPr marL="1314450" lvl="2" indent="-457200" eaLnBrk="1" hangingPunct="1">
              <a:buFont typeface="Wingdings" charset="0"/>
              <a:buChar char="Ø"/>
              <a:tabLst>
                <a:tab pos="4114800" algn="l"/>
              </a:tabLst>
            </a:pPr>
            <a:r>
              <a:rPr lang="en-US" sz="2000" dirty="0" smtClean="0">
                <a:solidFill>
                  <a:srgbClr val="040087"/>
                </a:solidFill>
                <a:latin typeface="Times New Roman" charset="0"/>
                <a:ea typeface="ＭＳ Ｐゴシック" charset="0"/>
                <a:cs typeface="Times New Roman" charset="0"/>
                <a:sym typeface="Wingdings" charset="0"/>
              </a:rPr>
              <a:t>People </a:t>
            </a:r>
            <a:r>
              <a:rPr lang="en-US" sz="2000" dirty="0">
                <a:solidFill>
                  <a:srgbClr val="040087"/>
                </a:solidFill>
                <a:latin typeface="Times New Roman" charset="0"/>
                <a:ea typeface="ＭＳ Ｐゴシック" charset="0"/>
                <a:cs typeface="Times New Roman" charset="0"/>
                <a:sym typeface="Wingdings" charset="0"/>
              </a:rPr>
              <a:t>decide to have fewer offspring =&gt; decline in mortality &amp; IMR; economic changes (work in cities</a:t>
            </a:r>
            <a:r>
              <a:rPr lang="en-US" sz="2000" dirty="0" smtClean="0">
                <a:solidFill>
                  <a:srgbClr val="040087"/>
                </a:solidFill>
                <a:latin typeface="Times New Roman" charset="0"/>
                <a:ea typeface="ＭＳ Ｐゴシック" charset="0"/>
                <a:cs typeface="Times New Roman" charset="0"/>
                <a:sym typeface="Wingdings" charset="0"/>
              </a:rPr>
              <a:t>)</a:t>
            </a:r>
          </a:p>
          <a:p>
            <a:pPr marL="1314450" lvl="2" indent="-457200" eaLnBrk="1" hangingPunct="1">
              <a:buFont typeface="Wingdings" charset="0"/>
              <a:buChar char="Ø"/>
              <a:tabLst>
                <a:tab pos="4114800" algn="l"/>
              </a:tabLst>
            </a:pPr>
            <a:r>
              <a:rPr lang="en-US" sz="2000" dirty="0" smtClean="0">
                <a:solidFill>
                  <a:srgbClr val="040087"/>
                </a:solidFill>
                <a:latin typeface="Times New Roman" charset="0"/>
                <a:ea typeface="ＭＳ Ｐゴシック" charset="0"/>
                <a:cs typeface="Times New Roman" charset="0"/>
                <a:sym typeface="Wingdings" charset="0"/>
              </a:rPr>
              <a:t>Gap narrows between CBR and CDR</a:t>
            </a:r>
            <a:endParaRPr lang="en-US" sz="2000" dirty="0">
              <a:solidFill>
                <a:srgbClr val="040087"/>
              </a:solidFill>
              <a:latin typeface="Times New Roman" charset="0"/>
              <a:ea typeface="ＭＳ Ｐゴシック" charset="0"/>
              <a:cs typeface="Times New Roman" charset="0"/>
            </a:endParaRPr>
          </a:p>
          <a:p>
            <a:pPr marL="914400" lvl="1" indent="-457200" eaLnBrk="1" hangingPunct="1">
              <a:buFontTx/>
              <a:buAutoNum type="arabicPeriod"/>
              <a:tabLst>
                <a:tab pos="4114800" algn="l"/>
              </a:tabLst>
            </a:pPr>
            <a:r>
              <a:rPr lang="en-US" sz="2400" b="1" dirty="0">
                <a:solidFill>
                  <a:srgbClr val="040087"/>
                </a:solidFill>
                <a:latin typeface="Times New Roman" charset="0"/>
                <a:ea typeface="ＭＳ Ｐゴシック" charset="0"/>
                <a:cs typeface="Times New Roman" charset="0"/>
              </a:rPr>
              <a:t>Low </a:t>
            </a:r>
            <a:r>
              <a:rPr lang="en-US" sz="2400" b="1" dirty="0" smtClean="0">
                <a:solidFill>
                  <a:srgbClr val="040087"/>
                </a:solidFill>
                <a:latin typeface="Times New Roman" charset="0"/>
                <a:ea typeface="ＭＳ Ｐゴシック" charset="0"/>
                <a:cs typeface="Times New Roman" charset="0"/>
              </a:rPr>
              <a:t>growth </a:t>
            </a:r>
            <a:r>
              <a:rPr lang="en-US" sz="1800" dirty="0" smtClean="0">
                <a:solidFill>
                  <a:srgbClr val="040087"/>
                </a:solidFill>
                <a:latin typeface="Times New Roman" charset="0"/>
                <a:ea typeface="ＭＳ Ｐゴシック" charset="0"/>
                <a:cs typeface="Times New Roman" charset="0"/>
              </a:rPr>
              <a:t>(low birth and low death rates produce no long term growth…possibly a decrease)</a:t>
            </a:r>
            <a:endParaRPr lang="en-US" sz="1800" dirty="0">
              <a:solidFill>
                <a:srgbClr val="040087"/>
              </a:solidFill>
              <a:latin typeface="Times New Roman" charset="0"/>
              <a:ea typeface="ＭＳ Ｐゴシック" charset="0"/>
              <a:cs typeface="Times New Roman" charset="0"/>
            </a:endParaRPr>
          </a:p>
          <a:p>
            <a:pPr marL="1314450" lvl="2" indent="-457200" eaLnBrk="1" hangingPunct="1">
              <a:buFont typeface="Wingdings" charset="0"/>
              <a:buChar char="Ø"/>
              <a:tabLst>
                <a:tab pos="4114800" algn="l"/>
              </a:tabLst>
            </a:pPr>
            <a:r>
              <a:rPr lang="en-US" sz="2000" dirty="0">
                <a:solidFill>
                  <a:srgbClr val="040087"/>
                </a:solidFill>
                <a:latin typeface="Times New Roman" charset="0"/>
                <a:ea typeface="ＭＳ Ｐゴシック" charset="0"/>
                <a:cs typeface="Times New Roman" charset="0"/>
              </a:rPr>
              <a:t>CBR = CDR &amp; NIR nears zero (0) =&gt; </a:t>
            </a:r>
            <a:r>
              <a:rPr lang="en-US" sz="2000" b="1" dirty="0">
                <a:solidFill>
                  <a:srgbClr val="040087"/>
                </a:solidFill>
                <a:latin typeface="Times New Roman" charset="0"/>
                <a:ea typeface="ＭＳ Ｐゴシック" charset="0"/>
                <a:cs typeface="Times New Roman" charset="0"/>
              </a:rPr>
              <a:t>Zero population </a:t>
            </a:r>
            <a:r>
              <a:rPr lang="en-US" sz="2000" b="1" dirty="0" smtClean="0">
                <a:solidFill>
                  <a:srgbClr val="040087"/>
                </a:solidFill>
                <a:latin typeface="Times New Roman" charset="0"/>
                <a:ea typeface="ＭＳ Ｐゴシック" charset="0"/>
                <a:cs typeface="Times New Roman" charset="0"/>
              </a:rPr>
              <a:t>growth </a:t>
            </a:r>
            <a:r>
              <a:rPr lang="en-US" sz="1800" b="1" dirty="0" smtClean="0">
                <a:solidFill>
                  <a:srgbClr val="040087"/>
                </a:solidFill>
                <a:latin typeface="Times New Roman" charset="0"/>
                <a:ea typeface="ＭＳ Ｐゴシック" charset="0"/>
                <a:cs typeface="Times New Roman" charset="0"/>
              </a:rPr>
              <a:t>(ZPG)</a:t>
            </a:r>
            <a:endParaRPr lang="en-US" sz="1800" dirty="0">
              <a:solidFill>
                <a:srgbClr val="040087"/>
              </a:solidFill>
              <a:latin typeface="Times New Roman" charset="0"/>
              <a:ea typeface="ＭＳ Ｐゴシック" charset="0"/>
              <a:cs typeface="Times New Roman" charset="0"/>
            </a:endParaRPr>
          </a:p>
          <a:p>
            <a:pPr eaLnBrk="1" hangingPunct="1">
              <a:buFontTx/>
              <a:buNone/>
              <a:tabLst>
                <a:tab pos="4114800" algn="l"/>
              </a:tabLst>
            </a:pPr>
            <a:endParaRPr lang="en-US" sz="800" i="1" dirty="0">
              <a:solidFill>
                <a:srgbClr val="040087"/>
              </a:solidFill>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6588392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762000"/>
          </a:xfrm>
        </p:spPr>
        <p:txBody>
          <a:bodyPr/>
          <a:lstStyle/>
          <a:p>
            <a:pPr eaLnBrk="1" hangingPunct="1"/>
            <a:r>
              <a:rPr lang="en-US" sz="4000">
                <a:solidFill>
                  <a:schemeClr val="tx1"/>
                </a:solidFill>
                <a:latin typeface="Bookman Old Style" charset="0"/>
                <a:ea typeface="ＭＳ Ｐゴシック" charset="0"/>
              </a:rPr>
              <a:t>The Demographic Transition</a:t>
            </a:r>
          </a:p>
        </p:txBody>
      </p:sp>
      <p:sp>
        <p:nvSpPr>
          <p:cNvPr id="26627" name="Text Box 5"/>
          <p:cNvSpPr txBox="1">
            <a:spLocks noChangeArrowheads="1"/>
          </p:cNvSpPr>
          <p:nvPr/>
        </p:nvSpPr>
        <p:spPr bwMode="auto">
          <a:xfrm>
            <a:off x="685800" y="5486400"/>
            <a:ext cx="7550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3938" indent="-102393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dirty="0">
                <a:solidFill>
                  <a:srgbClr val="003300"/>
                </a:solidFill>
              </a:rPr>
              <a:t>Fig. 2-13:  The demographic transition consists of four stages, which move from high birth and death rates, to declines first in death rates then in birth rates, and finally to a stage of low birth and death rates.  Population growth is most rapid in the second stage.</a:t>
            </a:r>
          </a:p>
        </p:txBody>
      </p:sp>
      <p:pic>
        <p:nvPicPr>
          <p:cNvPr id="26628"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484313"/>
            <a:ext cx="7772400" cy="3544887"/>
          </a:xfrm>
        </p:spPr>
      </p:pic>
    </p:spTree>
    <p:extLst>
      <p:ext uri="{BB962C8B-B14F-4D97-AF65-F5344CB8AC3E}">
        <p14:creationId xmlns:p14="http://schemas.microsoft.com/office/powerpoint/2010/main" val="3881892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26"/>
          <p:cNvSpPr>
            <a:spLocks noChangeArrowheads="1"/>
          </p:cNvSpPr>
          <p:nvPr/>
        </p:nvSpPr>
        <p:spPr bwMode="auto">
          <a:xfrm>
            <a:off x="0" y="3048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2"/>
          <p:cNvSpPr>
            <a:spLocks noGrp="1" noChangeArrowheads="1"/>
          </p:cNvSpPr>
          <p:nvPr>
            <p:ph type="title"/>
          </p:nvPr>
        </p:nvSpPr>
        <p:spPr>
          <a:xfrm>
            <a:off x="457200" y="152400"/>
            <a:ext cx="8229600" cy="1250950"/>
          </a:xfrm>
        </p:spPr>
        <p:txBody>
          <a:bodyPr>
            <a:normAutofit/>
          </a:bodyPr>
          <a:lstStyle/>
          <a:p>
            <a:pPr eaLnBrk="1" fontAlgn="auto" hangingPunct="1">
              <a:spcAft>
                <a:spcPts val="0"/>
              </a:spcAft>
              <a:defRPr/>
            </a:pPr>
            <a:r>
              <a:rPr lang="en-US" smtClean="0">
                <a:solidFill>
                  <a:schemeClr val="accent1">
                    <a:satMod val="150000"/>
                  </a:schemeClr>
                </a:solidFill>
                <a:ea typeface="+mj-ea"/>
                <a:cs typeface="+mj-cs"/>
              </a:rPr>
              <a:t>The Classic Demographic Transition</a:t>
            </a:r>
          </a:p>
        </p:txBody>
      </p:sp>
      <p:sp>
        <p:nvSpPr>
          <p:cNvPr id="47108" name="Rectangle 6"/>
          <p:cNvSpPr>
            <a:spLocks noChangeArrowheads="1"/>
          </p:cNvSpPr>
          <p:nvPr/>
        </p:nvSpPr>
        <p:spPr bwMode="auto">
          <a:xfrm>
            <a:off x="2209800" y="2209800"/>
            <a:ext cx="631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Stage 1</a:t>
            </a:r>
            <a:endParaRPr lang="en-US" sz="1400"/>
          </a:p>
        </p:txBody>
      </p:sp>
      <p:sp>
        <p:nvSpPr>
          <p:cNvPr id="47109" name="Rectangle 7"/>
          <p:cNvSpPr>
            <a:spLocks noChangeArrowheads="1"/>
          </p:cNvSpPr>
          <p:nvPr/>
        </p:nvSpPr>
        <p:spPr bwMode="auto">
          <a:xfrm>
            <a:off x="3695700" y="2209800"/>
            <a:ext cx="631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Stage 2</a:t>
            </a:r>
            <a:endParaRPr lang="en-US" sz="1400"/>
          </a:p>
        </p:txBody>
      </p:sp>
      <p:sp>
        <p:nvSpPr>
          <p:cNvPr id="47110" name="Rectangle 8"/>
          <p:cNvSpPr>
            <a:spLocks noChangeArrowheads="1"/>
          </p:cNvSpPr>
          <p:nvPr/>
        </p:nvSpPr>
        <p:spPr bwMode="auto">
          <a:xfrm>
            <a:off x="5153025" y="2209800"/>
            <a:ext cx="631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Stage 3</a:t>
            </a:r>
            <a:endParaRPr lang="en-US" sz="1400"/>
          </a:p>
        </p:txBody>
      </p:sp>
      <p:sp>
        <p:nvSpPr>
          <p:cNvPr id="47111" name="Rectangle 9"/>
          <p:cNvSpPr>
            <a:spLocks noChangeArrowheads="1"/>
          </p:cNvSpPr>
          <p:nvPr/>
        </p:nvSpPr>
        <p:spPr bwMode="auto">
          <a:xfrm>
            <a:off x="6540500" y="2209800"/>
            <a:ext cx="631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Stage 4</a:t>
            </a:r>
            <a:endParaRPr lang="en-US" sz="1400"/>
          </a:p>
        </p:txBody>
      </p:sp>
      <p:grpSp>
        <p:nvGrpSpPr>
          <p:cNvPr id="47112" name="Group 128"/>
          <p:cNvGrpSpPr>
            <a:grpSpLocks/>
          </p:cNvGrpSpPr>
          <p:nvPr/>
        </p:nvGrpSpPr>
        <p:grpSpPr bwMode="auto">
          <a:xfrm>
            <a:off x="990600" y="2286000"/>
            <a:ext cx="7391400" cy="4286250"/>
            <a:chOff x="624" y="1440"/>
            <a:chExt cx="4656" cy="2700"/>
          </a:xfrm>
        </p:grpSpPr>
        <p:sp>
          <p:nvSpPr>
            <p:cNvPr id="47113" name="Freeform 3"/>
            <p:cNvSpPr>
              <a:spLocks/>
            </p:cNvSpPr>
            <p:nvPr/>
          </p:nvSpPr>
          <p:spPr bwMode="auto">
            <a:xfrm>
              <a:off x="1152" y="1440"/>
              <a:ext cx="3526" cy="2158"/>
            </a:xfrm>
            <a:custGeom>
              <a:avLst/>
              <a:gdLst>
                <a:gd name="T0" fmla="*/ 3526 w 3526"/>
                <a:gd name="T1" fmla="*/ 2158 h 2158"/>
                <a:gd name="T2" fmla="*/ 0 w 3526"/>
                <a:gd name="T3" fmla="*/ 2158 h 2158"/>
                <a:gd name="T4" fmla="*/ 0 w 3526"/>
                <a:gd name="T5" fmla="*/ 0 h 2158"/>
                <a:gd name="T6" fmla="*/ 0 60000 65536"/>
                <a:gd name="T7" fmla="*/ 0 60000 65536"/>
                <a:gd name="T8" fmla="*/ 0 60000 65536"/>
                <a:gd name="T9" fmla="*/ 0 w 3526"/>
                <a:gd name="T10" fmla="*/ 0 h 2158"/>
                <a:gd name="T11" fmla="*/ 3526 w 3526"/>
                <a:gd name="T12" fmla="*/ 2158 h 2158"/>
              </a:gdLst>
              <a:ahLst/>
              <a:cxnLst>
                <a:cxn ang="T6">
                  <a:pos x="T0" y="T1"/>
                </a:cxn>
                <a:cxn ang="T7">
                  <a:pos x="T2" y="T3"/>
                </a:cxn>
                <a:cxn ang="T8">
                  <a:pos x="T4" y="T5"/>
                </a:cxn>
              </a:cxnLst>
              <a:rect l="T9" t="T10" r="T11" b="T12"/>
              <a:pathLst>
                <a:path w="3526" h="2158">
                  <a:moveTo>
                    <a:pt x="3526" y="2158"/>
                  </a:moveTo>
                  <a:lnTo>
                    <a:pt x="0" y="2158"/>
                  </a:lnTo>
                  <a:lnTo>
                    <a:pt x="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14" name="Group 127"/>
            <p:cNvGrpSpPr>
              <a:grpSpLocks/>
            </p:cNvGrpSpPr>
            <p:nvPr/>
          </p:nvGrpSpPr>
          <p:grpSpPr bwMode="auto">
            <a:xfrm>
              <a:off x="624" y="1488"/>
              <a:ext cx="4656" cy="2652"/>
              <a:chOff x="562" y="1423"/>
              <a:chExt cx="4656" cy="2652"/>
            </a:xfrm>
          </p:grpSpPr>
          <p:sp>
            <p:nvSpPr>
              <p:cNvPr id="47115" name="Rectangle 4"/>
              <p:cNvSpPr>
                <a:spLocks noChangeArrowheads="1"/>
              </p:cNvSpPr>
              <p:nvPr/>
            </p:nvSpPr>
            <p:spPr bwMode="auto">
              <a:xfrm>
                <a:off x="2694" y="3621"/>
                <a:ext cx="2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Time</a:t>
                </a:r>
                <a:endParaRPr lang="en-US" sz="1400"/>
              </a:p>
            </p:txBody>
          </p:sp>
          <p:sp>
            <p:nvSpPr>
              <p:cNvPr id="47116" name="Freeform 5"/>
              <p:cNvSpPr>
                <a:spLocks/>
              </p:cNvSpPr>
              <p:nvPr/>
            </p:nvSpPr>
            <p:spPr bwMode="auto">
              <a:xfrm>
                <a:off x="951" y="1978"/>
                <a:ext cx="84" cy="878"/>
              </a:xfrm>
              <a:custGeom>
                <a:avLst/>
                <a:gdLst>
                  <a:gd name="T0" fmla="*/ 58 w 84"/>
                  <a:gd name="T1" fmla="*/ 810 h 878"/>
                  <a:gd name="T2" fmla="*/ 16 w 84"/>
                  <a:gd name="T3" fmla="*/ 814 h 878"/>
                  <a:gd name="T4" fmla="*/ 18 w 84"/>
                  <a:gd name="T5" fmla="*/ 832 h 878"/>
                  <a:gd name="T6" fmla="*/ 46 w 84"/>
                  <a:gd name="T7" fmla="*/ 848 h 878"/>
                  <a:gd name="T8" fmla="*/ 68 w 84"/>
                  <a:gd name="T9" fmla="*/ 860 h 878"/>
                  <a:gd name="T10" fmla="*/ 0 w 84"/>
                  <a:gd name="T11" fmla="*/ 878 h 878"/>
                  <a:gd name="T12" fmla="*/ 52 w 84"/>
                  <a:gd name="T13" fmla="*/ 750 h 878"/>
                  <a:gd name="T14" fmla="*/ 22 w 84"/>
                  <a:gd name="T15" fmla="*/ 738 h 878"/>
                  <a:gd name="T16" fmla="*/ 22 w 84"/>
                  <a:gd name="T17" fmla="*/ 696 h 878"/>
                  <a:gd name="T18" fmla="*/ 70 w 84"/>
                  <a:gd name="T19" fmla="*/ 720 h 878"/>
                  <a:gd name="T20" fmla="*/ 68 w 84"/>
                  <a:gd name="T21" fmla="*/ 704 h 878"/>
                  <a:gd name="T22" fmla="*/ 80 w 84"/>
                  <a:gd name="T23" fmla="*/ 684 h 878"/>
                  <a:gd name="T24" fmla="*/ 38 w 84"/>
                  <a:gd name="T25" fmla="*/ 648 h 878"/>
                  <a:gd name="T26" fmla="*/ 22 w 84"/>
                  <a:gd name="T27" fmla="*/ 646 h 878"/>
                  <a:gd name="T28" fmla="*/ 0 w 84"/>
                  <a:gd name="T29" fmla="*/ 592 h 878"/>
                  <a:gd name="T30" fmla="*/ 22 w 84"/>
                  <a:gd name="T31" fmla="*/ 558 h 878"/>
                  <a:gd name="T32" fmla="*/ 82 w 84"/>
                  <a:gd name="T33" fmla="*/ 564 h 878"/>
                  <a:gd name="T34" fmla="*/ 66 w 84"/>
                  <a:gd name="T35" fmla="*/ 552 h 878"/>
                  <a:gd name="T36" fmla="*/ 36 w 84"/>
                  <a:gd name="T37" fmla="*/ 566 h 878"/>
                  <a:gd name="T38" fmla="*/ 68 w 84"/>
                  <a:gd name="T39" fmla="*/ 486 h 878"/>
                  <a:gd name="T40" fmla="*/ 32 w 84"/>
                  <a:gd name="T41" fmla="*/ 472 h 878"/>
                  <a:gd name="T42" fmla="*/ 40 w 84"/>
                  <a:gd name="T43" fmla="*/ 520 h 878"/>
                  <a:gd name="T44" fmla="*/ 80 w 84"/>
                  <a:gd name="T45" fmla="*/ 480 h 878"/>
                  <a:gd name="T46" fmla="*/ 34 w 84"/>
                  <a:gd name="T47" fmla="*/ 498 h 878"/>
                  <a:gd name="T48" fmla="*/ 36 w 84"/>
                  <a:gd name="T49" fmla="*/ 440 h 878"/>
                  <a:gd name="T50" fmla="*/ 50 w 84"/>
                  <a:gd name="T51" fmla="*/ 450 h 878"/>
                  <a:gd name="T52" fmla="*/ 80 w 84"/>
                  <a:gd name="T53" fmla="*/ 428 h 878"/>
                  <a:gd name="T54" fmla="*/ 28 w 84"/>
                  <a:gd name="T55" fmla="*/ 410 h 878"/>
                  <a:gd name="T56" fmla="*/ 40 w 84"/>
                  <a:gd name="T57" fmla="*/ 442 h 878"/>
                  <a:gd name="T58" fmla="*/ 64 w 84"/>
                  <a:gd name="T59" fmla="*/ 442 h 878"/>
                  <a:gd name="T60" fmla="*/ 22 w 84"/>
                  <a:gd name="T61" fmla="*/ 376 h 878"/>
                  <a:gd name="T62" fmla="*/ 76 w 84"/>
                  <a:gd name="T63" fmla="*/ 390 h 878"/>
                  <a:gd name="T64" fmla="*/ 66 w 84"/>
                  <a:gd name="T65" fmla="*/ 376 h 878"/>
                  <a:gd name="T66" fmla="*/ 80 w 84"/>
                  <a:gd name="T67" fmla="*/ 340 h 878"/>
                  <a:gd name="T68" fmla="*/ 44 w 84"/>
                  <a:gd name="T69" fmla="*/ 318 h 878"/>
                  <a:gd name="T70" fmla="*/ 22 w 84"/>
                  <a:gd name="T71" fmla="*/ 322 h 878"/>
                  <a:gd name="T72" fmla="*/ 42 w 84"/>
                  <a:gd name="T73" fmla="*/ 238 h 878"/>
                  <a:gd name="T74" fmla="*/ 22 w 84"/>
                  <a:gd name="T75" fmla="*/ 232 h 878"/>
                  <a:gd name="T76" fmla="*/ 36 w 84"/>
                  <a:gd name="T77" fmla="*/ 198 h 878"/>
                  <a:gd name="T78" fmla="*/ 50 w 84"/>
                  <a:gd name="T79" fmla="*/ 208 h 878"/>
                  <a:gd name="T80" fmla="*/ 80 w 84"/>
                  <a:gd name="T81" fmla="*/ 184 h 878"/>
                  <a:gd name="T82" fmla="*/ 28 w 84"/>
                  <a:gd name="T83" fmla="*/ 168 h 878"/>
                  <a:gd name="T84" fmla="*/ 40 w 84"/>
                  <a:gd name="T85" fmla="*/ 200 h 878"/>
                  <a:gd name="T86" fmla="*/ 64 w 84"/>
                  <a:gd name="T87" fmla="*/ 200 h 878"/>
                  <a:gd name="T88" fmla="*/ 22 w 84"/>
                  <a:gd name="T89" fmla="*/ 134 h 878"/>
                  <a:gd name="T90" fmla="*/ 76 w 84"/>
                  <a:gd name="T91" fmla="*/ 146 h 878"/>
                  <a:gd name="T92" fmla="*/ 68 w 84"/>
                  <a:gd name="T93" fmla="*/ 132 h 878"/>
                  <a:gd name="T94" fmla="*/ 70 w 84"/>
                  <a:gd name="T95" fmla="*/ 84 h 878"/>
                  <a:gd name="T96" fmla="*/ 28 w 84"/>
                  <a:gd name="T97" fmla="*/ 72 h 878"/>
                  <a:gd name="T98" fmla="*/ 52 w 84"/>
                  <a:gd name="T99" fmla="*/ 116 h 878"/>
                  <a:gd name="T100" fmla="*/ 74 w 84"/>
                  <a:gd name="T101" fmla="*/ 68 h 878"/>
                  <a:gd name="T102" fmla="*/ 34 w 84"/>
                  <a:gd name="T103" fmla="*/ 88 h 878"/>
                  <a:gd name="T104" fmla="*/ 74 w 84"/>
                  <a:gd name="T105" fmla="*/ 48 h 878"/>
                  <a:gd name="T106" fmla="*/ 50 w 84"/>
                  <a:gd name="T107" fmla="*/ 6 h 878"/>
                  <a:gd name="T108" fmla="*/ 34 w 84"/>
                  <a:gd name="T109" fmla="*/ 22 h 878"/>
                  <a:gd name="T110" fmla="*/ 26 w 84"/>
                  <a:gd name="T111" fmla="*/ 44 h 878"/>
                  <a:gd name="T112" fmla="*/ 62 w 84"/>
                  <a:gd name="T113" fmla="*/ 16 h 8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
                  <a:gd name="T172" fmla="*/ 0 h 878"/>
                  <a:gd name="T173" fmla="*/ 84 w 84"/>
                  <a:gd name="T174" fmla="*/ 878 h 8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 h="878">
                    <a:moveTo>
                      <a:pt x="0" y="878"/>
                    </a:moveTo>
                    <a:lnTo>
                      <a:pt x="80" y="878"/>
                    </a:lnTo>
                    <a:lnTo>
                      <a:pt x="80" y="850"/>
                    </a:lnTo>
                    <a:lnTo>
                      <a:pt x="80" y="832"/>
                    </a:lnTo>
                    <a:lnTo>
                      <a:pt x="78" y="822"/>
                    </a:lnTo>
                    <a:lnTo>
                      <a:pt x="74" y="818"/>
                    </a:lnTo>
                    <a:lnTo>
                      <a:pt x="70" y="814"/>
                    </a:lnTo>
                    <a:lnTo>
                      <a:pt x="64" y="810"/>
                    </a:lnTo>
                    <a:lnTo>
                      <a:pt x="58" y="810"/>
                    </a:lnTo>
                    <a:lnTo>
                      <a:pt x="52" y="810"/>
                    </a:lnTo>
                    <a:lnTo>
                      <a:pt x="48" y="812"/>
                    </a:lnTo>
                    <a:lnTo>
                      <a:pt x="42" y="816"/>
                    </a:lnTo>
                    <a:lnTo>
                      <a:pt x="38" y="826"/>
                    </a:lnTo>
                    <a:lnTo>
                      <a:pt x="34" y="820"/>
                    </a:lnTo>
                    <a:lnTo>
                      <a:pt x="30" y="816"/>
                    </a:lnTo>
                    <a:lnTo>
                      <a:pt x="26" y="814"/>
                    </a:lnTo>
                    <a:lnTo>
                      <a:pt x="20" y="814"/>
                    </a:lnTo>
                    <a:lnTo>
                      <a:pt x="16" y="814"/>
                    </a:lnTo>
                    <a:lnTo>
                      <a:pt x="12" y="816"/>
                    </a:lnTo>
                    <a:lnTo>
                      <a:pt x="4" y="822"/>
                    </a:lnTo>
                    <a:lnTo>
                      <a:pt x="2" y="826"/>
                    </a:lnTo>
                    <a:lnTo>
                      <a:pt x="2" y="832"/>
                    </a:lnTo>
                    <a:lnTo>
                      <a:pt x="0" y="844"/>
                    </a:lnTo>
                    <a:lnTo>
                      <a:pt x="0" y="878"/>
                    </a:lnTo>
                    <a:lnTo>
                      <a:pt x="14" y="852"/>
                    </a:lnTo>
                    <a:lnTo>
                      <a:pt x="14" y="836"/>
                    </a:lnTo>
                    <a:lnTo>
                      <a:pt x="18" y="832"/>
                    </a:lnTo>
                    <a:lnTo>
                      <a:pt x="24" y="830"/>
                    </a:lnTo>
                    <a:lnTo>
                      <a:pt x="28" y="830"/>
                    </a:lnTo>
                    <a:lnTo>
                      <a:pt x="30" y="834"/>
                    </a:lnTo>
                    <a:lnTo>
                      <a:pt x="32" y="844"/>
                    </a:lnTo>
                    <a:lnTo>
                      <a:pt x="32" y="860"/>
                    </a:lnTo>
                    <a:lnTo>
                      <a:pt x="14" y="860"/>
                    </a:lnTo>
                    <a:lnTo>
                      <a:pt x="14" y="852"/>
                    </a:lnTo>
                    <a:lnTo>
                      <a:pt x="0" y="878"/>
                    </a:lnTo>
                    <a:lnTo>
                      <a:pt x="46" y="848"/>
                    </a:lnTo>
                    <a:lnTo>
                      <a:pt x="46" y="840"/>
                    </a:lnTo>
                    <a:lnTo>
                      <a:pt x="48" y="832"/>
                    </a:lnTo>
                    <a:lnTo>
                      <a:pt x="50" y="828"/>
                    </a:lnTo>
                    <a:lnTo>
                      <a:pt x="56" y="826"/>
                    </a:lnTo>
                    <a:lnTo>
                      <a:pt x="62" y="828"/>
                    </a:lnTo>
                    <a:lnTo>
                      <a:pt x="64" y="830"/>
                    </a:lnTo>
                    <a:lnTo>
                      <a:pt x="66" y="834"/>
                    </a:lnTo>
                    <a:lnTo>
                      <a:pt x="68" y="846"/>
                    </a:lnTo>
                    <a:lnTo>
                      <a:pt x="68" y="860"/>
                    </a:lnTo>
                    <a:lnTo>
                      <a:pt x="46" y="860"/>
                    </a:lnTo>
                    <a:lnTo>
                      <a:pt x="46" y="848"/>
                    </a:lnTo>
                    <a:lnTo>
                      <a:pt x="0" y="878"/>
                    </a:lnTo>
                    <a:lnTo>
                      <a:pt x="80" y="796"/>
                    </a:lnTo>
                    <a:lnTo>
                      <a:pt x="80" y="782"/>
                    </a:lnTo>
                    <a:lnTo>
                      <a:pt x="22" y="782"/>
                    </a:lnTo>
                    <a:lnTo>
                      <a:pt x="22" y="796"/>
                    </a:lnTo>
                    <a:lnTo>
                      <a:pt x="80" y="796"/>
                    </a:lnTo>
                    <a:lnTo>
                      <a:pt x="0" y="878"/>
                    </a:lnTo>
                    <a:lnTo>
                      <a:pt x="14" y="796"/>
                    </a:lnTo>
                    <a:lnTo>
                      <a:pt x="14" y="782"/>
                    </a:lnTo>
                    <a:lnTo>
                      <a:pt x="0" y="782"/>
                    </a:lnTo>
                    <a:lnTo>
                      <a:pt x="0" y="796"/>
                    </a:lnTo>
                    <a:lnTo>
                      <a:pt x="14" y="796"/>
                    </a:lnTo>
                    <a:lnTo>
                      <a:pt x="0" y="878"/>
                    </a:lnTo>
                    <a:lnTo>
                      <a:pt x="80" y="750"/>
                    </a:lnTo>
                    <a:lnTo>
                      <a:pt x="62" y="750"/>
                    </a:lnTo>
                    <a:lnTo>
                      <a:pt x="52" y="750"/>
                    </a:lnTo>
                    <a:lnTo>
                      <a:pt x="42" y="750"/>
                    </a:lnTo>
                    <a:lnTo>
                      <a:pt x="38" y="746"/>
                    </a:lnTo>
                    <a:lnTo>
                      <a:pt x="36" y="744"/>
                    </a:lnTo>
                    <a:lnTo>
                      <a:pt x="36" y="740"/>
                    </a:lnTo>
                    <a:lnTo>
                      <a:pt x="36" y="736"/>
                    </a:lnTo>
                    <a:lnTo>
                      <a:pt x="38" y="732"/>
                    </a:lnTo>
                    <a:lnTo>
                      <a:pt x="24" y="728"/>
                    </a:lnTo>
                    <a:lnTo>
                      <a:pt x="22" y="732"/>
                    </a:lnTo>
                    <a:lnTo>
                      <a:pt x="22" y="738"/>
                    </a:lnTo>
                    <a:lnTo>
                      <a:pt x="22" y="742"/>
                    </a:lnTo>
                    <a:lnTo>
                      <a:pt x="24" y="746"/>
                    </a:lnTo>
                    <a:lnTo>
                      <a:pt x="30" y="752"/>
                    </a:lnTo>
                    <a:lnTo>
                      <a:pt x="22" y="752"/>
                    </a:lnTo>
                    <a:lnTo>
                      <a:pt x="22" y="766"/>
                    </a:lnTo>
                    <a:lnTo>
                      <a:pt x="80" y="766"/>
                    </a:lnTo>
                    <a:lnTo>
                      <a:pt x="80" y="750"/>
                    </a:lnTo>
                    <a:lnTo>
                      <a:pt x="0" y="878"/>
                    </a:lnTo>
                    <a:lnTo>
                      <a:pt x="22" y="696"/>
                    </a:lnTo>
                    <a:lnTo>
                      <a:pt x="22" y="706"/>
                    </a:lnTo>
                    <a:lnTo>
                      <a:pt x="2" y="706"/>
                    </a:lnTo>
                    <a:lnTo>
                      <a:pt x="12" y="722"/>
                    </a:lnTo>
                    <a:lnTo>
                      <a:pt x="22" y="722"/>
                    </a:lnTo>
                    <a:lnTo>
                      <a:pt x="22" y="728"/>
                    </a:lnTo>
                    <a:lnTo>
                      <a:pt x="34" y="728"/>
                    </a:lnTo>
                    <a:lnTo>
                      <a:pt x="34" y="722"/>
                    </a:lnTo>
                    <a:lnTo>
                      <a:pt x="60" y="722"/>
                    </a:lnTo>
                    <a:lnTo>
                      <a:pt x="70" y="720"/>
                    </a:lnTo>
                    <a:lnTo>
                      <a:pt x="76" y="718"/>
                    </a:lnTo>
                    <a:lnTo>
                      <a:pt x="78" y="716"/>
                    </a:lnTo>
                    <a:lnTo>
                      <a:pt x="80" y="714"/>
                    </a:lnTo>
                    <a:lnTo>
                      <a:pt x="82" y="706"/>
                    </a:lnTo>
                    <a:lnTo>
                      <a:pt x="82" y="702"/>
                    </a:lnTo>
                    <a:lnTo>
                      <a:pt x="80" y="694"/>
                    </a:lnTo>
                    <a:lnTo>
                      <a:pt x="68" y="696"/>
                    </a:lnTo>
                    <a:lnTo>
                      <a:pt x="70" y="702"/>
                    </a:lnTo>
                    <a:lnTo>
                      <a:pt x="68" y="704"/>
                    </a:lnTo>
                    <a:lnTo>
                      <a:pt x="66" y="706"/>
                    </a:lnTo>
                    <a:lnTo>
                      <a:pt x="58" y="706"/>
                    </a:lnTo>
                    <a:lnTo>
                      <a:pt x="34" y="706"/>
                    </a:lnTo>
                    <a:lnTo>
                      <a:pt x="34" y="696"/>
                    </a:lnTo>
                    <a:lnTo>
                      <a:pt x="22" y="696"/>
                    </a:lnTo>
                    <a:lnTo>
                      <a:pt x="0" y="878"/>
                    </a:lnTo>
                    <a:lnTo>
                      <a:pt x="0" y="670"/>
                    </a:lnTo>
                    <a:lnTo>
                      <a:pt x="0" y="684"/>
                    </a:lnTo>
                    <a:lnTo>
                      <a:pt x="80" y="684"/>
                    </a:lnTo>
                    <a:lnTo>
                      <a:pt x="80" y="670"/>
                    </a:lnTo>
                    <a:lnTo>
                      <a:pt x="52" y="670"/>
                    </a:lnTo>
                    <a:lnTo>
                      <a:pt x="46" y="670"/>
                    </a:lnTo>
                    <a:lnTo>
                      <a:pt x="40" y="668"/>
                    </a:lnTo>
                    <a:lnTo>
                      <a:pt x="36" y="664"/>
                    </a:lnTo>
                    <a:lnTo>
                      <a:pt x="34" y="660"/>
                    </a:lnTo>
                    <a:lnTo>
                      <a:pt x="34" y="656"/>
                    </a:lnTo>
                    <a:lnTo>
                      <a:pt x="34" y="652"/>
                    </a:lnTo>
                    <a:lnTo>
                      <a:pt x="38" y="648"/>
                    </a:lnTo>
                    <a:lnTo>
                      <a:pt x="44" y="648"/>
                    </a:lnTo>
                    <a:lnTo>
                      <a:pt x="50" y="648"/>
                    </a:lnTo>
                    <a:lnTo>
                      <a:pt x="80" y="648"/>
                    </a:lnTo>
                    <a:lnTo>
                      <a:pt x="80" y="632"/>
                    </a:lnTo>
                    <a:lnTo>
                      <a:pt x="46" y="632"/>
                    </a:lnTo>
                    <a:lnTo>
                      <a:pt x="36" y="632"/>
                    </a:lnTo>
                    <a:lnTo>
                      <a:pt x="30" y="634"/>
                    </a:lnTo>
                    <a:lnTo>
                      <a:pt x="26" y="638"/>
                    </a:lnTo>
                    <a:lnTo>
                      <a:pt x="22" y="646"/>
                    </a:lnTo>
                    <a:lnTo>
                      <a:pt x="22" y="652"/>
                    </a:lnTo>
                    <a:lnTo>
                      <a:pt x="22" y="660"/>
                    </a:lnTo>
                    <a:lnTo>
                      <a:pt x="26" y="664"/>
                    </a:lnTo>
                    <a:lnTo>
                      <a:pt x="30" y="670"/>
                    </a:lnTo>
                    <a:lnTo>
                      <a:pt x="0" y="670"/>
                    </a:lnTo>
                    <a:lnTo>
                      <a:pt x="0" y="878"/>
                    </a:lnTo>
                    <a:lnTo>
                      <a:pt x="84" y="624"/>
                    </a:lnTo>
                    <a:lnTo>
                      <a:pt x="84" y="612"/>
                    </a:lnTo>
                    <a:lnTo>
                      <a:pt x="0" y="592"/>
                    </a:lnTo>
                    <a:lnTo>
                      <a:pt x="0" y="604"/>
                    </a:lnTo>
                    <a:lnTo>
                      <a:pt x="84" y="624"/>
                    </a:lnTo>
                    <a:lnTo>
                      <a:pt x="0" y="878"/>
                    </a:lnTo>
                    <a:lnTo>
                      <a:pt x="80" y="532"/>
                    </a:lnTo>
                    <a:lnTo>
                      <a:pt x="0" y="532"/>
                    </a:lnTo>
                    <a:lnTo>
                      <a:pt x="0" y="546"/>
                    </a:lnTo>
                    <a:lnTo>
                      <a:pt x="30" y="546"/>
                    </a:lnTo>
                    <a:lnTo>
                      <a:pt x="24" y="552"/>
                    </a:lnTo>
                    <a:lnTo>
                      <a:pt x="22" y="558"/>
                    </a:lnTo>
                    <a:lnTo>
                      <a:pt x="22" y="564"/>
                    </a:lnTo>
                    <a:lnTo>
                      <a:pt x="24" y="574"/>
                    </a:lnTo>
                    <a:lnTo>
                      <a:pt x="28" y="580"/>
                    </a:lnTo>
                    <a:lnTo>
                      <a:pt x="38" y="586"/>
                    </a:lnTo>
                    <a:lnTo>
                      <a:pt x="52" y="588"/>
                    </a:lnTo>
                    <a:lnTo>
                      <a:pt x="64" y="586"/>
                    </a:lnTo>
                    <a:lnTo>
                      <a:pt x="74" y="580"/>
                    </a:lnTo>
                    <a:lnTo>
                      <a:pt x="80" y="574"/>
                    </a:lnTo>
                    <a:lnTo>
                      <a:pt x="82" y="564"/>
                    </a:lnTo>
                    <a:lnTo>
                      <a:pt x="80" y="556"/>
                    </a:lnTo>
                    <a:lnTo>
                      <a:pt x="78" y="550"/>
                    </a:lnTo>
                    <a:lnTo>
                      <a:pt x="72" y="546"/>
                    </a:lnTo>
                    <a:lnTo>
                      <a:pt x="80" y="546"/>
                    </a:lnTo>
                    <a:lnTo>
                      <a:pt x="80" y="532"/>
                    </a:lnTo>
                    <a:lnTo>
                      <a:pt x="0" y="878"/>
                    </a:lnTo>
                    <a:lnTo>
                      <a:pt x="50" y="546"/>
                    </a:lnTo>
                    <a:lnTo>
                      <a:pt x="60" y="548"/>
                    </a:lnTo>
                    <a:lnTo>
                      <a:pt x="66" y="552"/>
                    </a:lnTo>
                    <a:lnTo>
                      <a:pt x="70" y="556"/>
                    </a:lnTo>
                    <a:lnTo>
                      <a:pt x="70" y="560"/>
                    </a:lnTo>
                    <a:lnTo>
                      <a:pt x="68" y="564"/>
                    </a:lnTo>
                    <a:lnTo>
                      <a:pt x="66" y="568"/>
                    </a:lnTo>
                    <a:lnTo>
                      <a:pt x="60" y="572"/>
                    </a:lnTo>
                    <a:lnTo>
                      <a:pt x="52" y="572"/>
                    </a:lnTo>
                    <a:lnTo>
                      <a:pt x="46" y="572"/>
                    </a:lnTo>
                    <a:lnTo>
                      <a:pt x="40" y="570"/>
                    </a:lnTo>
                    <a:lnTo>
                      <a:pt x="36" y="566"/>
                    </a:lnTo>
                    <a:lnTo>
                      <a:pt x="34" y="564"/>
                    </a:lnTo>
                    <a:lnTo>
                      <a:pt x="34" y="560"/>
                    </a:lnTo>
                    <a:lnTo>
                      <a:pt x="34" y="554"/>
                    </a:lnTo>
                    <a:lnTo>
                      <a:pt x="38" y="550"/>
                    </a:lnTo>
                    <a:lnTo>
                      <a:pt x="42" y="548"/>
                    </a:lnTo>
                    <a:lnTo>
                      <a:pt x="50" y="546"/>
                    </a:lnTo>
                    <a:lnTo>
                      <a:pt x="0" y="878"/>
                    </a:lnTo>
                    <a:lnTo>
                      <a:pt x="62" y="482"/>
                    </a:lnTo>
                    <a:lnTo>
                      <a:pt x="68" y="486"/>
                    </a:lnTo>
                    <a:lnTo>
                      <a:pt x="70" y="488"/>
                    </a:lnTo>
                    <a:lnTo>
                      <a:pt x="70" y="492"/>
                    </a:lnTo>
                    <a:lnTo>
                      <a:pt x="68" y="498"/>
                    </a:lnTo>
                    <a:lnTo>
                      <a:pt x="66" y="502"/>
                    </a:lnTo>
                    <a:lnTo>
                      <a:pt x="62" y="504"/>
                    </a:lnTo>
                    <a:lnTo>
                      <a:pt x="56" y="506"/>
                    </a:lnTo>
                    <a:lnTo>
                      <a:pt x="56" y="466"/>
                    </a:lnTo>
                    <a:lnTo>
                      <a:pt x="44" y="468"/>
                    </a:lnTo>
                    <a:lnTo>
                      <a:pt x="32" y="472"/>
                    </a:lnTo>
                    <a:lnTo>
                      <a:pt x="28" y="476"/>
                    </a:lnTo>
                    <a:lnTo>
                      <a:pt x="24" y="480"/>
                    </a:lnTo>
                    <a:lnTo>
                      <a:pt x="22" y="486"/>
                    </a:lnTo>
                    <a:lnTo>
                      <a:pt x="22" y="494"/>
                    </a:lnTo>
                    <a:lnTo>
                      <a:pt x="22" y="500"/>
                    </a:lnTo>
                    <a:lnTo>
                      <a:pt x="24" y="506"/>
                    </a:lnTo>
                    <a:lnTo>
                      <a:pt x="26" y="510"/>
                    </a:lnTo>
                    <a:lnTo>
                      <a:pt x="30" y="514"/>
                    </a:lnTo>
                    <a:lnTo>
                      <a:pt x="40" y="520"/>
                    </a:lnTo>
                    <a:lnTo>
                      <a:pt x="52" y="520"/>
                    </a:lnTo>
                    <a:lnTo>
                      <a:pt x="60" y="520"/>
                    </a:lnTo>
                    <a:lnTo>
                      <a:pt x="68" y="518"/>
                    </a:lnTo>
                    <a:lnTo>
                      <a:pt x="76" y="512"/>
                    </a:lnTo>
                    <a:lnTo>
                      <a:pt x="80" y="504"/>
                    </a:lnTo>
                    <a:lnTo>
                      <a:pt x="82" y="498"/>
                    </a:lnTo>
                    <a:lnTo>
                      <a:pt x="82" y="492"/>
                    </a:lnTo>
                    <a:lnTo>
                      <a:pt x="82" y="486"/>
                    </a:lnTo>
                    <a:lnTo>
                      <a:pt x="80" y="480"/>
                    </a:lnTo>
                    <a:lnTo>
                      <a:pt x="74" y="474"/>
                    </a:lnTo>
                    <a:lnTo>
                      <a:pt x="68" y="470"/>
                    </a:lnTo>
                    <a:lnTo>
                      <a:pt x="64" y="468"/>
                    </a:lnTo>
                    <a:lnTo>
                      <a:pt x="62" y="482"/>
                    </a:lnTo>
                    <a:lnTo>
                      <a:pt x="0" y="878"/>
                    </a:lnTo>
                    <a:lnTo>
                      <a:pt x="46" y="504"/>
                    </a:lnTo>
                    <a:lnTo>
                      <a:pt x="42" y="504"/>
                    </a:lnTo>
                    <a:lnTo>
                      <a:pt x="36" y="502"/>
                    </a:lnTo>
                    <a:lnTo>
                      <a:pt x="34" y="498"/>
                    </a:lnTo>
                    <a:lnTo>
                      <a:pt x="34" y="494"/>
                    </a:lnTo>
                    <a:lnTo>
                      <a:pt x="34" y="490"/>
                    </a:lnTo>
                    <a:lnTo>
                      <a:pt x="36" y="486"/>
                    </a:lnTo>
                    <a:lnTo>
                      <a:pt x="40" y="484"/>
                    </a:lnTo>
                    <a:lnTo>
                      <a:pt x="46" y="482"/>
                    </a:lnTo>
                    <a:lnTo>
                      <a:pt x="46" y="504"/>
                    </a:lnTo>
                    <a:lnTo>
                      <a:pt x="0" y="878"/>
                    </a:lnTo>
                    <a:lnTo>
                      <a:pt x="40" y="442"/>
                    </a:lnTo>
                    <a:lnTo>
                      <a:pt x="36" y="440"/>
                    </a:lnTo>
                    <a:lnTo>
                      <a:pt x="34" y="438"/>
                    </a:lnTo>
                    <a:lnTo>
                      <a:pt x="34" y="432"/>
                    </a:lnTo>
                    <a:lnTo>
                      <a:pt x="34" y="426"/>
                    </a:lnTo>
                    <a:lnTo>
                      <a:pt x="36" y="424"/>
                    </a:lnTo>
                    <a:lnTo>
                      <a:pt x="38" y="422"/>
                    </a:lnTo>
                    <a:lnTo>
                      <a:pt x="42" y="422"/>
                    </a:lnTo>
                    <a:lnTo>
                      <a:pt x="46" y="436"/>
                    </a:lnTo>
                    <a:lnTo>
                      <a:pt x="48" y="444"/>
                    </a:lnTo>
                    <a:lnTo>
                      <a:pt x="50" y="450"/>
                    </a:lnTo>
                    <a:lnTo>
                      <a:pt x="56" y="456"/>
                    </a:lnTo>
                    <a:lnTo>
                      <a:pt x="60" y="458"/>
                    </a:lnTo>
                    <a:lnTo>
                      <a:pt x="64" y="458"/>
                    </a:lnTo>
                    <a:lnTo>
                      <a:pt x="72" y="456"/>
                    </a:lnTo>
                    <a:lnTo>
                      <a:pt x="78" y="452"/>
                    </a:lnTo>
                    <a:lnTo>
                      <a:pt x="80" y="446"/>
                    </a:lnTo>
                    <a:lnTo>
                      <a:pt x="82" y="438"/>
                    </a:lnTo>
                    <a:lnTo>
                      <a:pt x="82" y="432"/>
                    </a:lnTo>
                    <a:lnTo>
                      <a:pt x="80" y="428"/>
                    </a:lnTo>
                    <a:lnTo>
                      <a:pt x="74" y="420"/>
                    </a:lnTo>
                    <a:lnTo>
                      <a:pt x="78" y="420"/>
                    </a:lnTo>
                    <a:lnTo>
                      <a:pt x="80" y="418"/>
                    </a:lnTo>
                    <a:lnTo>
                      <a:pt x="80" y="404"/>
                    </a:lnTo>
                    <a:lnTo>
                      <a:pt x="74" y="406"/>
                    </a:lnTo>
                    <a:lnTo>
                      <a:pt x="66" y="406"/>
                    </a:lnTo>
                    <a:lnTo>
                      <a:pt x="44" y="406"/>
                    </a:lnTo>
                    <a:lnTo>
                      <a:pt x="36" y="408"/>
                    </a:lnTo>
                    <a:lnTo>
                      <a:pt x="28" y="410"/>
                    </a:lnTo>
                    <a:lnTo>
                      <a:pt x="26" y="412"/>
                    </a:lnTo>
                    <a:lnTo>
                      <a:pt x="24" y="418"/>
                    </a:lnTo>
                    <a:lnTo>
                      <a:pt x="22" y="424"/>
                    </a:lnTo>
                    <a:lnTo>
                      <a:pt x="22" y="432"/>
                    </a:lnTo>
                    <a:lnTo>
                      <a:pt x="22" y="442"/>
                    </a:lnTo>
                    <a:lnTo>
                      <a:pt x="26" y="450"/>
                    </a:lnTo>
                    <a:lnTo>
                      <a:pt x="32" y="454"/>
                    </a:lnTo>
                    <a:lnTo>
                      <a:pt x="38" y="456"/>
                    </a:lnTo>
                    <a:lnTo>
                      <a:pt x="40" y="442"/>
                    </a:lnTo>
                    <a:lnTo>
                      <a:pt x="0" y="878"/>
                    </a:lnTo>
                    <a:lnTo>
                      <a:pt x="56" y="422"/>
                    </a:lnTo>
                    <a:lnTo>
                      <a:pt x="62" y="422"/>
                    </a:lnTo>
                    <a:lnTo>
                      <a:pt x="68" y="426"/>
                    </a:lnTo>
                    <a:lnTo>
                      <a:pt x="70" y="430"/>
                    </a:lnTo>
                    <a:lnTo>
                      <a:pt x="72" y="434"/>
                    </a:lnTo>
                    <a:lnTo>
                      <a:pt x="70" y="438"/>
                    </a:lnTo>
                    <a:lnTo>
                      <a:pt x="68" y="440"/>
                    </a:lnTo>
                    <a:lnTo>
                      <a:pt x="64" y="442"/>
                    </a:lnTo>
                    <a:lnTo>
                      <a:pt x="60" y="442"/>
                    </a:lnTo>
                    <a:lnTo>
                      <a:pt x="58" y="440"/>
                    </a:lnTo>
                    <a:lnTo>
                      <a:pt x="56" y="434"/>
                    </a:lnTo>
                    <a:lnTo>
                      <a:pt x="54" y="428"/>
                    </a:lnTo>
                    <a:lnTo>
                      <a:pt x="52" y="422"/>
                    </a:lnTo>
                    <a:lnTo>
                      <a:pt x="56" y="422"/>
                    </a:lnTo>
                    <a:lnTo>
                      <a:pt x="0" y="878"/>
                    </a:lnTo>
                    <a:lnTo>
                      <a:pt x="22" y="366"/>
                    </a:lnTo>
                    <a:lnTo>
                      <a:pt x="22" y="376"/>
                    </a:lnTo>
                    <a:lnTo>
                      <a:pt x="2" y="376"/>
                    </a:lnTo>
                    <a:lnTo>
                      <a:pt x="12" y="392"/>
                    </a:lnTo>
                    <a:lnTo>
                      <a:pt x="22" y="392"/>
                    </a:lnTo>
                    <a:lnTo>
                      <a:pt x="22" y="398"/>
                    </a:lnTo>
                    <a:lnTo>
                      <a:pt x="34" y="398"/>
                    </a:lnTo>
                    <a:lnTo>
                      <a:pt x="34" y="392"/>
                    </a:lnTo>
                    <a:lnTo>
                      <a:pt x="60" y="392"/>
                    </a:lnTo>
                    <a:lnTo>
                      <a:pt x="70" y="390"/>
                    </a:lnTo>
                    <a:lnTo>
                      <a:pt x="76" y="390"/>
                    </a:lnTo>
                    <a:lnTo>
                      <a:pt x="78" y="386"/>
                    </a:lnTo>
                    <a:lnTo>
                      <a:pt x="80" y="384"/>
                    </a:lnTo>
                    <a:lnTo>
                      <a:pt x="82" y="376"/>
                    </a:lnTo>
                    <a:lnTo>
                      <a:pt x="82" y="372"/>
                    </a:lnTo>
                    <a:lnTo>
                      <a:pt x="80" y="364"/>
                    </a:lnTo>
                    <a:lnTo>
                      <a:pt x="68" y="366"/>
                    </a:lnTo>
                    <a:lnTo>
                      <a:pt x="70" y="372"/>
                    </a:lnTo>
                    <a:lnTo>
                      <a:pt x="68" y="374"/>
                    </a:lnTo>
                    <a:lnTo>
                      <a:pt x="66" y="376"/>
                    </a:lnTo>
                    <a:lnTo>
                      <a:pt x="58" y="376"/>
                    </a:lnTo>
                    <a:lnTo>
                      <a:pt x="34" y="376"/>
                    </a:lnTo>
                    <a:lnTo>
                      <a:pt x="34" y="366"/>
                    </a:lnTo>
                    <a:lnTo>
                      <a:pt x="22" y="366"/>
                    </a:lnTo>
                    <a:lnTo>
                      <a:pt x="0" y="878"/>
                    </a:lnTo>
                    <a:lnTo>
                      <a:pt x="0" y="340"/>
                    </a:lnTo>
                    <a:lnTo>
                      <a:pt x="0" y="354"/>
                    </a:lnTo>
                    <a:lnTo>
                      <a:pt x="80" y="354"/>
                    </a:lnTo>
                    <a:lnTo>
                      <a:pt x="80" y="340"/>
                    </a:lnTo>
                    <a:lnTo>
                      <a:pt x="52" y="340"/>
                    </a:lnTo>
                    <a:lnTo>
                      <a:pt x="46" y="340"/>
                    </a:lnTo>
                    <a:lnTo>
                      <a:pt x="40" y="338"/>
                    </a:lnTo>
                    <a:lnTo>
                      <a:pt x="36" y="334"/>
                    </a:lnTo>
                    <a:lnTo>
                      <a:pt x="34" y="332"/>
                    </a:lnTo>
                    <a:lnTo>
                      <a:pt x="34" y="326"/>
                    </a:lnTo>
                    <a:lnTo>
                      <a:pt x="34" y="322"/>
                    </a:lnTo>
                    <a:lnTo>
                      <a:pt x="38" y="318"/>
                    </a:lnTo>
                    <a:lnTo>
                      <a:pt x="44" y="318"/>
                    </a:lnTo>
                    <a:lnTo>
                      <a:pt x="50" y="318"/>
                    </a:lnTo>
                    <a:lnTo>
                      <a:pt x="80" y="318"/>
                    </a:lnTo>
                    <a:lnTo>
                      <a:pt x="80" y="302"/>
                    </a:lnTo>
                    <a:lnTo>
                      <a:pt x="46" y="302"/>
                    </a:lnTo>
                    <a:lnTo>
                      <a:pt x="36" y="302"/>
                    </a:lnTo>
                    <a:lnTo>
                      <a:pt x="30" y="304"/>
                    </a:lnTo>
                    <a:lnTo>
                      <a:pt x="26" y="308"/>
                    </a:lnTo>
                    <a:lnTo>
                      <a:pt x="22" y="316"/>
                    </a:lnTo>
                    <a:lnTo>
                      <a:pt x="22" y="322"/>
                    </a:lnTo>
                    <a:lnTo>
                      <a:pt x="22" y="330"/>
                    </a:lnTo>
                    <a:lnTo>
                      <a:pt x="26" y="334"/>
                    </a:lnTo>
                    <a:lnTo>
                      <a:pt x="30" y="340"/>
                    </a:lnTo>
                    <a:lnTo>
                      <a:pt x="0" y="340"/>
                    </a:lnTo>
                    <a:lnTo>
                      <a:pt x="0" y="878"/>
                    </a:lnTo>
                    <a:lnTo>
                      <a:pt x="80" y="240"/>
                    </a:lnTo>
                    <a:lnTo>
                      <a:pt x="62" y="240"/>
                    </a:lnTo>
                    <a:lnTo>
                      <a:pt x="52" y="240"/>
                    </a:lnTo>
                    <a:lnTo>
                      <a:pt x="42" y="238"/>
                    </a:lnTo>
                    <a:lnTo>
                      <a:pt x="38" y="236"/>
                    </a:lnTo>
                    <a:lnTo>
                      <a:pt x="36" y="234"/>
                    </a:lnTo>
                    <a:lnTo>
                      <a:pt x="36" y="230"/>
                    </a:lnTo>
                    <a:lnTo>
                      <a:pt x="36" y="226"/>
                    </a:lnTo>
                    <a:lnTo>
                      <a:pt x="38" y="222"/>
                    </a:lnTo>
                    <a:lnTo>
                      <a:pt x="24" y="218"/>
                    </a:lnTo>
                    <a:lnTo>
                      <a:pt x="22" y="222"/>
                    </a:lnTo>
                    <a:lnTo>
                      <a:pt x="22" y="228"/>
                    </a:lnTo>
                    <a:lnTo>
                      <a:pt x="22" y="232"/>
                    </a:lnTo>
                    <a:lnTo>
                      <a:pt x="24" y="236"/>
                    </a:lnTo>
                    <a:lnTo>
                      <a:pt x="30" y="242"/>
                    </a:lnTo>
                    <a:lnTo>
                      <a:pt x="22" y="242"/>
                    </a:lnTo>
                    <a:lnTo>
                      <a:pt x="22" y="256"/>
                    </a:lnTo>
                    <a:lnTo>
                      <a:pt x="80" y="256"/>
                    </a:lnTo>
                    <a:lnTo>
                      <a:pt x="80" y="240"/>
                    </a:lnTo>
                    <a:lnTo>
                      <a:pt x="0" y="878"/>
                    </a:lnTo>
                    <a:lnTo>
                      <a:pt x="40" y="200"/>
                    </a:lnTo>
                    <a:lnTo>
                      <a:pt x="36" y="198"/>
                    </a:lnTo>
                    <a:lnTo>
                      <a:pt x="34" y="194"/>
                    </a:lnTo>
                    <a:lnTo>
                      <a:pt x="34" y="190"/>
                    </a:lnTo>
                    <a:lnTo>
                      <a:pt x="34" y="184"/>
                    </a:lnTo>
                    <a:lnTo>
                      <a:pt x="36" y="180"/>
                    </a:lnTo>
                    <a:lnTo>
                      <a:pt x="38" y="180"/>
                    </a:lnTo>
                    <a:lnTo>
                      <a:pt x="42" y="180"/>
                    </a:lnTo>
                    <a:lnTo>
                      <a:pt x="46" y="194"/>
                    </a:lnTo>
                    <a:lnTo>
                      <a:pt x="48" y="200"/>
                    </a:lnTo>
                    <a:lnTo>
                      <a:pt x="50" y="208"/>
                    </a:lnTo>
                    <a:lnTo>
                      <a:pt x="56" y="214"/>
                    </a:lnTo>
                    <a:lnTo>
                      <a:pt x="60" y="214"/>
                    </a:lnTo>
                    <a:lnTo>
                      <a:pt x="64" y="216"/>
                    </a:lnTo>
                    <a:lnTo>
                      <a:pt x="72" y="214"/>
                    </a:lnTo>
                    <a:lnTo>
                      <a:pt x="78" y="210"/>
                    </a:lnTo>
                    <a:lnTo>
                      <a:pt x="80" y="204"/>
                    </a:lnTo>
                    <a:lnTo>
                      <a:pt x="82" y="196"/>
                    </a:lnTo>
                    <a:lnTo>
                      <a:pt x="82" y="190"/>
                    </a:lnTo>
                    <a:lnTo>
                      <a:pt x="80" y="184"/>
                    </a:lnTo>
                    <a:lnTo>
                      <a:pt x="74" y="178"/>
                    </a:lnTo>
                    <a:lnTo>
                      <a:pt x="78" y="178"/>
                    </a:lnTo>
                    <a:lnTo>
                      <a:pt x="80" y="176"/>
                    </a:lnTo>
                    <a:lnTo>
                      <a:pt x="80" y="160"/>
                    </a:lnTo>
                    <a:lnTo>
                      <a:pt x="74" y="164"/>
                    </a:lnTo>
                    <a:lnTo>
                      <a:pt x="66" y="164"/>
                    </a:lnTo>
                    <a:lnTo>
                      <a:pt x="44" y="164"/>
                    </a:lnTo>
                    <a:lnTo>
                      <a:pt x="36" y="164"/>
                    </a:lnTo>
                    <a:lnTo>
                      <a:pt x="28" y="168"/>
                    </a:lnTo>
                    <a:lnTo>
                      <a:pt x="26" y="170"/>
                    </a:lnTo>
                    <a:lnTo>
                      <a:pt x="24" y="174"/>
                    </a:lnTo>
                    <a:lnTo>
                      <a:pt x="22" y="180"/>
                    </a:lnTo>
                    <a:lnTo>
                      <a:pt x="22" y="188"/>
                    </a:lnTo>
                    <a:lnTo>
                      <a:pt x="22" y="200"/>
                    </a:lnTo>
                    <a:lnTo>
                      <a:pt x="26" y="206"/>
                    </a:lnTo>
                    <a:lnTo>
                      <a:pt x="32" y="212"/>
                    </a:lnTo>
                    <a:lnTo>
                      <a:pt x="38" y="214"/>
                    </a:lnTo>
                    <a:lnTo>
                      <a:pt x="40" y="200"/>
                    </a:lnTo>
                    <a:lnTo>
                      <a:pt x="0" y="878"/>
                    </a:lnTo>
                    <a:lnTo>
                      <a:pt x="56" y="180"/>
                    </a:lnTo>
                    <a:lnTo>
                      <a:pt x="62" y="180"/>
                    </a:lnTo>
                    <a:lnTo>
                      <a:pt x="68" y="182"/>
                    </a:lnTo>
                    <a:lnTo>
                      <a:pt x="70" y="186"/>
                    </a:lnTo>
                    <a:lnTo>
                      <a:pt x="72" y="192"/>
                    </a:lnTo>
                    <a:lnTo>
                      <a:pt x="70" y="196"/>
                    </a:lnTo>
                    <a:lnTo>
                      <a:pt x="68" y="198"/>
                    </a:lnTo>
                    <a:lnTo>
                      <a:pt x="64" y="200"/>
                    </a:lnTo>
                    <a:lnTo>
                      <a:pt x="60" y="198"/>
                    </a:lnTo>
                    <a:lnTo>
                      <a:pt x="58" y="196"/>
                    </a:lnTo>
                    <a:lnTo>
                      <a:pt x="56" y="192"/>
                    </a:lnTo>
                    <a:lnTo>
                      <a:pt x="54" y="186"/>
                    </a:lnTo>
                    <a:lnTo>
                      <a:pt x="52" y="180"/>
                    </a:lnTo>
                    <a:lnTo>
                      <a:pt x="56" y="180"/>
                    </a:lnTo>
                    <a:lnTo>
                      <a:pt x="0" y="878"/>
                    </a:lnTo>
                    <a:lnTo>
                      <a:pt x="22" y="122"/>
                    </a:lnTo>
                    <a:lnTo>
                      <a:pt x="22" y="134"/>
                    </a:lnTo>
                    <a:lnTo>
                      <a:pt x="2" y="134"/>
                    </a:lnTo>
                    <a:lnTo>
                      <a:pt x="12" y="148"/>
                    </a:lnTo>
                    <a:lnTo>
                      <a:pt x="22" y="148"/>
                    </a:lnTo>
                    <a:lnTo>
                      <a:pt x="22" y="156"/>
                    </a:lnTo>
                    <a:lnTo>
                      <a:pt x="34" y="156"/>
                    </a:lnTo>
                    <a:lnTo>
                      <a:pt x="34" y="148"/>
                    </a:lnTo>
                    <a:lnTo>
                      <a:pt x="60" y="148"/>
                    </a:lnTo>
                    <a:lnTo>
                      <a:pt x="70" y="148"/>
                    </a:lnTo>
                    <a:lnTo>
                      <a:pt x="76" y="146"/>
                    </a:lnTo>
                    <a:lnTo>
                      <a:pt x="78" y="144"/>
                    </a:lnTo>
                    <a:lnTo>
                      <a:pt x="80" y="140"/>
                    </a:lnTo>
                    <a:lnTo>
                      <a:pt x="82" y="134"/>
                    </a:lnTo>
                    <a:lnTo>
                      <a:pt x="82" y="128"/>
                    </a:lnTo>
                    <a:lnTo>
                      <a:pt x="80" y="122"/>
                    </a:lnTo>
                    <a:lnTo>
                      <a:pt x="68" y="122"/>
                    </a:lnTo>
                    <a:lnTo>
                      <a:pt x="68" y="124"/>
                    </a:lnTo>
                    <a:lnTo>
                      <a:pt x="70" y="128"/>
                    </a:lnTo>
                    <a:lnTo>
                      <a:pt x="68" y="132"/>
                    </a:lnTo>
                    <a:lnTo>
                      <a:pt x="66" y="132"/>
                    </a:lnTo>
                    <a:lnTo>
                      <a:pt x="58" y="134"/>
                    </a:lnTo>
                    <a:lnTo>
                      <a:pt x="34" y="134"/>
                    </a:lnTo>
                    <a:lnTo>
                      <a:pt x="34" y="122"/>
                    </a:lnTo>
                    <a:lnTo>
                      <a:pt x="22" y="122"/>
                    </a:lnTo>
                    <a:lnTo>
                      <a:pt x="0" y="878"/>
                    </a:lnTo>
                    <a:lnTo>
                      <a:pt x="62" y="78"/>
                    </a:lnTo>
                    <a:lnTo>
                      <a:pt x="68" y="80"/>
                    </a:lnTo>
                    <a:lnTo>
                      <a:pt x="70" y="84"/>
                    </a:lnTo>
                    <a:lnTo>
                      <a:pt x="70" y="88"/>
                    </a:lnTo>
                    <a:lnTo>
                      <a:pt x="68" y="94"/>
                    </a:lnTo>
                    <a:lnTo>
                      <a:pt x="66" y="98"/>
                    </a:lnTo>
                    <a:lnTo>
                      <a:pt x="62" y="100"/>
                    </a:lnTo>
                    <a:lnTo>
                      <a:pt x="56" y="100"/>
                    </a:lnTo>
                    <a:lnTo>
                      <a:pt x="56" y="62"/>
                    </a:lnTo>
                    <a:lnTo>
                      <a:pt x="44" y="64"/>
                    </a:lnTo>
                    <a:lnTo>
                      <a:pt x="32" y="68"/>
                    </a:lnTo>
                    <a:lnTo>
                      <a:pt x="28" y="72"/>
                    </a:lnTo>
                    <a:lnTo>
                      <a:pt x="24" y="76"/>
                    </a:lnTo>
                    <a:lnTo>
                      <a:pt x="22" y="82"/>
                    </a:lnTo>
                    <a:lnTo>
                      <a:pt x="22" y="90"/>
                    </a:lnTo>
                    <a:lnTo>
                      <a:pt x="22" y="96"/>
                    </a:lnTo>
                    <a:lnTo>
                      <a:pt x="24" y="102"/>
                    </a:lnTo>
                    <a:lnTo>
                      <a:pt x="26" y="106"/>
                    </a:lnTo>
                    <a:lnTo>
                      <a:pt x="30" y="110"/>
                    </a:lnTo>
                    <a:lnTo>
                      <a:pt x="40" y="114"/>
                    </a:lnTo>
                    <a:lnTo>
                      <a:pt x="52" y="116"/>
                    </a:lnTo>
                    <a:lnTo>
                      <a:pt x="60" y="116"/>
                    </a:lnTo>
                    <a:lnTo>
                      <a:pt x="68" y="112"/>
                    </a:lnTo>
                    <a:lnTo>
                      <a:pt x="76" y="106"/>
                    </a:lnTo>
                    <a:lnTo>
                      <a:pt x="80" y="100"/>
                    </a:lnTo>
                    <a:lnTo>
                      <a:pt x="82" y="94"/>
                    </a:lnTo>
                    <a:lnTo>
                      <a:pt x="82" y="88"/>
                    </a:lnTo>
                    <a:lnTo>
                      <a:pt x="82" y="82"/>
                    </a:lnTo>
                    <a:lnTo>
                      <a:pt x="80" y="76"/>
                    </a:lnTo>
                    <a:lnTo>
                      <a:pt x="74" y="68"/>
                    </a:lnTo>
                    <a:lnTo>
                      <a:pt x="68" y="64"/>
                    </a:lnTo>
                    <a:lnTo>
                      <a:pt x="64" y="62"/>
                    </a:lnTo>
                    <a:lnTo>
                      <a:pt x="62" y="78"/>
                    </a:lnTo>
                    <a:lnTo>
                      <a:pt x="0" y="878"/>
                    </a:lnTo>
                    <a:lnTo>
                      <a:pt x="46" y="100"/>
                    </a:lnTo>
                    <a:lnTo>
                      <a:pt x="42" y="100"/>
                    </a:lnTo>
                    <a:lnTo>
                      <a:pt x="36" y="98"/>
                    </a:lnTo>
                    <a:lnTo>
                      <a:pt x="34" y="94"/>
                    </a:lnTo>
                    <a:lnTo>
                      <a:pt x="34" y="88"/>
                    </a:lnTo>
                    <a:lnTo>
                      <a:pt x="34" y="86"/>
                    </a:lnTo>
                    <a:lnTo>
                      <a:pt x="36" y="82"/>
                    </a:lnTo>
                    <a:lnTo>
                      <a:pt x="40" y="78"/>
                    </a:lnTo>
                    <a:lnTo>
                      <a:pt x="46" y="78"/>
                    </a:lnTo>
                    <a:lnTo>
                      <a:pt x="46" y="100"/>
                    </a:lnTo>
                    <a:lnTo>
                      <a:pt x="0" y="878"/>
                    </a:lnTo>
                    <a:lnTo>
                      <a:pt x="64" y="54"/>
                    </a:lnTo>
                    <a:lnTo>
                      <a:pt x="68" y="52"/>
                    </a:lnTo>
                    <a:lnTo>
                      <a:pt x="74" y="48"/>
                    </a:lnTo>
                    <a:lnTo>
                      <a:pt x="78" y="42"/>
                    </a:lnTo>
                    <a:lnTo>
                      <a:pt x="80" y="36"/>
                    </a:lnTo>
                    <a:lnTo>
                      <a:pt x="82" y="26"/>
                    </a:lnTo>
                    <a:lnTo>
                      <a:pt x="80" y="14"/>
                    </a:lnTo>
                    <a:lnTo>
                      <a:pt x="76" y="6"/>
                    </a:lnTo>
                    <a:lnTo>
                      <a:pt x="70" y="0"/>
                    </a:lnTo>
                    <a:lnTo>
                      <a:pt x="62" y="0"/>
                    </a:lnTo>
                    <a:lnTo>
                      <a:pt x="54" y="2"/>
                    </a:lnTo>
                    <a:lnTo>
                      <a:pt x="50" y="6"/>
                    </a:lnTo>
                    <a:lnTo>
                      <a:pt x="46" y="14"/>
                    </a:lnTo>
                    <a:lnTo>
                      <a:pt x="44" y="22"/>
                    </a:lnTo>
                    <a:lnTo>
                      <a:pt x="40" y="34"/>
                    </a:lnTo>
                    <a:lnTo>
                      <a:pt x="40" y="36"/>
                    </a:lnTo>
                    <a:lnTo>
                      <a:pt x="38" y="38"/>
                    </a:lnTo>
                    <a:lnTo>
                      <a:pt x="34" y="36"/>
                    </a:lnTo>
                    <a:lnTo>
                      <a:pt x="32" y="34"/>
                    </a:lnTo>
                    <a:lnTo>
                      <a:pt x="32" y="26"/>
                    </a:lnTo>
                    <a:lnTo>
                      <a:pt x="34" y="22"/>
                    </a:lnTo>
                    <a:lnTo>
                      <a:pt x="36" y="18"/>
                    </a:lnTo>
                    <a:lnTo>
                      <a:pt x="40" y="16"/>
                    </a:lnTo>
                    <a:lnTo>
                      <a:pt x="36" y="2"/>
                    </a:lnTo>
                    <a:lnTo>
                      <a:pt x="30" y="4"/>
                    </a:lnTo>
                    <a:lnTo>
                      <a:pt x="24" y="10"/>
                    </a:lnTo>
                    <a:lnTo>
                      <a:pt x="22" y="18"/>
                    </a:lnTo>
                    <a:lnTo>
                      <a:pt x="22" y="28"/>
                    </a:lnTo>
                    <a:lnTo>
                      <a:pt x="22" y="36"/>
                    </a:lnTo>
                    <a:lnTo>
                      <a:pt x="26" y="44"/>
                    </a:lnTo>
                    <a:lnTo>
                      <a:pt x="30" y="50"/>
                    </a:lnTo>
                    <a:lnTo>
                      <a:pt x="34" y="52"/>
                    </a:lnTo>
                    <a:lnTo>
                      <a:pt x="40" y="52"/>
                    </a:lnTo>
                    <a:lnTo>
                      <a:pt x="44" y="50"/>
                    </a:lnTo>
                    <a:lnTo>
                      <a:pt x="48" y="50"/>
                    </a:lnTo>
                    <a:lnTo>
                      <a:pt x="54" y="42"/>
                    </a:lnTo>
                    <a:lnTo>
                      <a:pt x="56" y="34"/>
                    </a:lnTo>
                    <a:lnTo>
                      <a:pt x="60" y="22"/>
                    </a:lnTo>
                    <a:lnTo>
                      <a:pt x="62" y="16"/>
                    </a:lnTo>
                    <a:lnTo>
                      <a:pt x="64" y="14"/>
                    </a:lnTo>
                    <a:lnTo>
                      <a:pt x="68" y="16"/>
                    </a:lnTo>
                    <a:lnTo>
                      <a:pt x="70" y="20"/>
                    </a:lnTo>
                    <a:lnTo>
                      <a:pt x="72" y="26"/>
                    </a:lnTo>
                    <a:lnTo>
                      <a:pt x="70" y="34"/>
                    </a:lnTo>
                    <a:lnTo>
                      <a:pt x="66" y="36"/>
                    </a:lnTo>
                    <a:lnTo>
                      <a:pt x="62" y="38"/>
                    </a:lnTo>
                    <a:lnTo>
                      <a:pt x="0" y="8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7" name="Line 11"/>
              <p:cNvSpPr>
                <a:spLocks noChangeShapeType="1"/>
              </p:cNvSpPr>
              <p:nvPr/>
            </p:nvSpPr>
            <p:spPr bwMode="auto">
              <a:xfrm>
                <a:off x="2071" y="1423"/>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8" name="Line 12"/>
              <p:cNvSpPr>
                <a:spLocks noChangeShapeType="1"/>
              </p:cNvSpPr>
              <p:nvPr/>
            </p:nvSpPr>
            <p:spPr bwMode="auto">
              <a:xfrm>
                <a:off x="2071" y="1485"/>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9" name="Line 13"/>
              <p:cNvSpPr>
                <a:spLocks noChangeShapeType="1"/>
              </p:cNvSpPr>
              <p:nvPr/>
            </p:nvSpPr>
            <p:spPr bwMode="auto">
              <a:xfrm>
                <a:off x="2071" y="155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0" name="Line 14"/>
              <p:cNvSpPr>
                <a:spLocks noChangeShapeType="1"/>
              </p:cNvSpPr>
              <p:nvPr/>
            </p:nvSpPr>
            <p:spPr bwMode="auto">
              <a:xfrm>
                <a:off x="2071" y="161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1" name="Line 15"/>
              <p:cNvSpPr>
                <a:spLocks noChangeShapeType="1"/>
              </p:cNvSpPr>
              <p:nvPr/>
            </p:nvSpPr>
            <p:spPr bwMode="auto">
              <a:xfrm>
                <a:off x="2071" y="167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Line 16"/>
              <p:cNvSpPr>
                <a:spLocks noChangeShapeType="1"/>
              </p:cNvSpPr>
              <p:nvPr/>
            </p:nvSpPr>
            <p:spPr bwMode="auto">
              <a:xfrm>
                <a:off x="2071" y="1736"/>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3" name="Line 17"/>
              <p:cNvSpPr>
                <a:spLocks noChangeShapeType="1"/>
              </p:cNvSpPr>
              <p:nvPr/>
            </p:nvSpPr>
            <p:spPr bwMode="auto">
              <a:xfrm>
                <a:off x="2071" y="179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Line 18"/>
              <p:cNvSpPr>
                <a:spLocks noChangeShapeType="1"/>
              </p:cNvSpPr>
              <p:nvPr/>
            </p:nvSpPr>
            <p:spPr bwMode="auto">
              <a:xfrm>
                <a:off x="2071" y="185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19"/>
              <p:cNvSpPr>
                <a:spLocks noChangeShapeType="1"/>
              </p:cNvSpPr>
              <p:nvPr/>
            </p:nvSpPr>
            <p:spPr bwMode="auto">
              <a:xfrm>
                <a:off x="2071" y="192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Line 20"/>
              <p:cNvSpPr>
                <a:spLocks noChangeShapeType="1"/>
              </p:cNvSpPr>
              <p:nvPr/>
            </p:nvSpPr>
            <p:spPr bwMode="auto">
              <a:xfrm>
                <a:off x="2071" y="198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21"/>
              <p:cNvSpPr>
                <a:spLocks noChangeShapeType="1"/>
              </p:cNvSpPr>
              <p:nvPr/>
            </p:nvSpPr>
            <p:spPr bwMode="auto">
              <a:xfrm>
                <a:off x="2071" y="20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22"/>
              <p:cNvSpPr>
                <a:spLocks noChangeShapeType="1"/>
              </p:cNvSpPr>
              <p:nvPr/>
            </p:nvSpPr>
            <p:spPr bwMode="auto">
              <a:xfrm>
                <a:off x="2071" y="210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3"/>
              <p:cNvSpPr>
                <a:spLocks noChangeShapeType="1"/>
              </p:cNvSpPr>
              <p:nvPr/>
            </p:nvSpPr>
            <p:spPr bwMode="auto">
              <a:xfrm>
                <a:off x="2071" y="216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4"/>
              <p:cNvSpPr>
                <a:spLocks noChangeShapeType="1"/>
              </p:cNvSpPr>
              <p:nvPr/>
            </p:nvSpPr>
            <p:spPr bwMode="auto">
              <a:xfrm>
                <a:off x="2071" y="222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25"/>
              <p:cNvSpPr>
                <a:spLocks noChangeShapeType="1"/>
              </p:cNvSpPr>
              <p:nvPr/>
            </p:nvSpPr>
            <p:spPr bwMode="auto">
              <a:xfrm>
                <a:off x="2071" y="228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26"/>
              <p:cNvSpPr>
                <a:spLocks noChangeShapeType="1"/>
              </p:cNvSpPr>
              <p:nvPr/>
            </p:nvSpPr>
            <p:spPr bwMode="auto">
              <a:xfrm>
                <a:off x="2071" y="2344"/>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27"/>
              <p:cNvSpPr>
                <a:spLocks noChangeShapeType="1"/>
              </p:cNvSpPr>
              <p:nvPr/>
            </p:nvSpPr>
            <p:spPr bwMode="auto">
              <a:xfrm>
                <a:off x="2071" y="240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28"/>
              <p:cNvSpPr>
                <a:spLocks noChangeShapeType="1"/>
              </p:cNvSpPr>
              <p:nvPr/>
            </p:nvSpPr>
            <p:spPr bwMode="auto">
              <a:xfrm>
                <a:off x="2071" y="246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29"/>
              <p:cNvSpPr>
                <a:spLocks noChangeShapeType="1"/>
              </p:cNvSpPr>
              <p:nvPr/>
            </p:nvSpPr>
            <p:spPr bwMode="auto">
              <a:xfrm>
                <a:off x="2071" y="252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Line 30"/>
              <p:cNvSpPr>
                <a:spLocks noChangeShapeType="1"/>
              </p:cNvSpPr>
              <p:nvPr/>
            </p:nvSpPr>
            <p:spPr bwMode="auto">
              <a:xfrm>
                <a:off x="2071" y="258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Line 31"/>
              <p:cNvSpPr>
                <a:spLocks noChangeShapeType="1"/>
              </p:cNvSpPr>
              <p:nvPr/>
            </p:nvSpPr>
            <p:spPr bwMode="auto">
              <a:xfrm>
                <a:off x="2071" y="2648"/>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8" name="Line 32"/>
              <p:cNvSpPr>
                <a:spLocks noChangeShapeType="1"/>
              </p:cNvSpPr>
              <p:nvPr/>
            </p:nvSpPr>
            <p:spPr bwMode="auto">
              <a:xfrm>
                <a:off x="2071" y="271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Line 33"/>
              <p:cNvSpPr>
                <a:spLocks noChangeShapeType="1"/>
              </p:cNvSpPr>
              <p:nvPr/>
            </p:nvSpPr>
            <p:spPr bwMode="auto">
              <a:xfrm>
                <a:off x="2071" y="277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Line 34"/>
              <p:cNvSpPr>
                <a:spLocks noChangeShapeType="1"/>
              </p:cNvSpPr>
              <p:nvPr/>
            </p:nvSpPr>
            <p:spPr bwMode="auto">
              <a:xfrm>
                <a:off x="2071" y="283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Line 35"/>
              <p:cNvSpPr>
                <a:spLocks noChangeShapeType="1"/>
              </p:cNvSpPr>
              <p:nvPr/>
            </p:nvSpPr>
            <p:spPr bwMode="auto">
              <a:xfrm>
                <a:off x="2071" y="289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2" name="Line 36"/>
              <p:cNvSpPr>
                <a:spLocks noChangeShapeType="1"/>
              </p:cNvSpPr>
              <p:nvPr/>
            </p:nvSpPr>
            <p:spPr bwMode="auto">
              <a:xfrm>
                <a:off x="2071" y="2952"/>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3" name="Line 37"/>
              <p:cNvSpPr>
                <a:spLocks noChangeShapeType="1"/>
              </p:cNvSpPr>
              <p:nvPr/>
            </p:nvSpPr>
            <p:spPr bwMode="auto">
              <a:xfrm>
                <a:off x="2071" y="301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4" name="Line 38"/>
              <p:cNvSpPr>
                <a:spLocks noChangeShapeType="1"/>
              </p:cNvSpPr>
              <p:nvPr/>
            </p:nvSpPr>
            <p:spPr bwMode="auto">
              <a:xfrm>
                <a:off x="2071" y="307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5" name="Line 39"/>
              <p:cNvSpPr>
                <a:spLocks noChangeShapeType="1"/>
              </p:cNvSpPr>
              <p:nvPr/>
            </p:nvSpPr>
            <p:spPr bwMode="auto">
              <a:xfrm>
                <a:off x="2071" y="313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6" name="Line 40"/>
              <p:cNvSpPr>
                <a:spLocks noChangeShapeType="1"/>
              </p:cNvSpPr>
              <p:nvPr/>
            </p:nvSpPr>
            <p:spPr bwMode="auto">
              <a:xfrm>
                <a:off x="2071" y="319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7" name="Line 41"/>
              <p:cNvSpPr>
                <a:spLocks noChangeShapeType="1"/>
              </p:cNvSpPr>
              <p:nvPr/>
            </p:nvSpPr>
            <p:spPr bwMode="auto">
              <a:xfrm>
                <a:off x="2071" y="3254"/>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8" name="Line 42"/>
              <p:cNvSpPr>
                <a:spLocks noChangeShapeType="1"/>
              </p:cNvSpPr>
              <p:nvPr/>
            </p:nvSpPr>
            <p:spPr bwMode="auto">
              <a:xfrm>
                <a:off x="2071" y="331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9" name="Line 43"/>
              <p:cNvSpPr>
                <a:spLocks noChangeShapeType="1"/>
              </p:cNvSpPr>
              <p:nvPr/>
            </p:nvSpPr>
            <p:spPr bwMode="auto">
              <a:xfrm>
                <a:off x="2071" y="337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0" name="Line 44"/>
              <p:cNvSpPr>
                <a:spLocks noChangeShapeType="1"/>
              </p:cNvSpPr>
              <p:nvPr/>
            </p:nvSpPr>
            <p:spPr bwMode="auto">
              <a:xfrm>
                <a:off x="2071" y="343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1" name="Line 45"/>
              <p:cNvSpPr>
                <a:spLocks noChangeShapeType="1"/>
              </p:cNvSpPr>
              <p:nvPr/>
            </p:nvSpPr>
            <p:spPr bwMode="auto">
              <a:xfrm>
                <a:off x="2071" y="349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2" name="Line 47"/>
              <p:cNvSpPr>
                <a:spLocks noChangeShapeType="1"/>
              </p:cNvSpPr>
              <p:nvPr/>
            </p:nvSpPr>
            <p:spPr bwMode="auto">
              <a:xfrm>
                <a:off x="2981" y="1423"/>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3" name="Line 48"/>
              <p:cNvSpPr>
                <a:spLocks noChangeShapeType="1"/>
              </p:cNvSpPr>
              <p:nvPr/>
            </p:nvSpPr>
            <p:spPr bwMode="auto">
              <a:xfrm>
                <a:off x="2981" y="1485"/>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4" name="Line 49"/>
              <p:cNvSpPr>
                <a:spLocks noChangeShapeType="1"/>
              </p:cNvSpPr>
              <p:nvPr/>
            </p:nvSpPr>
            <p:spPr bwMode="auto">
              <a:xfrm>
                <a:off x="2981" y="155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5" name="Line 50"/>
              <p:cNvSpPr>
                <a:spLocks noChangeShapeType="1"/>
              </p:cNvSpPr>
              <p:nvPr/>
            </p:nvSpPr>
            <p:spPr bwMode="auto">
              <a:xfrm>
                <a:off x="2981" y="161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6" name="Line 51"/>
              <p:cNvSpPr>
                <a:spLocks noChangeShapeType="1"/>
              </p:cNvSpPr>
              <p:nvPr/>
            </p:nvSpPr>
            <p:spPr bwMode="auto">
              <a:xfrm>
                <a:off x="2981" y="167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Line 52"/>
              <p:cNvSpPr>
                <a:spLocks noChangeShapeType="1"/>
              </p:cNvSpPr>
              <p:nvPr/>
            </p:nvSpPr>
            <p:spPr bwMode="auto">
              <a:xfrm>
                <a:off x="2981" y="1736"/>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8" name="Line 53"/>
              <p:cNvSpPr>
                <a:spLocks noChangeShapeType="1"/>
              </p:cNvSpPr>
              <p:nvPr/>
            </p:nvSpPr>
            <p:spPr bwMode="auto">
              <a:xfrm>
                <a:off x="2981" y="179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9" name="Line 54"/>
              <p:cNvSpPr>
                <a:spLocks noChangeShapeType="1"/>
              </p:cNvSpPr>
              <p:nvPr/>
            </p:nvSpPr>
            <p:spPr bwMode="auto">
              <a:xfrm>
                <a:off x="2981" y="185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0" name="Line 55"/>
              <p:cNvSpPr>
                <a:spLocks noChangeShapeType="1"/>
              </p:cNvSpPr>
              <p:nvPr/>
            </p:nvSpPr>
            <p:spPr bwMode="auto">
              <a:xfrm>
                <a:off x="2981" y="192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1" name="Line 56"/>
              <p:cNvSpPr>
                <a:spLocks noChangeShapeType="1"/>
              </p:cNvSpPr>
              <p:nvPr/>
            </p:nvSpPr>
            <p:spPr bwMode="auto">
              <a:xfrm>
                <a:off x="2981" y="198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2" name="Line 57"/>
              <p:cNvSpPr>
                <a:spLocks noChangeShapeType="1"/>
              </p:cNvSpPr>
              <p:nvPr/>
            </p:nvSpPr>
            <p:spPr bwMode="auto">
              <a:xfrm>
                <a:off x="2981" y="20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3" name="Line 58"/>
              <p:cNvSpPr>
                <a:spLocks noChangeShapeType="1"/>
              </p:cNvSpPr>
              <p:nvPr/>
            </p:nvSpPr>
            <p:spPr bwMode="auto">
              <a:xfrm>
                <a:off x="2981" y="210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4" name="Line 59"/>
              <p:cNvSpPr>
                <a:spLocks noChangeShapeType="1"/>
              </p:cNvSpPr>
              <p:nvPr/>
            </p:nvSpPr>
            <p:spPr bwMode="auto">
              <a:xfrm>
                <a:off x="2981" y="216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5" name="Line 60"/>
              <p:cNvSpPr>
                <a:spLocks noChangeShapeType="1"/>
              </p:cNvSpPr>
              <p:nvPr/>
            </p:nvSpPr>
            <p:spPr bwMode="auto">
              <a:xfrm>
                <a:off x="2981" y="222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6" name="Line 61"/>
              <p:cNvSpPr>
                <a:spLocks noChangeShapeType="1"/>
              </p:cNvSpPr>
              <p:nvPr/>
            </p:nvSpPr>
            <p:spPr bwMode="auto">
              <a:xfrm>
                <a:off x="2981" y="228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7" name="Line 62"/>
              <p:cNvSpPr>
                <a:spLocks noChangeShapeType="1"/>
              </p:cNvSpPr>
              <p:nvPr/>
            </p:nvSpPr>
            <p:spPr bwMode="auto">
              <a:xfrm>
                <a:off x="2981" y="2344"/>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8" name="Line 63"/>
              <p:cNvSpPr>
                <a:spLocks noChangeShapeType="1"/>
              </p:cNvSpPr>
              <p:nvPr/>
            </p:nvSpPr>
            <p:spPr bwMode="auto">
              <a:xfrm>
                <a:off x="2981" y="240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9" name="Line 64"/>
              <p:cNvSpPr>
                <a:spLocks noChangeShapeType="1"/>
              </p:cNvSpPr>
              <p:nvPr/>
            </p:nvSpPr>
            <p:spPr bwMode="auto">
              <a:xfrm>
                <a:off x="2981" y="246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0" name="Line 65"/>
              <p:cNvSpPr>
                <a:spLocks noChangeShapeType="1"/>
              </p:cNvSpPr>
              <p:nvPr/>
            </p:nvSpPr>
            <p:spPr bwMode="auto">
              <a:xfrm>
                <a:off x="2981" y="252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1" name="Line 66"/>
              <p:cNvSpPr>
                <a:spLocks noChangeShapeType="1"/>
              </p:cNvSpPr>
              <p:nvPr/>
            </p:nvSpPr>
            <p:spPr bwMode="auto">
              <a:xfrm>
                <a:off x="2981" y="258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2" name="Line 67"/>
              <p:cNvSpPr>
                <a:spLocks noChangeShapeType="1"/>
              </p:cNvSpPr>
              <p:nvPr/>
            </p:nvSpPr>
            <p:spPr bwMode="auto">
              <a:xfrm>
                <a:off x="2981" y="2648"/>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3" name="Line 68"/>
              <p:cNvSpPr>
                <a:spLocks noChangeShapeType="1"/>
              </p:cNvSpPr>
              <p:nvPr/>
            </p:nvSpPr>
            <p:spPr bwMode="auto">
              <a:xfrm>
                <a:off x="2981" y="271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4" name="Line 69"/>
              <p:cNvSpPr>
                <a:spLocks noChangeShapeType="1"/>
              </p:cNvSpPr>
              <p:nvPr/>
            </p:nvSpPr>
            <p:spPr bwMode="auto">
              <a:xfrm>
                <a:off x="2981" y="277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5" name="Line 70"/>
              <p:cNvSpPr>
                <a:spLocks noChangeShapeType="1"/>
              </p:cNvSpPr>
              <p:nvPr/>
            </p:nvSpPr>
            <p:spPr bwMode="auto">
              <a:xfrm>
                <a:off x="2981" y="283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6" name="Line 71"/>
              <p:cNvSpPr>
                <a:spLocks noChangeShapeType="1"/>
              </p:cNvSpPr>
              <p:nvPr/>
            </p:nvSpPr>
            <p:spPr bwMode="auto">
              <a:xfrm>
                <a:off x="2981" y="289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7" name="Line 72"/>
              <p:cNvSpPr>
                <a:spLocks noChangeShapeType="1"/>
              </p:cNvSpPr>
              <p:nvPr/>
            </p:nvSpPr>
            <p:spPr bwMode="auto">
              <a:xfrm>
                <a:off x="2981" y="2952"/>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8" name="Line 73"/>
              <p:cNvSpPr>
                <a:spLocks noChangeShapeType="1"/>
              </p:cNvSpPr>
              <p:nvPr/>
            </p:nvSpPr>
            <p:spPr bwMode="auto">
              <a:xfrm>
                <a:off x="2981" y="301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9" name="Line 74"/>
              <p:cNvSpPr>
                <a:spLocks noChangeShapeType="1"/>
              </p:cNvSpPr>
              <p:nvPr/>
            </p:nvSpPr>
            <p:spPr bwMode="auto">
              <a:xfrm>
                <a:off x="2981" y="307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0" name="Line 75"/>
              <p:cNvSpPr>
                <a:spLocks noChangeShapeType="1"/>
              </p:cNvSpPr>
              <p:nvPr/>
            </p:nvSpPr>
            <p:spPr bwMode="auto">
              <a:xfrm>
                <a:off x="2981" y="313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1" name="Line 76"/>
              <p:cNvSpPr>
                <a:spLocks noChangeShapeType="1"/>
              </p:cNvSpPr>
              <p:nvPr/>
            </p:nvSpPr>
            <p:spPr bwMode="auto">
              <a:xfrm>
                <a:off x="2981" y="319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2" name="Line 77"/>
              <p:cNvSpPr>
                <a:spLocks noChangeShapeType="1"/>
              </p:cNvSpPr>
              <p:nvPr/>
            </p:nvSpPr>
            <p:spPr bwMode="auto">
              <a:xfrm>
                <a:off x="2981" y="3254"/>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3" name="Line 78"/>
              <p:cNvSpPr>
                <a:spLocks noChangeShapeType="1"/>
              </p:cNvSpPr>
              <p:nvPr/>
            </p:nvSpPr>
            <p:spPr bwMode="auto">
              <a:xfrm>
                <a:off x="2981" y="331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4" name="Line 79"/>
              <p:cNvSpPr>
                <a:spLocks noChangeShapeType="1"/>
              </p:cNvSpPr>
              <p:nvPr/>
            </p:nvSpPr>
            <p:spPr bwMode="auto">
              <a:xfrm>
                <a:off x="2981" y="337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5" name="Line 80"/>
              <p:cNvSpPr>
                <a:spLocks noChangeShapeType="1"/>
              </p:cNvSpPr>
              <p:nvPr/>
            </p:nvSpPr>
            <p:spPr bwMode="auto">
              <a:xfrm>
                <a:off x="2981" y="343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6" name="Line 81"/>
              <p:cNvSpPr>
                <a:spLocks noChangeShapeType="1"/>
              </p:cNvSpPr>
              <p:nvPr/>
            </p:nvSpPr>
            <p:spPr bwMode="auto">
              <a:xfrm>
                <a:off x="2981" y="349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7" name="Line 83"/>
              <p:cNvSpPr>
                <a:spLocks noChangeShapeType="1"/>
              </p:cNvSpPr>
              <p:nvPr/>
            </p:nvSpPr>
            <p:spPr bwMode="auto">
              <a:xfrm>
                <a:off x="3953" y="1423"/>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8" name="Line 84"/>
              <p:cNvSpPr>
                <a:spLocks noChangeShapeType="1"/>
              </p:cNvSpPr>
              <p:nvPr/>
            </p:nvSpPr>
            <p:spPr bwMode="auto">
              <a:xfrm>
                <a:off x="3953" y="1485"/>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9" name="Line 85"/>
              <p:cNvSpPr>
                <a:spLocks noChangeShapeType="1"/>
              </p:cNvSpPr>
              <p:nvPr/>
            </p:nvSpPr>
            <p:spPr bwMode="auto">
              <a:xfrm>
                <a:off x="3953" y="155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0" name="Line 86"/>
              <p:cNvSpPr>
                <a:spLocks noChangeShapeType="1"/>
              </p:cNvSpPr>
              <p:nvPr/>
            </p:nvSpPr>
            <p:spPr bwMode="auto">
              <a:xfrm>
                <a:off x="3953" y="161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1" name="Line 87"/>
              <p:cNvSpPr>
                <a:spLocks noChangeShapeType="1"/>
              </p:cNvSpPr>
              <p:nvPr/>
            </p:nvSpPr>
            <p:spPr bwMode="auto">
              <a:xfrm>
                <a:off x="3953" y="167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2" name="Line 88"/>
              <p:cNvSpPr>
                <a:spLocks noChangeShapeType="1"/>
              </p:cNvSpPr>
              <p:nvPr/>
            </p:nvSpPr>
            <p:spPr bwMode="auto">
              <a:xfrm>
                <a:off x="3953" y="1736"/>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3" name="Line 89"/>
              <p:cNvSpPr>
                <a:spLocks noChangeShapeType="1"/>
              </p:cNvSpPr>
              <p:nvPr/>
            </p:nvSpPr>
            <p:spPr bwMode="auto">
              <a:xfrm>
                <a:off x="3953" y="179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4" name="Line 90"/>
              <p:cNvSpPr>
                <a:spLocks noChangeShapeType="1"/>
              </p:cNvSpPr>
              <p:nvPr/>
            </p:nvSpPr>
            <p:spPr bwMode="auto">
              <a:xfrm>
                <a:off x="3953" y="185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5" name="Line 91"/>
              <p:cNvSpPr>
                <a:spLocks noChangeShapeType="1"/>
              </p:cNvSpPr>
              <p:nvPr/>
            </p:nvSpPr>
            <p:spPr bwMode="auto">
              <a:xfrm>
                <a:off x="3953" y="192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6" name="Line 92"/>
              <p:cNvSpPr>
                <a:spLocks noChangeShapeType="1"/>
              </p:cNvSpPr>
              <p:nvPr/>
            </p:nvSpPr>
            <p:spPr bwMode="auto">
              <a:xfrm>
                <a:off x="3953" y="198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7" name="Line 93"/>
              <p:cNvSpPr>
                <a:spLocks noChangeShapeType="1"/>
              </p:cNvSpPr>
              <p:nvPr/>
            </p:nvSpPr>
            <p:spPr bwMode="auto">
              <a:xfrm>
                <a:off x="3953" y="20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8" name="Line 94"/>
              <p:cNvSpPr>
                <a:spLocks noChangeShapeType="1"/>
              </p:cNvSpPr>
              <p:nvPr/>
            </p:nvSpPr>
            <p:spPr bwMode="auto">
              <a:xfrm>
                <a:off x="3953" y="210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9" name="Line 95"/>
              <p:cNvSpPr>
                <a:spLocks noChangeShapeType="1"/>
              </p:cNvSpPr>
              <p:nvPr/>
            </p:nvSpPr>
            <p:spPr bwMode="auto">
              <a:xfrm>
                <a:off x="3953" y="216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0" name="Line 96"/>
              <p:cNvSpPr>
                <a:spLocks noChangeShapeType="1"/>
              </p:cNvSpPr>
              <p:nvPr/>
            </p:nvSpPr>
            <p:spPr bwMode="auto">
              <a:xfrm>
                <a:off x="3953" y="222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1" name="Line 97"/>
              <p:cNvSpPr>
                <a:spLocks noChangeShapeType="1"/>
              </p:cNvSpPr>
              <p:nvPr/>
            </p:nvSpPr>
            <p:spPr bwMode="auto">
              <a:xfrm>
                <a:off x="3953" y="228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2" name="Line 98"/>
              <p:cNvSpPr>
                <a:spLocks noChangeShapeType="1"/>
              </p:cNvSpPr>
              <p:nvPr/>
            </p:nvSpPr>
            <p:spPr bwMode="auto">
              <a:xfrm>
                <a:off x="3953" y="2344"/>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3" name="Line 99"/>
              <p:cNvSpPr>
                <a:spLocks noChangeShapeType="1"/>
              </p:cNvSpPr>
              <p:nvPr/>
            </p:nvSpPr>
            <p:spPr bwMode="auto">
              <a:xfrm>
                <a:off x="3953" y="240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4" name="Line 100"/>
              <p:cNvSpPr>
                <a:spLocks noChangeShapeType="1"/>
              </p:cNvSpPr>
              <p:nvPr/>
            </p:nvSpPr>
            <p:spPr bwMode="auto">
              <a:xfrm>
                <a:off x="3953" y="246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5" name="Line 101"/>
              <p:cNvSpPr>
                <a:spLocks noChangeShapeType="1"/>
              </p:cNvSpPr>
              <p:nvPr/>
            </p:nvSpPr>
            <p:spPr bwMode="auto">
              <a:xfrm>
                <a:off x="3953" y="252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6" name="Line 102"/>
              <p:cNvSpPr>
                <a:spLocks noChangeShapeType="1"/>
              </p:cNvSpPr>
              <p:nvPr/>
            </p:nvSpPr>
            <p:spPr bwMode="auto">
              <a:xfrm>
                <a:off x="3953" y="258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7" name="Line 103"/>
              <p:cNvSpPr>
                <a:spLocks noChangeShapeType="1"/>
              </p:cNvSpPr>
              <p:nvPr/>
            </p:nvSpPr>
            <p:spPr bwMode="auto">
              <a:xfrm>
                <a:off x="3953" y="2648"/>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8" name="Line 104"/>
              <p:cNvSpPr>
                <a:spLocks noChangeShapeType="1"/>
              </p:cNvSpPr>
              <p:nvPr/>
            </p:nvSpPr>
            <p:spPr bwMode="auto">
              <a:xfrm>
                <a:off x="3953" y="271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9" name="Line 105"/>
              <p:cNvSpPr>
                <a:spLocks noChangeShapeType="1"/>
              </p:cNvSpPr>
              <p:nvPr/>
            </p:nvSpPr>
            <p:spPr bwMode="auto">
              <a:xfrm>
                <a:off x="3953" y="2770"/>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0" name="Line 106"/>
              <p:cNvSpPr>
                <a:spLocks noChangeShapeType="1"/>
              </p:cNvSpPr>
              <p:nvPr/>
            </p:nvSpPr>
            <p:spPr bwMode="auto">
              <a:xfrm>
                <a:off x="3953" y="283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1" name="Line 107"/>
              <p:cNvSpPr>
                <a:spLocks noChangeShapeType="1"/>
              </p:cNvSpPr>
              <p:nvPr/>
            </p:nvSpPr>
            <p:spPr bwMode="auto">
              <a:xfrm>
                <a:off x="3953" y="2892"/>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2" name="Line 108"/>
              <p:cNvSpPr>
                <a:spLocks noChangeShapeType="1"/>
              </p:cNvSpPr>
              <p:nvPr/>
            </p:nvSpPr>
            <p:spPr bwMode="auto">
              <a:xfrm>
                <a:off x="3953" y="2952"/>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3" name="Line 109"/>
              <p:cNvSpPr>
                <a:spLocks noChangeShapeType="1"/>
              </p:cNvSpPr>
              <p:nvPr/>
            </p:nvSpPr>
            <p:spPr bwMode="auto">
              <a:xfrm>
                <a:off x="3953" y="301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4" name="Line 110"/>
              <p:cNvSpPr>
                <a:spLocks noChangeShapeType="1"/>
              </p:cNvSpPr>
              <p:nvPr/>
            </p:nvSpPr>
            <p:spPr bwMode="auto">
              <a:xfrm>
                <a:off x="3953" y="307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5" name="Line 111"/>
              <p:cNvSpPr>
                <a:spLocks noChangeShapeType="1"/>
              </p:cNvSpPr>
              <p:nvPr/>
            </p:nvSpPr>
            <p:spPr bwMode="auto">
              <a:xfrm>
                <a:off x="3953" y="313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6" name="Line 112"/>
              <p:cNvSpPr>
                <a:spLocks noChangeShapeType="1"/>
              </p:cNvSpPr>
              <p:nvPr/>
            </p:nvSpPr>
            <p:spPr bwMode="auto">
              <a:xfrm>
                <a:off x="3953" y="3194"/>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7" name="Line 113"/>
              <p:cNvSpPr>
                <a:spLocks noChangeShapeType="1"/>
              </p:cNvSpPr>
              <p:nvPr/>
            </p:nvSpPr>
            <p:spPr bwMode="auto">
              <a:xfrm>
                <a:off x="3953" y="3254"/>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8" name="Line 114"/>
              <p:cNvSpPr>
                <a:spLocks noChangeShapeType="1"/>
              </p:cNvSpPr>
              <p:nvPr/>
            </p:nvSpPr>
            <p:spPr bwMode="auto">
              <a:xfrm>
                <a:off x="3953" y="331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9" name="Line 115"/>
              <p:cNvSpPr>
                <a:spLocks noChangeShapeType="1"/>
              </p:cNvSpPr>
              <p:nvPr/>
            </p:nvSpPr>
            <p:spPr bwMode="auto">
              <a:xfrm>
                <a:off x="3953" y="3376"/>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0" name="Line 116"/>
              <p:cNvSpPr>
                <a:spLocks noChangeShapeType="1"/>
              </p:cNvSpPr>
              <p:nvPr/>
            </p:nvSpPr>
            <p:spPr bwMode="auto">
              <a:xfrm>
                <a:off x="3953" y="343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1" name="Line 117"/>
              <p:cNvSpPr>
                <a:spLocks noChangeShapeType="1"/>
              </p:cNvSpPr>
              <p:nvPr/>
            </p:nvSpPr>
            <p:spPr bwMode="auto">
              <a:xfrm>
                <a:off x="3953" y="3498"/>
                <a:ext cx="1" cy="3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2" name="Freeform 118"/>
              <p:cNvSpPr>
                <a:spLocks/>
              </p:cNvSpPr>
              <p:nvPr/>
            </p:nvSpPr>
            <p:spPr bwMode="auto">
              <a:xfrm>
                <a:off x="1109" y="1986"/>
                <a:ext cx="3510" cy="1326"/>
              </a:xfrm>
              <a:custGeom>
                <a:avLst/>
                <a:gdLst>
                  <a:gd name="T0" fmla="*/ 2442 w 3510"/>
                  <a:gd name="T1" fmla="*/ 1268 h 1326"/>
                  <a:gd name="T2" fmla="*/ 2028 w 3510"/>
                  <a:gd name="T3" fmla="*/ 1252 h 1326"/>
                  <a:gd name="T4" fmla="*/ 1884 w 3510"/>
                  <a:gd name="T5" fmla="*/ 1226 h 1326"/>
                  <a:gd name="T6" fmla="*/ 1694 w 3510"/>
                  <a:gd name="T7" fmla="*/ 1158 h 1326"/>
                  <a:gd name="T8" fmla="*/ 1488 w 3510"/>
                  <a:gd name="T9" fmla="*/ 1026 h 1326"/>
                  <a:gd name="T10" fmla="*/ 1330 w 3510"/>
                  <a:gd name="T11" fmla="*/ 858 h 1326"/>
                  <a:gd name="T12" fmla="*/ 1214 w 3510"/>
                  <a:gd name="T13" fmla="*/ 676 h 1326"/>
                  <a:gd name="T14" fmla="*/ 1130 w 3510"/>
                  <a:gd name="T15" fmla="*/ 500 h 1326"/>
                  <a:gd name="T16" fmla="*/ 1038 w 3510"/>
                  <a:gd name="T17" fmla="*/ 208 h 1326"/>
                  <a:gd name="T18" fmla="*/ 998 w 3510"/>
                  <a:gd name="T19" fmla="*/ 164 h 1326"/>
                  <a:gd name="T20" fmla="*/ 932 w 3510"/>
                  <a:gd name="T21" fmla="*/ 142 h 1326"/>
                  <a:gd name="T22" fmla="*/ 804 w 3510"/>
                  <a:gd name="T23" fmla="*/ 140 h 1326"/>
                  <a:gd name="T24" fmla="*/ 652 w 3510"/>
                  <a:gd name="T25" fmla="*/ 128 h 1326"/>
                  <a:gd name="T26" fmla="*/ 590 w 3510"/>
                  <a:gd name="T27" fmla="*/ 74 h 1326"/>
                  <a:gd name="T28" fmla="*/ 544 w 3510"/>
                  <a:gd name="T29" fmla="*/ 10 h 1326"/>
                  <a:gd name="T30" fmla="*/ 466 w 3510"/>
                  <a:gd name="T31" fmla="*/ 6 h 1326"/>
                  <a:gd name="T32" fmla="*/ 422 w 3510"/>
                  <a:gd name="T33" fmla="*/ 54 h 1326"/>
                  <a:gd name="T34" fmla="*/ 394 w 3510"/>
                  <a:gd name="T35" fmla="*/ 148 h 1326"/>
                  <a:gd name="T36" fmla="*/ 358 w 3510"/>
                  <a:gd name="T37" fmla="*/ 176 h 1326"/>
                  <a:gd name="T38" fmla="*/ 320 w 3510"/>
                  <a:gd name="T39" fmla="*/ 152 h 1326"/>
                  <a:gd name="T40" fmla="*/ 284 w 3510"/>
                  <a:gd name="T41" fmla="*/ 54 h 1326"/>
                  <a:gd name="T42" fmla="*/ 258 w 3510"/>
                  <a:gd name="T43" fmla="*/ 14 h 1326"/>
                  <a:gd name="T44" fmla="*/ 216 w 3510"/>
                  <a:gd name="T45" fmla="*/ 20 h 1326"/>
                  <a:gd name="T46" fmla="*/ 186 w 3510"/>
                  <a:gd name="T47" fmla="*/ 84 h 1326"/>
                  <a:gd name="T48" fmla="*/ 146 w 3510"/>
                  <a:gd name="T49" fmla="*/ 136 h 1326"/>
                  <a:gd name="T50" fmla="*/ 58 w 3510"/>
                  <a:gd name="T51" fmla="*/ 144 h 1326"/>
                  <a:gd name="T52" fmla="*/ 20 w 3510"/>
                  <a:gd name="T53" fmla="*/ 134 h 1326"/>
                  <a:gd name="T54" fmla="*/ 0 w 3510"/>
                  <a:gd name="T55" fmla="*/ 106 h 1326"/>
                  <a:gd name="T56" fmla="*/ 16 w 3510"/>
                  <a:gd name="T57" fmla="*/ 76 h 1326"/>
                  <a:gd name="T58" fmla="*/ 638 w 3510"/>
                  <a:gd name="T59" fmla="*/ 68 h 1326"/>
                  <a:gd name="T60" fmla="*/ 1278 w 3510"/>
                  <a:gd name="T61" fmla="*/ 80 h 1326"/>
                  <a:gd name="T62" fmla="*/ 1562 w 3510"/>
                  <a:gd name="T63" fmla="*/ 112 h 1326"/>
                  <a:gd name="T64" fmla="*/ 1764 w 3510"/>
                  <a:gd name="T65" fmla="*/ 172 h 1326"/>
                  <a:gd name="T66" fmla="*/ 1908 w 3510"/>
                  <a:gd name="T67" fmla="*/ 270 h 1326"/>
                  <a:gd name="T68" fmla="*/ 2022 w 3510"/>
                  <a:gd name="T69" fmla="*/ 418 h 1326"/>
                  <a:gd name="T70" fmla="*/ 2186 w 3510"/>
                  <a:gd name="T71" fmla="*/ 748 h 1326"/>
                  <a:gd name="T72" fmla="*/ 2280 w 3510"/>
                  <a:gd name="T73" fmla="*/ 916 h 1326"/>
                  <a:gd name="T74" fmla="*/ 2374 w 3510"/>
                  <a:gd name="T75" fmla="*/ 1038 h 1326"/>
                  <a:gd name="T76" fmla="*/ 2470 w 3510"/>
                  <a:gd name="T77" fmla="*/ 1118 h 1326"/>
                  <a:gd name="T78" fmla="*/ 2562 w 3510"/>
                  <a:gd name="T79" fmla="*/ 1164 h 1326"/>
                  <a:gd name="T80" fmla="*/ 2688 w 3510"/>
                  <a:gd name="T81" fmla="*/ 1194 h 1326"/>
                  <a:gd name="T82" fmla="*/ 2832 w 3510"/>
                  <a:gd name="T83" fmla="*/ 1194 h 1326"/>
                  <a:gd name="T84" fmla="*/ 2880 w 3510"/>
                  <a:gd name="T85" fmla="*/ 1220 h 1326"/>
                  <a:gd name="T86" fmla="*/ 2908 w 3510"/>
                  <a:gd name="T87" fmla="*/ 1276 h 1326"/>
                  <a:gd name="T88" fmla="*/ 2938 w 3510"/>
                  <a:gd name="T89" fmla="*/ 1322 h 1326"/>
                  <a:gd name="T90" fmla="*/ 3006 w 3510"/>
                  <a:gd name="T91" fmla="*/ 1320 h 1326"/>
                  <a:gd name="T92" fmla="*/ 3052 w 3510"/>
                  <a:gd name="T93" fmla="*/ 1288 h 1326"/>
                  <a:gd name="T94" fmla="*/ 3060 w 3510"/>
                  <a:gd name="T95" fmla="*/ 1238 h 1326"/>
                  <a:gd name="T96" fmla="*/ 3090 w 3510"/>
                  <a:gd name="T97" fmla="*/ 1212 h 1326"/>
                  <a:gd name="T98" fmla="*/ 3160 w 3510"/>
                  <a:gd name="T99" fmla="*/ 1216 h 1326"/>
                  <a:gd name="T100" fmla="*/ 3186 w 3510"/>
                  <a:gd name="T101" fmla="*/ 1246 h 1326"/>
                  <a:gd name="T102" fmla="*/ 3210 w 3510"/>
                  <a:gd name="T103" fmla="*/ 1304 h 1326"/>
                  <a:gd name="T104" fmla="*/ 3258 w 3510"/>
                  <a:gd name="T105" fmla="*/ 1324 h 1326"/>
                  <a:gd name="T106" fmla="*/ 3306 w 3510"/>
                  <a:gd name="T107" fmla="*/ 1306 h 1326"/>
                  <a:gd name="T108" fmla="*/ 3336 w 3510"/>
                  <a:gd name="T109" fmla="*/ 1254 h 1326"/>
                  <a:gd name="T110" fmla="*/ 3402 w 3510"/>
                  <a:gd name="T111" fmla="*/ 1228 h 1326"/>
                  <a:gd name="T112" fmla="*/ 3510 w 3510"/>
                  <a:gd name="T113" fmla="*/ 1278 h 13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10"/>
                  <a:gd name="T172" fmla="*/ 0 h 1326"/>
                  <a:gd name="T173" fmla="*/ 3510 w 3510"/>
                  <a:gd name="T174" fmla="*/ 1326 h 13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10" h="1326">
                    <a:moveTo>
                      <a:pt x="3510" y="1278"/>
                    </a:moveTo>
                    <a:lnTo>
                      <a:pt x="3148" y="1276"/>
                    </a:lnTo>
                    <a:lnTo>
                      <a:pt x="2792" y="1274"/>
                    </a:lnTo>
                    <a:lnTo>
                      <a:pt x="2442" y="1268"/>
                    </a:lnTo>
                    <a:lnTo>
                      <a:pt x="2272" y="1264"/>
                    </a:lnTo>
                    <a:lnTo>
                      <a:pt x="2104" y="1258"/>
                    </a:lnTo>
                    <a:lnTo>
                      <a:pt x="2066" y="1254"/>
                    </a:lnTo>
                    <a:lnTo>
                      <a:pt x="2028" y="1252"/>
                    </a:lnTo>
                    <a:lnTo>
                      <a:pt x="1990" y="1246"/>
                    </a:lnTo>
                    <a:lnTo>
                      <a:pt x="1954" y="1240"/>
                    </a:lnTo>
                    <a:lnTo>
                      <a:pt x="1918" y="1234"/>
                    </a:lnTo>
                    <a:lnTo>
                      <a:pt x="1884" y="1226"/>
                    </a:lnTo>
                    <a:lnTo>
                      <a:pt x="1850" y="1218"/>
                    </a:lnTo>
                    <a:lnTo>
                      <a:pt x="1816" y="1206"/>
                    </a:lnTo>
                    <a:lnTo>
                      <a:pt x="1754" y="1184"/>
                    </a:lnTo>
                    <a:lnTo>
                      <a:pt x="1694" y="1158"/>
                    </a:lnTo>
                    <a:lnTo>
                      <a:pt x="1638" y="1130"/>
                    </a:lnTo>
                    <a:lnTo>
                      <a:pt x="1586" y="1100"/>
                    </a:lnTo>
                    <a:lnTo>
                      <a:pt x="1536" y="1064"/>
                    </a:lnTo>
                    <a:lnTo>
                      <a:pt x="1488" y="1026"/>
                    </a:lnTo>
                    <a:lnTo>
                      <a:pt x="1446" y="986"/>
                    </a:lnTo>
                    <a:lnTo>
                      <a:pt x="1404" y="946"/>
                    </a:lnTo>
                    <a:lnTo>
                      <a:pt x="1366" y="902"/>
                    </a:lnTo>
                    <a:lnTo>
                      <a:pt x="1330" y="858"/>
                    </a:lnTo>
                    <a:lnTo>
                      <a:pt x="1298" y="814"/>
                    </a:lnTo>
                    <a:lnTo>
                      <a:pt x="1268" y="768"/>
                    </a:lnTo>
                    <a:lnTo>
                      <a:pt x="1238" y="722"/>
                    </a:lnTo>
                    <a:lnTo>
                      <a:pt x="1214" y="676"/>
                    </a:lnTo>
                    <a:lnTo>
                      <a:pt x="1190" y="630"/>
                    </a:lnTo>
                    <a:lnTo>
                      <a:pt x="1168" y="586"/>
                    </a:lnTo>
                    <a:lnTo>
                      <a:pt x="1148" y="542"/>
                    </a:lnTo>
                    <a:lnTo>
                      <a:pt x="1130" y="500"/>
                    </a:lnTo>
                    <a:lnTo>
                      <a:pt x="1100" y="420"/>
                    </a:lnTo>
                    <a:lnTo>
                      <a:pt x="1078" y="348"/>
                    </a:lnTo>
                    <a:lnTo>
                      <a:pt x="1060" y="286"/>
                    </a:lnTo>
                    <a:lnTo>
                      <a:pt x="1038" y="208"/>
                    </a:lnTo>
                    <a:lnTo>
                      <a:pt x="1032" y="194"/>
                    </a:lnTo>
                    <a:lnTo>
                      <a:pt x="1022" y="182"/>
                    </a:lnTo>
                    <a:lnTo>
                      <a:pt x="1012" y="172"/>
                    </a:lnTo>
                    <a:lnTo>
                      <a:pt x="998" y="164"/>
                    </a:lnTo>
                    <a:lnTo>
                      <a:pt x="984" y="156"/>
                    </a:lnTo>
                    <a:lnTo>
                      <a:pt x="966" y="150"/>
                    </a:lnTo>
                    <a:lnTo>
                      <a:pt x="950" y="146"/>
                    </a:lnTo>
                    <a:lnTo>
                      <a:pt x="932" y="142"/>
                    </a:lnTo>
                    <a:lnTo>
                      <a:pt x="894" y="138"/>
                    </a:lnTo>
                    <a:lnTo>
                      <a:pt x="860" y="136"/>
                    </a:lnTo>
                    <a:lnTo>
                      <a:pt x="828" y="138"/>
                    </a:lnTo>
                    <a:lnTo>
                      <a:pt x="804" y="140"/>
                    </a:lnTo>
                    <a:lnTo>
                      <a:pt x="754" y="142"/>
                    </a:lnTo>
                    <a:lnTo>
                      <a:pt x="714" y="140"/>
                    </a:lnTo>
                    <a:lnTo>
                      <a:pt x="680" y="136"/>
                    </a:lnTo>
                    <a:lnTo>
                      <a:pt x="652" y="128"/>
                    </a:lnTo>
                    <a:lnTo>
                      <a:pt x="630" y="116"/>
                    </a:lnTo>
                    <a:lnTo>
                      <a:pt x="614" y="104"/>
                    </a:lnTo>
                    <a:lnTo>
                      <a:pt x="602" y="90"/>
                    </a:lnTo>
                    <a:lnTo>
                      <a:pt x="590" y="74"/>
                    </a:lnTo>
                    <a:lnTo>
                      <a:pt x="574" y="44"/>
                    </a:lnTo>
                    <a:lnTo>
                      <a:pt x="566" y="32"/>
                    </a:lnTo>
                    <a:lnTo>
                      <a:pt x="556" y="20"/>
                    </a:lnTo>
                    <a:lnTo>
                      <a:pt x="544" y="10"/>
                    </a:lnTo>
                    <a:lnTo>
                      <a:pt x="528" y="4"/>
                    </a:lnTo>
                    <a:lnTo>
                      <a:pt x="508" y="0"/>
                    </a:lnTo>
                    <a:lnTo>
                      <a:pt x="484" y="2"/>
                    </a:lnTo>
                    <a:lnTo>
                      <a:pt x="466" y="6"/>
                    </a:lnTo>
                    <a:lnTo>
                      <a:pt x="452" y="14"/>
                    </a:lnTo>
                    <a:lnTo>
                      <a:pt x="440" y="26"/>
                    </a:lnTo>
                    <a:lnTo>
                      <a:pt x="430" y="38"/>
                    </a:lnTo>
                    <a:lnTo>
                      <a:pt x="422" y="54"/>
                    </a:lnTo>
                    <a:lnTo>
                      <a:pt x="416" y="68"/>
                    </a:lnTo>
                    <a:lnTo>
                      <a:pt x="406" y="102"/>
                    </a:lnTo>
                    <a:lnTo>
                      <a:pt x="398" y="134"/>
                    </a:lnTo>
                    <a:lnTo>
                      <a:pt x="394" y="148"/>
                    </a:lnTo>
                    <a:lnTo>
                      <a:pt x="386" y="158"/>
                    </a:lnTo>
                    <a:lnTo>
                      <a:pt x="380" y="168"/>
                    </a:lnTo>
                    <a:lnTo>
                      <a:pt x="370" y="174"/>
                    </a:lnTo>
                    <a:lnTo>
                      <a:pt x="358" y="176"/>
                    </a:lnTo>
                    <a:lnTo>
                      <a:pt x="346" y="174"/>
                    </a:lnTo>
                    <a:lnTo>
                      <a:pt x="336" y="168"/>
                    </a:lnTo>
                    <a:lnTo>
                      <a:pt x="326" y="162"/>
                    </a:lnTo>
                    <a:lnTo>
                      <a:pt x="320" y="152"/>
                    </a:lnTo>
                    <a:lnTo>
                      <a:pt x="314" y="140"/>
                    </a:lnTo>
                    <a:lnTo>
                      <a:pt x="302" y="112"/>
                    </a:lnTo>
                    <a:lnTo>
                      <a:pt x="294" y="82"/>
                    </a:lnTo>
                    <a:lnTo>
                      <a:pt x="284" y="54"/>
                    </a:lnTo>
                    <a:lnTo>
                      <a:pt x="278" y="42"/>
                    </a:lnTo>
                    <a:lnTo>
                      <a:pt x="272" y="30"/>
                    </a:lnTo>
                    <a:lnTo>
                      <a:pt x="266" y="20"/>
                    </a:lnTo>
                    <a:lnTo>
                      <a:pt x="258" y="14"/>
                    </a:lnTo>
                    <a:lnTo>
                      <a:pt x="248" y="10"/>
                    </a:lnTo>
                    <a:lnTo>
                      <a:pt x="238" y="10"/>
                    </a:lnTo>
                    <a:lnTo>
                      <a:pt x="226" y="12"/>
                    </a:lnTo>
                    <a:lnTo>
                      <a:pt x="216" y="20"/>
                    </a:lnTo>
                    <a:lnTo>
                      <a:pt x="210" y="30"/>
                    </a:lnTo>
                    <a:lnTo>
                      <a:pt x="204" y="42"/>
                    </a:lnTo>
                    <a:lnTo>
                      <a:pt x="192" y="70"/>
                    </a:lnTo>
                    <a:lnTo>
                      <a:pt x="186" y="84"/>
                    </a:lnTo>
                    <a:lnTo>
                      <a:pt x="178" y="100"/>
                    </a:lnTo>
                    <a:lnTo>
                      <a:pt x="170" y="114"/>
                    </a:lnTo>
                    <a:lnTo>
                      <a:pt x="160" y="126"/>
                    </a:lnTo>
                    <a:lnTo>
                      <a:pt x="146" y="136"/>
                    </a:lnTo>
                    <a:lnTo>
                      <a:pt x="130" y="144"/>
                    </a:lnTo>
                    <a:lnTo>
                      <a:pt x="110" y="148"/>
                    </a:lnTo>
                    <a:lnTo>
                      <a:pt x="86" y="148"/>
                    </a:lnTo>
                    <a:lnTo>
                      <a:pt x="58" y="144"/>
                    </a:lnTo>
                    <a:lnTo>
                      <a:pt x="24" y="134"/>
                    </a:lnTo>
                    <a:lnTo>
                      <a:pt x="32" y="138"/>
                    </a:lnTo>
                    <a:lnTo>
                      <a:pt x="26" y="136"/>
                    </a:lnTo>
                    <a:lnTo>
                      <a:pt x="20" y="134"/>
                    </a:lnTo>
                    <a:lnTo>
                      <a:pt x="10" y="128"/>
                    </a:lnTo>
                    <a:lnTo>
                      <a:pt x="4" y="118"/>
                    </a:lnTo>
                    <a:lnTo>
                      <a:pt x="2" y="112"/>
                    </a:lnTo>
                    <a:lnTo>
                      <a:pt x="0" y="106"/>
                    </a:lnTo>
                    <a:lnTo>
                      <a:pt x="2" y="100"/>
                    </a:lnTo>
                    <a:lnTo>
                      <a:pt x="4" y="94"/>
                    </a:lnTo>
                    <a:lnTo>
                      <a:pt x="10" y="82"/>
                    </a:lnTo>
                    <a:lnTo>
                      <a:pt x="16" y="76"/>
                    </a:lnTo>
                    <a:lnTo>
                      <a:pt x="20" y="72"/>
                    </a:lnTo>
                    <a:lnTo>
                      <a:pt x="26" y="70"/>
                    </a:lnTo>
                    <a:lnTo>
                      <a:pt x="34" y="68"/>
                    </a:lnTo>
                    <a:lnTo>
                      <a:pt x="638" y="68"/>
                    </a:lnTo>
                    <a:lnTo>
                      <a:pt x="884" y="70"/>
                    </a:lnTo>
                    <a:lnTo>
                      <a:pt x="1096" y="74"/>
                    </a:lnTo>
                    <a:lnTo>
                      <a:pt x="1190" y="76"/>
                    </a:lnTo>
                    <a:lnTo>
                      <a:pt x="1278" y="80"/>
                    </a:lnTo>
                    <a:lnTo>
                      <a:pt x="1358" y="86"/>
                    </a:lnTo>
                    <a:lnTo>
                      <a:pt x="1432" y="94"/>
                    </a:lnTo>
                    <a:lnTo>
                      <a:pt x="1500" y="102"/>
                    </a:lnTo>
                    <a:lnTo>
                      <a:pt x="1562" y="112"/>
                    </a:lnTo>
                    <a:lnTo>
                      <a:pt x="1620" y="124"/>
                    </a:lnTo>
                    <a:lnTo>
                      <a:pt x="1672" y="138"/>
                    </a:lnTo>
                    <a:lnTo>
                      <a:pt x="1720" y="154"/>
                    </a:lnTo>
                    <a:lnTo>
                      <a:pt x="1764" y="172"/>
                    </a:lnTo>
                    <a:lnTo>
                      <a:pt x="1806" y="192"/>
                    </a:lnTo>
                    <a:lnTo>
                      <a:pt x="1842" y="216"/>
                    </a:lnTo>
                    <a:lnTo>
                      <a:pt x="1876" y="242"/>
                    </a:lnTo>
                    <a:lnTo>
                      <a:pt x="1908" y="270"/>
                    </a:lnTo>
                    <a:lnTo>
                      <a:pt x="1940" y="302"/>
                    </a:lnTo>
                    <a:lnTo>
                      <a:pt x="1968" y="338"/>
                    </a:lnTo>
                    <a:lnTo>
                      <a:pt x="1994" y="376"/>
                    </a:lnTo>
                    <a:lnTo>
                      <a:pt x="2022" y="418"/>
                    </a:lnTo>
                    <a:lnTo>
                      <a:pt x="2048" y="462"/>
                    </a:lnTo>
                    <a:lnTo>
                      <a:pt x="2074" y="512"/>
                    </a:lnTo>
                    <a:lnTo>
                      <a:pt x="2128" y="622"/>
                    </a:lnTo>
                    <a:lnTo>
                      <a:pt x="2186" y="748"/>
                    </a:lnTo>
                    <a:lnTo>
                      <a:pt x="2210" y="796"/>
                    </a:lnTo>
                    <a:lnTo>
                      <a:pt x="2232" y="838"/>
                    </a:lnTo>
                    <a:lnTo>
                      <a:pt x="2256" y="880"/>
                    </a:lnTo>
                    <a:lnTo>
                      <a:pt x="2280" y="916"/>
                    </a:lnTo>
                    <a:lnTo>
                      <a:pt x="2302" y="952"/>
                    </a:lnTo>
                    <a:lnTo>
                      <a:pt x="2326" y="982"/>
                    </a:lnTo>
                    <a:lnTo>
                      <a:pt x="2350" y="1012"/>
                    </a:lnTo>
                    <a:lnTo>
                      <a:pt x="2374" y="1038"/>
                    </a:lnTo>
                    <a:lnTo>
                      <a:pt x="2398" y="1062"/>
                    </a:lnTo>
                    <a:lnTo>
                      <a:pt x="2422" y="1082"/>
                    </a:lnTo>
                    <a:lnTo>
                      <a:pt x="2446" y="1102"/>
                    </a:lnTo>
                    <a:lnTo>
                      <a:pt x="2470" y="1118"/>
                    </a:lnTo>
                    <a:lnTo>
                      <a:pt x="2494" y="1130"/>
                    </a:lnTo>
                    <a:lnTo>
                      <a:pt x="2518" y="1142"/>
                    </a:lnTo>
                    <a:lnTo>
                      <a:pt x="2540" y="1154"/>
                    </a:lnTo>
                    <a:lnTo>
                      <a:pt x="2562" y="1164"/>
                    </a:lnTo>
                    <a:lnTo>
                      <a:pt x="2586" y="1172"/>
                    </a:lnTo>
                    <a:lnTo>
                      <a:pt x="2606" y="1178"/>
                    </a:lnTo>
                    <a:lnTo>
                      <a:pt x="2648" y="1188"/>
                    </a:lnTo>
                    <a:lnTo>
                      <a:pt x="2688" y="1194"/>
                    </a:lnTo>
                    <a:lnTo>
                      <a:pt x="2724" y="1196"/>
                    </a:lnTo>
                    <a:lnTo>
                      <a:pt x="2756" y="1196"/>
                    </a:lnTo>
                    <a:lnTo>
                      <a:pt x="2786" y="1196"/>
                    </a:lnTo>
                    <a:lnTo>
                      <a:pt x="2832" y="1194"/>
                    </a:lnTo>
                    <a:lnTo>
                      <a:pt x="2840" y="1198"/>
                    </a:lnTo>
                    <a:lnTo>
                      <a:pt x="2856" y="1204"/>
                    </a:lnTo>
                    <a:lnTo>
                      <a:pt x="2870" y="1212"/>
                    </a:lnTo>
                    <a:lnTo>
                      <a:pt x="2880" y="1220"/>
                    </a:lnTo>
                    <a:lnTo>
                      <a:pt x="2888" y="1230"/>
                    </a:lnTo>
                    <a:lnTo>
                      <a:pt x="2894" y="1242"/>
                    </a:lnTo>
                    <a:lnTo>
                      <a:pt x="2900" y="1254"/>
                    </a:lnTo>
                    <a:lnTo>
                      <a:pt x="2908" y="1276"/>
                    </a:lnTo>
                    <a:lnTo>
                      <a:pt x="2916" y="1298"/>
                    </a:lnTo>
                    <a:lnTo>
                      <a:pt x="2922" y="1308"/>
                    </a:lnTo>
                    <a:lnTo>
                      <a:pt x="2928" y="1316"/>
                    </a:lnTo>
                    <a:lnTo>
                      <a:pt x="2938" y="1322"/>
                    </a:lnTo>
                    <a:lnTo>
                      <a:pt x="2948" y="1326"/>
                    </a:lnTo>
                    <a:lnTo>
                      <a:pt x="2962" y="1326"/>
                    </a:lnTo>
                    <a:lnTo>
                      <a:pt x="2980" y="1326"/>
                    </a:lnTo>
                    <a:lnTo>
                      <a:pt x="3006" y="1320"/>
                    </a:lnTo>
                    <a:lnTo>
                      <a:pt x="3024" y="1314"/>
                    </a:lnTo>
                    <a:lnTo>
                      <a:pt x="3038" y="1306"/>
                    </a:lnTo>
                    <a:lnTo>
                      <a:pt x="3046" y="1298"/>
                    </a:lnTo>
                    <a:lnTo>
                      <a:pt x="3052" y="1288"/>
                    </a:lnTo>
                    <a:lnTo>
                      <a:pt x="3056" y="1278"/>
                    </a:lnTo>
                    <a:lnTo>
                      <a:pt x="3058" y="1268"/>
                    </a:lnTo>
                    <a:lnTo>
                      <a:pt x="3058" y="1258"/>
                    </a:lnTo>
                    <a:lnTo>
                      <a:pt x="3060" y="1238"/>
                    </a:lnTo>
                    <a:lnTo>
                      <a:pt x="3062" y="1228"/>
                    </a:lnTo>
                    <a:lnTo>
                      <a:pt x="3068" y="1222"/>
                    </a:lnTo>
                    <a:lnTo>
                      <a:pt x="3076" y="1216"/>
                    </a:lnTo>
                    <a:lnTo>
                      <a:pt x="3090" y="1212"/>
                    </a:lnTo>
                    <a:lnTo>
                      <a:pt x="3106" y="1210"/>
                    </a:lnTo>
                    <a:lnTo>
                      <a:pt x="3130" y="1210"/>
                    </a:lnTo>
                    <a:lnTo>
                      <a:pt x="3148" y="1212"/>
                    </a:lnTo>
                    <a:lnTo>
                      <a:pt x="3160" y="1216"/>
                    </a:lnTo>
                    <a:lnTo>
                      <a:pt x="3168" y="1222"/>
                    </a:lnTo>
                    <a:lnTo>
                      <a:pt x="3176" y="1228"/>
                    </a:lnTo>
                    <a:lnTo>
                      <a:pt x="3182" y="1236"/>
                    </a:lnTo>
                    <a:lnTo>
                      <a:pt x="3186" y="1246"/>
                    </a:lnTo>
                    <a:lnTo>
                      <a:pt x="3194" y="1266"/>
                    </a:lnTo>
                    <a:lnTo>
                      <a:pt x="3200" y="1286"/>
                    </a:lnTo>
                    <a:lnTo>
                      <a:pt x="3204" y="1296"/>
                    </a:lnTo>
                    <a:lnTo>
                      <a:pt x="3210" y="1304"/>
                    </a:lnTo>
                    <a:lnTo>
                      <a:pt x="3218" y="1312"/>
                    </a:lnTo>
                    <a:lnTo>
                      <a:pt x="3228" y="1318"/>
                    </a:lnTo>
                    <a:lnTo>
                      <a:pt x="3242" y="1322"/>
                    </a:lnTo>
                    <a:lnTo>
                      <a:pt x="3258" y="1324"/>
                    </a:lnTo>
                    <a:lnTo>
                      <a:pt x="3274" y="1324"/>
                    </a:lnTo>
                    <a:lnTo>
                      <a:pt x="3288" y="1320"/>
                    </a:lnTo>
                    <a:lnTo>
                      <a:pt x="3298" y="1314"/>
                    </a:lnTo>
                    <a:lnTo>
                      <a:pt x="3306" y="1306"/>
                    </a:lnTo>
                    <a:lnTo>
                      <a:pt x="3312" y="1298"/>
                    </a:lnTo>
                    <a:lnTo>
                      <a:pt x="3316" y="1288"/>
                    </a:lnTo>
                    <a:lnTo>
                      <a:pt x="3328" y="1266"/>
                    </a:lnTo>
                    <a:lnTo>
                      <a:pt x="3336" y="1254"/>
                    </a:lnTo>
                    <a:lnTo>
                      <a:pt x="3346" y="1246"/>
                    </a:lnTo>
                    <a:lnTo>
                      <a:pt x="3360" y="1238"/>
                    </a:lnTo>
                    <a:lnTo>
                      <a:pt x="3378" y="1232"/>
                    </a:lnTo>
                    <a:lnTo>
                      <a:pt x="3402" y="1228"/>
                    </a:lnTo>
                    <a:lnTo>
                      <a:pt x="3430" y="1226"/>
                    </a:lnTo>
                    <a:lnTo>
                      <a:pt x="3466" y="1230"/>
                    </a:lnTo>
                    <a:lnTo>
                      <a:pt x="3510" y="1236"/>
                    </a:lnTo>
                    <a:lnTo>
                      <a:pt x="3510" y="1278"/>
                    </a:lnTo>
                    <a:close/>
                  </a:path>
                </a:pathLst>
              </a:custGeom>
              <a:solidFill>
                <a:srgbClr val="1D4B80"/>
              </a:solidFill>
              <a:ln w="14288">
                <a:solidFill>
                  <a:srgbClr val="000000"/>
                </a:solidFill>
                <a:round/>
                <a:headEnd/>
                <a:tailEnd/>
              </a:ln>
            </p:spPr>
            <p:txBody>
              <a:bodyPr/>
              <a:lstStyle/>
              <a:p>
                <a:endParaRPr lang="en-US"/>
              </a:p>
            </p:txBody>
          </p:sp>
          <p:sp>
            <p:nvSpPr>
              <p:cNvPr id="47223" name="Rectangle 119"/>
              <p:cNvSpPr>
                <a:spLocks noChangeArrowheads="1"/>
              </p:cNvSpPr>
              <p:nvPr/>
            </p:nvSpPr>
            <p:spPr bwMode="auto">
              <a:xfrm>
                <a:off x="2574" y="2441"/>
                <a:ext cx="3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FFFFFF"/>
                    </a:solidFill>
                  </a:rPr>
                  <a:t>Natural</a:t>
                </a:r>
                <a:endParaRPr lang="en-US" sz="1400"/>
              </a:p>
            </p:txBody>
          </p:sp>
          <p:sp>
            <p:nvSpPr>
              <p:cNvPr id="47224" name="Rectangle 120"/>
              <p:cNvSpPr>
                <a:spLocks noChangeArrowheads="1"/>
              </p:cNvSpPr>
              <p:nvPr/>
            </p:nvSpPr>
            <p:spPr bwMode="auto">
              <a:xfrm>
                <a:off x="2540" y="2577"/>
                <a:ext cx="4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FFFFFF"/>
                    </a:solidFill>
                  </a:rPr>
                  <a:t>increase</a:t>
                </a:r>
                <a:endParaRPr lang="en-US" sz="1400"/>
              </a:p>
            </p:txBody>
          </p:sp>
          <p:sp>
            <p:nvSpPr>
              <p:cNvPr id="47225" name="Rectangle 121"/>
              <p:cNvSpPr>
                <a:spLocks noChangeArrowheads="1"/>
              </p:cNvSpPr>
              <p:nvPr/>
            </p:nvSpPr>
            <p:spPr bwMode="auto">
              <a:xfrm>
                <a:off x="3016" y="2111"/>
                <a:ext cx="4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Birth rate</a:t>
                </a:r>
                <a:endParaRPr lang="en-US" sz="1400"/>
              </a:p>
            </p:txBody>
          </p:sp>
          <p:sp>
            <p:nvSpPr>
              <p:cNvPr id="47226" name="Rectangle 122"/>
              <p:cNvSpPr>
                <a:spLocks noChangeArrowheads="1"/>
              </p:cNvSpPr>
              <p:nvPr/>
            </p:nvSpPr>
            <p:spPr bwMode="auto">
              <a:xfrm>
                <a:off x="2088" y="3027"/>
                <a:ext cx="5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Death rate</a:t>
                </a:r>
                <a:endParaRPr lang="en-US" sz="1400"/>
              </a:p>
            </p:txBody>
          </p:sp>
          <p:sp>
            <p:nvSpPr>
              <p:cNvPr id="47227" name="Text Box 123"/>
              <p:cNvSpPr txBox="1">
                <a:spLocks noChangeArrowheads="1"/>
              </p:cNvSpPr>
              <p:nvPr/>
            </p:nvSpPr>
            <p:spPr bwMode="auto">
              <a:xfrm>
                <a:off x="562" y="3863"/>
                <a:ext cx="46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marL="37931725" indent="-37474525">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r>
                  <a:rPr lang="en-US" sz="1600"/>
                  <a:t>Note: Natural increase is produced from the excess of births over deaths.</a:t>
                </a:r>
              </a:p>
            </p:txBody>
          </p:sp>
        </p:grpSp>
      </p:grpSp>
    </p:spTree>
    <p:extLst>
      <p:ext uri="{BB962C8B-B14F-4D97-AF65-F5344CB8AC3E}">
        <p14:creationId xmlns:p14="http://schemas.microsoft.com/office/powerpoint/2010/main" val="25892044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228600"/>
            <a:ext cx="8839200" cy="914400"/>
          </a:xfrm>
        </p:spPr>
        <p:txBody>
          <a:bodyPr/>
          <a:lstStyle/>
          <a:p>
            <a:pPr eaLnBrk="1" hangingPunct="1"/>
            <a:r>
              <a:rPr lang="en-US" sz="3600">
                <a:solidFill>
                  <a:schemeClr val="tx1"/>
                </a:solidFill>
                <a:latin typeface="Bookman Old Style" charset="0"/>
                <a:ea typeface="ＭＳ Ｐゴシック" charset="0"/>
              </a:rPr>
              <a:t>Demographic Transition in England</a:t>
            </a:r>
          </a:p>
        </p:txBody>
      </p:sp>
      <p:sp>
        <p:nvSpPr>
          <p:cNvPr id="28675" name="Text Box 5"/>
          <p:cNvSpPr txBox="1">
            <a:spLocks noChangeArrowheads="1"/>
          </p:cNvSpPr>
          <p:nvPr/>
        </p:nvSpPr>
        <p:spPr bwMode="auto">
          <a:xfrm>
            <a:off x="533400" y="5791200"/>
            <a:ext cx="8001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23938" indent="-102393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sz="1500">
                <a:solidFill>
                  <a:srgbClr val="003300"/>
                </a:solidFill>
              </a:rPr>
              <a:t>Fig. 2-14:  England was one of the first countries to experience rapid population growth in the mid-eighteenth century, when it entered stage 2 of the demographic transition.</a:t>
            </a:r>
            <a:r>
              <a:rPr lang="en-US" sz="1500">
                <a:solidFill>
                  <a:srgbClr val="003300"/>
                </a:solidFill>
                <a:latin typeface="Times" charset="0"/>
              </a:rPr>
              <a:t> </a:t>
            </a:r>
          </a:p>
        </p:txBody>
      </p:sp>
      <p:pic>
        <p:nvPicPr>
          <p:cNvPr id="28676"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00163"/>
            <a:ext cx="6096000" cy="4338637"/>
          </a:xfrm>
        </p:spPr>
      </p:pic>
    </p:spTree>
    <p:extLst>
      <p:ext uri="{BB962C8B-B14F-4D97-AF65-F5344CB8AC3E}">
        <p14:creationId xmlns:p14="http://schemas.microsoft.com/office/powerpoint/2010/main" val="1758203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304800" y="533400"/>
            <a:ext cx="8382000" cy="2743200"/>
          </a:xfrm>
        </p:spPr>
        <p:txBody>
          <a:bodyPr/>
          <a:lstStyle/>
          <a:p>
            <a:pPr eaLnBrk="1" hangingPunct="1">
              <a:lnSpc>
                <a:spcPct val="90000"/>
              </a:lnSpc>
            </a:pPr>
            <a:r>
              <a:rPr lang="en-US" sz="2800">
                <a:latin typeface="Times New Roman" charset="0"/>
                <a:ea typeface="ＭＳ Ｐゴシック" charset="0"/>
              </a:rPr>
              <a:t>80 million people added to the world pop. each year.</a:t>
            </a:r>
          </a:p>
          <a:p>
            <a:pPr eaLnBrk="1" hangingPunct="1">
              <a:lnSpc>
                <a:spcPct val="90000"/>
              </a:lnSpc>
            </a:pPr>
            <a:r>
              <a:rPr lang="en-US" sz="2800">
                <a:latin typeface="Times New Roman" charset="0"/>
                <a:ea typeface="ＭＳ Ｐゴシック" charset="0"/>
              </a:rPr>
              <a:t>Demographers estimate growth will stabilize in the 21</a:t>
            </a:r>
            <a:r>
              <a:rPr lang="en-US" sz="2800" baseline="30000">
                <a:latin typeface="Times New Roman" charset="0"/>
                <a:ea typeface="ＭＳ Ｐゴシック" charset="0"/>
              </a:rPr>
              <a:t>st</a:t>
            </a:r>
            <a:r>
              <a:rPr lang="en-US" sz="2800">
                <a:latin typeface="Times New Roman" charset="0"/>
                <a:ea typeface="ＭＳ Ｐゴシック" charset="0"/>
              </a:rPr>
              <a:t> cent.</a:t>
            </a:r>
          </a:p>
          <a:p>
            <a:pPr eaLnBrk="1" hangingPunct="1">
              <a:lnSpc>
                <a:spcPct val="90000"/>
              </a:lnSpc>
            </a:pPr>
            <a:r>
              <a:rPr lang="en-US" sz="2800" b="1">
                <a:latin typeface="Times New Roman" charset="0"/>
                <a:ea typeface="ＭＳ Ｐゴシック" charset="0"/>
              </a:rPr>
              <a:t>Doubling time</a:t>
            </a:r>
            <a:r>
              <a:rPr lang="en-US" sz="2800">
                <a:latin typeface="Times New Roman" charset="0"/>
                <a:ea typeface="ＭＳ Ｐゴシック" charset="0"/>
              </a:rPr>
              <a:t>-the number of years needed to double a population-divide the % of increase by 70 to get doubling time in years.</a:t>
            </a:r>
          </a:p>
          <a:p>
            <a:pPr eaLnBrk="1" hangingPunct="1">
              <a:lnSpc>
                <a:spcPct val="90000"/>
              </a:lnSpc>
            </a:pPr>
            <a:endParaRPr lang="en-US" sz="2800">
              <a:latin typeface="Times New Roman" charset="0"/>
              <a:ea typeface="ＭＳ Ｐゴシック" charset="0"/>
            </a:endParaRPr>
          </a:p>
          <a:p>
            <a:pPr eaLnBrk="1" hangingPunct="1">
              <a:lnSpc>
                <a:spcPct val="90000"/>
              </a:lnSpc>
            </a:pPr>
            <a:endParaRPr lang="en-US" sz="2800">
              <a:latin typeface="Times New Roman" charset="0"/>
              <a:ea typeface="ＭＳ Ｐゴシック" charset="0"/>
            </a:endParaRPr>
          </a:p>
        </p:txBody>
      </p:sp>
      <p:pic>
        <p:nvPicPr>
          <p:cNvPr id="25603" name="Picture 3" descr="Doubling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94050"/>
            <a:ext cx="88201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3040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1662</Words>
  <Application>Microsoft Macintosh PowerPoint</Application>
  <PresentationFormat>On-screen Show (4:3)</PresentationFormat>
  <Paragraphs>114</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POPULATION &amp; MIGRATION</vt:lpstr>
      <vt:lpstr>Will the World Face an Overpopulation Problem?</vt:lpstr>
      <vt:lpstr>Overpopulation Problem</vt:lpstr>
      <vt:lpstr>Food &amp; Population, 1950-2000 Malthus vs. Actual Trends </vt:lpstr>
      <vt:lpstr>Variations in Population Growth</vt:lpstr>
      <vt:lpstr>The Demographic Transition</vt:lpstr>
      <vt:lpstr>The Classic Demographic Transition</vt:lpstr>
      <vt:lpstr>Demographic Transition in England</vt:lpstr>
      <vt:lpstr>PowerPoint Presentation</vt:lpstr>
      <vt:lpstr>Distribution of World Population Growth</vt:lpstr>
      <vt:lpstr>Distribution of World Population Growth</vt:lpstr>
      <vt:lpstr>PowerPoint Presentation</vt:lpstr>
      <vt:lpstr>Natural Increase Rates</vt:lpstr>
      <vt:lpstr>Crude Birth Rates</vt:lpstr>
      <vt:lpstr>Total Fertility Rates</vt:lpstr>
      <vt:lpstr>PowerPoint Presentation</vt:lpstr>
      <vt:lpstr>Infant Mortality Rates</vt:lpstr>
      <vt:lpstr>Life Expectancy at birth</vt:lpstr>
      <vt:lpstr>Crude Death Rates</vt:lpstr>
      <vt:lpstr>Crude Birth Rate Decline, 1980-2005</vt:lpstr>
      <vt:lpstr>Use of Family Planning</vt:lpstr>
      <vt:lpstr>Women Using Family Planning</vt:lpstr>
      <vt:lpstr>Family Planning Methods  used in three countries</vt:lpstr>
    </vt:vector>
  </TitlesOfParts>
  <Company>LEUSD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&amp; MIGRATION</dc:title>
  <dc:creator>Chris Jones</dc:creator>
  <cp:lastModifiedBy>Chris Jones</cp:lastModifiedBy>
  <cp:revision>2</cp:revision>
  <dcterms:created xsi:type="dcterms:W3CDTF">2015-09-17T18:55:29Z</dcterms:created>
  <dcterms:modified xsi:type="dcterms:W3CDTF">2015-09-17T19:07:54Z</dcterms:modified>
</cp:coreProperties>
</file>