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12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F1C88-55D6-9744-AD58-67802919C281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D7BC6-8D36-3940-A21A-490BE308BB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8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90687A-99E4-5B42-ACB2-0DB37DB3BA10}" type="slidenum">
              <a:rPr lang="en-US"/>
              <a:pPr/>
              <a:t>2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55E62B-3E04-F14A-AABC-9A0E10FBCB8A}" type="slidenum">
              <a:rPr lang="en-US"/>
              <a:pPr/>
              <a:t>3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DF5569-55F1-CD47-8AE8-39B0B696EE85}" type="slidenum">
              <a:rPr lang="en-US"/>
              <a:pPr/>
              <a:t>4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B19CA97-CB94-5347-91FC-7210D694F49D}" type="slidenum">
              <a:rPr lang="en-US"/>
              <a:pPr/>
              <a:t>5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800">
                <a:ea typeface="ＭＳ Ｐゴシック" charset="0"/>
              </a:rPr>
              <a:t>Kenya will face many employment problems when the bottom cohort is old enough to work.</a:t>
            </a:r>
          </a:p>
          <a:p>
            <a:pPr eaLnBrk="1" hangingPunct="1"/>
            <a:r>
              <a:rPr lang="en-US" sz="1800">
                <a:ea typeface="ＭＳ Ｐゴシック" charset="0"/>
              </a:rPr>
              <a:t>Austria’s negative growth means a future with fewer workers to support social services.</a:t>
            </a:r>
          </a:p>
          <a:p>
            <a:pPr eaLnBrk="1" hangingPunct="1"/>
            <a:r>
              <a:rPr lang="en-US" sz="1800">
                <a:ea typeface="ＭＳ Ｐゴシック" charset="0"/>
              </a:rPr>
              <a:t>Russia’s 1992 pyramid shows the sharp decline in births during WW II as the “pinching” of 45-49 cohort.  Also note the large deficits of men above 65 due to the heavy male mortality during the World Wars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6E86E6-F0AD-DD47-8438-7308FA772A30}" type="slidenum">
              <a:rPr lang="en-US"/>
              <a:pPr/>
              <a:t>6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8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3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0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4D87A-2903-E246-A100-D9DB17D1E4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82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0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2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0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1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4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48D0-4055-EF41-BD39-D78FA56660ED}" type="datetimeFigureOut">
              <a:rPr lang="en-US" smtClean="0"/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F839-972C-844E-913A-2B7FA5FF2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&amp; MIGRATION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</a:t>
            </a:r>
            <a:r>
              <a:rPr lang="en-US" dirty="0" err="1" smtClean="0"/>
              <a:t>HuG</a:t>
            </a:r>
            <a:endParaRPr lang="en-US" dirty="0" smtClean="0"/>
          </a:p>
          <a:p>
            <a:r>
              <a:rPr lang="en-US" dirty="0" smtClean="0"/>
              <a:t>Unit 2 (Chapters 2 &amp;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2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Low Growth in Denmark</a:t>
            </a:r>
          </a:p>
        </p:txBody>
      </p:sp>
      <p:sp>
        <p:nvSpPr>
          <p:cNvPr id="33795" name="Text Box 5"/>
          <p:cNvSpPr txBox="1">
            <a:spLocks noChangeArrowheads="1"/>
          </p:cNvSpPr>
          <p:nvPr/>
        </p:nvSpPr>
        <p:spPr bwMode="auto">
          <a:xfrm>
            <a:off x="838200" y="5410200"/>
            <a:ext cx="73691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3938" indent="-1023938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3300"/>
                </a:solidFill>
              </a:rPr>
              <a:t>Fig. 2-19:  Denmark has been in stage 4 of the demographic transition since the 1970s, with little population growth since then.  Its population pyramid shows increasing numbers of elderly and few children.</a:t>
            </a:r>
            <a:endParaRPr lang="en-US" sz="1800">
              <a:solidFill>
                <a:srgbClr val="003300"/>
              </a:solidFill>
              <a:latin typeface="Times" charset="0"/>
            </a:endParaRPr>
          </a:p>
        </p:txBody>
      </p:sp>
      <p:pic>
        <p:nvPicPr>
          <p:cNvPr id="3379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524000"/>
            <a:ext cx="8077200" cy="3411538"/>
          </a:xfrm>
        </p:spPr>
      </p:pic>
    </p:spTree>
    <p:extLst>
      <p:ext uri="{BB962C8B-B14F-4D97-AF65-F5344CB8AC3E}">
        <p14:creationId xmlns:p14="http://schemas.microsoft.com/office/powerpoint/2010/main" val="1291882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2590800" cy="33528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Cholera in London, </a:t>
            </a:r>
            <a:r>
              <a:rPr lang="en-US" sz="4000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1854</a:t>
            </a:r>
            <a:endParaRPr lang="en-US">
              <a:solidFill>
                <a:schemeClr val="tx1"/>
              </a:solidFill>
              <a:latin typeface="Bookman Old Style" charset="0"/>
              <a:ea typeface="ＭＳ Ｐゴシック" charset="0"/>
            </a:endParaRP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81000" y="5943600"/>
            <a:ext cx="8439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7113" indent="-1027113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3300"/>
                </a:solidFill>
              </a:rPr>
              <a:t>Fig. 2-23: By mapping the distribution of cholera cases and water pumps in Soho, London,  Dr. John Snow identified the source of the water-borne epidemic.</a:t>
            </a:r>
          </a:p>
        </p:txBody>
      </p:sp>
      <p:pic>
        <p:nvPicPr>
          <p:cNvPr id="4403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4288" y="457200"/>
            <a:ext cx="4745037" cy="5181600"/>
          </a:xfrm>
        </p:spPr>
      </p:pic>
    </p:spTree>
    <p:extLst>
      <p:ext uri="{BB962C8B-B14F-4D97-AF65-F5344CB8AC3E}">
        <p14:creationId xmlns:p14="http://schemas.microsoft.com/office/powerpoint/2010/main" val="1712185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Tuberculosis Death Rates</a:t>
            </a:r>
            <a:endParaRPr lang="en-US">
              <a:solidFill>
                <a:schemeClr val="tx1"/>
              </a:solidFill>
              <a:latin typeface="Bookman Old Style" charset="0"/>
              <a:ea typeface="ＭＳ Ｐゴシック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830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7113" indent="-1027113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3300"/>
                </a:solidFill>
              </a:rPr>
              <a:t>Fig. 2-24: The tuberculosis death rate is good indicator of a country’s ability to invest in health care.  TB is still one of the world’s largest infectious disease killers. </a:t>
            </a:r>
          </a:p>
        </p:txBody>
      </p:sp>
      <p:pic>
        <p:nvPicPr>
          <p:cNvPr id="4506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371600"/>
            <a:ext cx="7620000" cy="4362450"/>
          </a:xfrm>
        </p:spPr>
      </p:pic>
    </p:spTree>
    <p:extLst>
      <p:ext uri="{BB962C8B-B14F-4D97-AF65-F5344CB8AC3E}">
        <p14:creationId xmlns:p14="http://schemas.microsoft.com/office/powerpoint/2010/main" val="279633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Avian Flu, </a:t>
            </a:r>
            <a:r>
              <a:rPr lang="en-US" sz="4000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2003 - 2006</a:t>
            </a:r>
            <a:endParaRPr lang="en-US">
              <a:solidFill>
                <a:schemeClr val="tx1"/>
              </a:solidFill>
              <a:latin typeface="Bookman Old Style" charset="0"/>
              <a:ea typeface="ＭＳ Ｐゴシック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669925" y="6019800"/>
            <a:ext cx="8397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7113" indent="-1027113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3300"/>
                </a:solidFill>
              </a:rPr>
              <a:t>Fig. 2-25: </a:t>
            </a:r>
            <a:r>
              <a:rPr lang="en-US">
                <a:solidFill>
                  <a:srgbClr val="003300"/>
                </a:solidFill>
                <a:latin typeface="ArialMT" charset="0"/>
              </a:rPr>
              <a:t>The first cases of avian flu in this outbreak were reported in Southeast Asia</a:t>
            </a:r>
            <a:r>
              <a:rPr lang="en-US">
                <a:solidFill>
                  <a:schemeClr val="bg1"/>
                </a:solidFill>
                <a:latin typeface="ArialMT" charset="0"/>
              </a:rPr>
              <a:t>.</a:t>
            </a:r>
            <a:endParaRPr lang="en-US">
              <a:latin typeface="ArialMT" charset="0"/>
            </a:endParaRPr>
          </a:p>
        </p:txBody>
      </p:sp>
      <p:pic>
        <p:nvPicPr>
          <p:cNvPr id="46084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447800"/>
            <a:ext cx="7010400" cy="4248150"/>
          </a:xfrm>
        </p:spPr>
      </p:pic>
    </p:spTree>
    <p:extLst>
      <p:ext uri="{BB962C8B-B14F-4D97-AF65-F5344CB8AC3E}">
        <p14:creationId xmlns:p14="http://schemas.microsoft.com/office/powerpoint/2010/main" val="2567569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HIV/AIDS Prevalence Rates, 2005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812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2813" indent="-912813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3300"/>
                </a:solidFill>
              </a:rPr>
              <a:t>Fig. 2-26: The highest HIV infection rates are in sub-Saharan Africa.  India and China have large numbers of cases, but lower infection rates at present.</a:t>
            </a:r>
          </a:p>
        </p:txBody>
      </p:sp>
      <p:pic>
        <p:nvPicPr>
          <p:cNvPr id="4710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247775"/>
            <a:ext cx="7696200" cy="4405313"/>
          </a:xfrm>
        </p:spPr>
      </p:pic>
    </p:spTree>
    <p:extLst>
      <p:ext uri="{BB962C8B-B14F-4D97-AF65-F5344CB8AC3E}">
        <p14:creationId xmlns:p14="http://schemas.microsoft.com/office/powerpoint/2010/main" val="47728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eblij_ch02_fig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676400"/>
            <a:ext cx="9017000" cy="375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0"/>
            <a:ext cx="83820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3300"/>
                </a:solidFill>
              </a:rPr>
              <a:t>Population Pyramids</a:t>
            </a:r>
            <a:r>
              <a:rPr lang="en-US" sz="2800">
                <a:solidFill>
                  <a:srgbClr val="663300"/>
                </a:solidFill>
              </a:rPr>
              <a:t> – 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Charts that show the percentages of each age group in the total population, divided by gender.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0" y="5562600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For poorer countries, the chart is shaped like a pyramid. Infant mortality rates are high, life expectancy is shorter. </a:t>
            </a:r>
          </a:p>
        </p:txBody>
      </p:sp>
    </p:spTree>
    <p:extLst>
      <p:ext uri="{BB962C8B-B14F-4D97-AF65-F5344CB8AC3E}">
        <p14:creationId xmlns:p14="http://schemas.microsoft.com/office/powerpoint/2010/main" val="43958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28600"/>
            <a:ext cx="4495800" cy="6400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Population Pyramids-display a country’s population in a bar graph form.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Each 5 year group with the youngest 0-4 years old at the base of the pyramid are called cohorts.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Males are shown on the left side and females are shown on the right.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A wide-based pyramid indicates a country in Stage 2 of the Demographic transition.</a:t>
            </a:r>
          </a:p>
        </p:txBody>
      </p:sp>
      <p:pic>
        <p:nvPicPr>
          <p:cNvPr id="38915" name="Picture 3" descr="P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304800"/>
            <a:ext cx="430053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0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eblij_ch02_fig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6125"/>
            <a:ext cx="8915400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83820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663300"/>
                </a:solidFill>
              </a:rPr>
              <a:t>Population Pyramids</a:t>
            </a:r>
            <a:endParaRPr lang="en-US" sz="2800">
              <a:solidFill>
                <a:srgbClr val="6633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/>
              <a:t>Charts that show the percentages of each age group in the total population, divided by gender.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382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/>
              <a:t>For wealthier countries, the chart is shaped like a lopsided vase. Population is aging, TFRs are declining.</a:t>
            </a:r>
          </a:p>
        </p:txBody>
      </p:sp>
    </p:spTree>
    <p:extLst>
      <p:ext uri="{BB962C8B-B14F-4D97-AF65-F5344CB8AC3E}">
        <p14:creationId xmlns:p14="http://schemas.microsoft.com/office/powerpoint/2010/main" val="672643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opulation Pyramids-4 patter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4724400"/>
            <a:ext cx="8001000" cy="1828800"/>
          </a:xfrm>
        </p:spPr>
        <p:txBody>
          <a:bodyPr/>
          <a:lstStyle/>
          <a:p>
            <a:pPr algn="ctr" eaLnBrk="1" hangingPunct="1"/>
            <a:r>
              <a:rPr lang="en-US" sz="2800">
                <a:latin typeface="Times New Roman" charset="0"/>
                <a:ea typeface="ＭＳ Ｐゴシック" charset="0"/>
              </a:rPr>
              <a:t>Four Patterns of Population Structure</a:t>
            </a:r>
          </a:p>
          <a:p>
            <a:pPr algn="ctr" eaLnBrk="1" hangingPunct="1"/>
            <a:r>
              <a:rPr lang="en-US" sz="2800">
                <a:latin typeface="Times New Roman" charset="0"/>
                <a:ea typeface="ＭＳ Ｐゴシック" charset="0"/>
              </a:rPr>
              <a:t>Each nation faces different problems due to a large base with many young or negative growth.</a:t>
            </a:r>
          </a:p>
        </p:txBody>
      </p:sp>
    </p:spTree>
    <p:extLst>
      <p:ext uri="{BB962C8B-B14F-4D97-AF65-F5344CB8AC3E}">
        <p14:creationId xmlns:p14="http://schemas.microsoft.com/office/powerpoint/2010/main" val="118973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eblij_ch02_fig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"/>
            <a:ext cx="45212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40386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663300"/>
                </a:solidFill>
              </a:rPr>
              <a:t>Affect of AIDS on population pyramid for South Africa.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Predicted population for 2035, without and with AIDS.</a:t>
            </a:r>
          </a:p>
          <a:p>
            <a:pPr algn="ctr">
              <a:spcBef>
                <a:spcPct val="50000"/>
              </a:spcBef>
            </a:pPr>
            <a:r>
              <a:rPr lang="en-US" sz="2800"/>
              <a:t>With AIDS, looks like a population “chimney.”</a:t>
            </a:r>
          </a:p>
          <a:p>
            <a:pPr>
              <a:spcBef>
                <a:spcPct val="50000"/>
              </a:spcBef>
            </a:pPr>
            <a:endParaRPr lang="en-US" sz="2800"/>
          </a:p>
          <a:p>
            <a:pPr>
              <a:spcBef>
                <a:spcPct val="50000"/>
              </a:spcBef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586791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8382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Population Pyramids in U.S. cities</a:t>
            </a:r>
            <a:r>
              <a:rPr lang="en-US" sz="3600" u="sng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 </a:t>
            </a:r>
            <a:endParaRPr lang="en-US" sz="3600">
              <a:solidFill>
                <a:schemeClr val="tx1"/>
              </a:solidFill>
              <a:latin typeface="Bookman Old Style" charset="0"/>
              <a:ea typeface="ＭＳ Ｐゴシック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09600" y="5867400"/>
            <a:ext cx="79629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3938" indent="-1023938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rgbClr val="003300"/>
                </a:solidFill>
              </a:rPr>
              <a:t>Fig. 2-16:  Population pyramids can vary greatly with different fertility rates (Laredo vs. Honolulu), or among military bases (Unalaska), college towns (Lawrence), and retirement communities (Naples).  </a:t>
            </a:r>
          </a:p>
        </p:txBody>
      </p:sp>
      <p:pic>
        <p:nvPicPr>
          <p:cNvPr id="3072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155700"/>
            <a:ext cx="4724400" cy="4540250"/>
          </a:xfrm>
        </p:spPr>
      </p:pic>
    </p:spTree>
    <p:extLst>
      <p:ext uri="{BB962C8B-B14F-4D97-AF65-F5344CB8AC3E}">
        <p14:creationId xmlns:p14="http://schemas.microsoft.com/office/powerpoint/2010/main" val="3715994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Rapid Growth in Cape Verde 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838200" y="5394325"/>
            <a:ext cx="7483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3938" indent="-1023938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>
                <a:solidFill>
                  <a:srgbClr val="003300"/>
                </a:solidFill>
              </a:rPr>
              <a:t>Fig. 2-17:  Cape Verde, which entered stage 2 of the demographic transition in about 1950, is experiencing rapid population growth.  Its population history reflects the impacts of famines and out-migration.</a:t>
            </a:r>
            <a:endParaRPr lang="en-US" sz="1800">
              <a:solidFill>
                <a:srgbClr val="003300"/>
              </a:solidFill>
              <a:latin typeface="Times" charset="0"/>
            </a:endParaRPr>
          </a:p>
        </p:txBody>
      </p:sp>
      <p:pic>
        <p:nvPicPr>
          <p:cNvPr id="3174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28775"/>
            <a:ext cx="7772400" cy="3171825"/>
          </a:xfrm>
        </p:spPr>
      </p:pic>
    </p:spTree>
    <p:extLst>
      <p:ext uri="{BB962C8B-B14F-4D97-AF65-F5344CB8AC3E}">
        <p14:creationId xmlns:p14="http://schemas.microsoft.com/office/powerpoint/2010/main" val="393041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Bookman Old Style" charset="0"/>
                <a:ea typeface="ＭＳ Ｐゴシック" charset="0"/>
              </a:rPr>
              <a:t>Moderate Growth in Chile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762000" y="5410200"/>
            <a:ext cx="76835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23938" indent="-1023938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3300"/>
                </a:solidFill>
              </a:rPr>
              <a:t>Fig. 2-18:  Chile entered stage 2 of the demographic transition in the 1930s, and it entered stage 3 in the 1960s.</a:t>
            </a:r>
            <a:r>
              <a:rPr lang="en-US" sz="1800">
                <a:solidFill>
                  <a:srgbClr val="003300"/>
                </a:solidFill>
                <a:latin typeface="Times" charset="0"/>
              </a:rPr>
              <a:t>  </a:t>
            </a:r>
          </a:p>
        </p:txBody>
      </p:sp>
      <p:pic>
        <p:nvPicPr>
          <p:cNvPr id="3277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7772400" cy="3268663"/>
          </a:xfrm>
        </p:spPr>
      </p:pic>
    </p:spTree>
    <p:extLst>
      <p:ext uri="{BB962C8B-B14F-4D97-AF65-F5344CB8AC3E}">
        <p14:creationId xmlns:p14="http://schemas.microsoft.com/office/powerpoint/2010/main" val="2372913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608</Words>
  <Application>Microsoft Macintosh PowerPoint</Application>
  <PresentationFormat>On-screen Show (4:3)</PresentationFormat>
  <Paragraphs>42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POPULATION &amp; MIGRATION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Population Pyramids in U.S. cities </vt:lpstr>
      <vt:lpstr>Rapid Growth in Cape Verde </vt:lpstr>
      <vt:lpstr>Moderate Growth in Chile</vt:lpstr>
      <vt:lpstr>Low Growth in Denmark</vt:lpstr>
      <vt:lpstr>Cholera in London, 1854</vt:lpstr>
      <vt:lpstr>Tuberculosis Death Rates</vt:lpstr>
      <vt:lpstr>Avian Flu, 2003 - 2006</vt:lpstr>
      <vt:lpstr>HIV/AIDS Prevalence Rates, 2005</vt:lpstr>
    </vt:vector>
  </TitlesOfParts>
  <Company>LEUSD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&amp; MIGRATION</dc:title>
  <dc:creator>Chris Jones</dc:creator>
  <cp:lastModifiedBy>Chris Jones</cp:lastModifiedBy>
  <cp:revision>3</cp:revision>
  <dcterms:created xsi:type="dcterms:W3CDTF">2015-09-17T18:55:29Z</dcterms:created>
  <dcterms:modified xsi:type="dcterms:W3CDTF">2015-09-17T19:06:04Z</dcterms:modified>
</cp:coreProperties>
</file>