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57" r:id="rId8"/>
    <p:sldId id="289" r:id="rId9"/>
    <p:sldId id="290" r:id="rId10"/>
    <p:sldId id="275" r:id="rId11"/>
    <p:sldId id="276" r:id="rId12"/>
    <p:sldId id="291" r:id="rId13"/>
    <p:sldId id="292" r:id="rId14"/>
    <p:sldId id="277" r:id="rId15"/>
    <p:sldId id="269" r:id="rId16"/>
    <p:sldId id="278" r:id="rId17"/>
    <p:sldId id="279" r:id="rId18"/>
    <p:sldId id="280" r:id="rId19"/>
    <p:sldId id="271" r:id="rId20"/>
    <p:sldId id="274" r:id="rId21"/>
    <p:sldId id="281" r:id="rId22"/>
    <p:sldId id="2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2"/>
    <p:restoredTop sz="85081"/>
  </p:normalViewPr>
  <p:slideViewPr>
    <p:cSldViewPr snapToGrid="0" snapToObjects="1">
      <p:cViewPr>
        <p:scale>
          <a:sx n="80" d="100"/>
          <a:sy n="80" d="100"/>
        </p:scale>
        <p:origin x="107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A531-F933-DF45-8975-B948D0DE64FA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48E4-0D21-3843-873E-64F514FC6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5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A531-F933-DF45-8975-B948D0DE64FA}" type="datetimeFigureOut">
              <a:rPr lang="en-US" smtClean="0"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48E4-0D21-3843-873E-64F514FC6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3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A531-F933-DF45-8975-B948D0DE64FA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48E4-0D21-3843-873E-64F514FC6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A531-F933-DF45-8975-B948D0DE64FA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48E4-0D21-3843-873E-64F514FC6F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A531-F933-DF45-8975-B948D0DE64FA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48E4-0D21-3843-873E-64F514FC6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0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A531-F933-DF45-8975-B948D0DE64FA}" type="datetimeFigureOut">
              <a:rPr lang="en-US" smtClean="0"/>
              <a:t>8/22/17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48E4-0D21-3843-873E-64F514FC6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14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A531-F933-DF45-8975-B948D0DE64FA}" type="datetimeFigureOut">
              <a:rPr lang="en-US" smtClean="0"/>
              <a:t>8/22/17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48E4-0D21-3843-873E-64F514FC6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59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A531-F933-DF45-8975-B948D0DE64FA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48E4-0D21-3843-873E-64F514FC6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9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A531-F933-DF45-8975-B948D0DE64FA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48E4-0D21-3843-873E-64F514FC6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58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064A1-9028-1D4E-8EE0-01605E482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96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A531-F933-DF45-8975-B948D0DE64FA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48E4-0D21-3843-873E-64F514FC6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9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A531-F933-DF45-8975-B948D0DE64FA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48E4-0D21-3843-873E-64F514FC6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1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A531-F933-DF45-8975-B948D0DE64FA}" type="datetimeFigureOut">
              <a:rPr lang="en-US" smtClean="0"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48E4-0D21-3843-873E-64F514FC6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9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A531-F933-DF45-8975-B948D0DE64FA}" type="datetimeFigureOut">
              <a:rPr lang="en-US" smtClean="0"/>
              <a:t>8/22/17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48E4-0D21-3843-873E-64F514FC6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1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A531-F933-DF45-8975-B948D0DE64FA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48E4-0D21-3843-873E-64F514FC6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3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A531-F933-DF45-8975-B948D0DE64FA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48E4-0D21-3843-873E-64F514FC6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A531-F933-DF45-8975-B948D0DE64FA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48E4-0D21-3843-873E-64F514FC6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A531-F933-DF45-8975-B948D0DE64FA}" type="datetimeFigureOut">
              <a:rPr lang="en-US" smtClean="0"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48E4-0D21-3843-873E-64F514FC6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3A6A531-F933-DF45-8975-B948D0DE64FA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448E4-0D21-3843-873E-64F514FC6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02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agattours.com/rajasthan-overview/gifs/people-rajasthan.jpg" TargetMode="External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10000" dirty="0" smtClean="0">
                <a:solidFill>
                  <a:srgbClr val="92D050"/>
                </a:solidFill>
              </a:rPr>
              <a:t>AP </a:t>
            </a:r>
            <a:r>
              <a:rPr lang="en-US" sz="10000" dirty="0" err="1" smtClean="0">
                <a:solidFill>
                  <a:srgbClr val="92D050"/>
                </a:solidFill>
              </a:rPr>
              <a:t>HuG</a:t>
            </a:r>
            <a:endParaRPr lang="en-US" sz="100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10100478" cy="861420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Unit 1  Geography: It’s Nature &amp; Perspectives (Basic Concepts)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262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0">
                <a:latin typeface="Times New Roman" charset="0"/>
                <a:ea typeface="ＭＳ Ｐゴシック" charset="-128"/>
              </a:rPr>
              <a:t>Uniqueness of Places &amp; Regions</a:t>
            </a:r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990600"/>
            <a:ext cx="86106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Place – </a:t>
            </a:r>
            <a:r>
              <a:rPr lang="en-US" altLang="en-US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location</a:t>
            </a:r>
            <a:r>
              <a:rPr lang="en-US" altLang="en-US" b="1" dirty="0">
                <a:solidFill>
                  <a:srgbClr val="92D050"/>
                </a:solidFill>
                <a:latin typeface="Times New Roman" charset="0"/>
                <a:ea typeface="ＭＳ Ｐゴシック" charset="-128"/>
                <a:sym typeface="Wingdings" charset="2"/>
              </a:rPr>
              <a:t> </a:t>
            </a:r>
            <a:r>
              <a:rPr lang="en-US" altLang="en-US" dirty="0">
                <a:solidFill>
                  <a:srgbClr val="92D050"/>
                </a:solidFill>
                <a:latin typeface="Times New Roman" charset="0"/>
                <a:ea typeface="ＭＳ Ｐゴシック" charset="-128"/>
                <a:sym typeface="Wingdings" charset="2"/>
              </a:rPr>
              <a:t>describes feature’s place on Earth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92D050"/>
                </a:solidFill>
                <a:latin typeface="Times New Roman" charset="0"/>
                <a:ea typeface="ＭＳ Ｐゴシック" charset="-128"/>
                <a:sym typeface="Wingdings" charset="2"/>
              </a:rPr>
              <a:t>4 Ways to Identify:</a:t>
            </a:r>
            <a:endParaRPr lang="en-US" altLang="en-US" dirty="0">
              <a:solidFill>
                <a:srgbClr val="92D050"/>
              </a:solidFill>
              <a:latin typeface="Times New Roman" charset="0"/>
              <a:ea typeface="ＭＳ Ｐゴシック" charset="-128"/>
            </a:endParaRPr>
          </a:p>
          <a:p>
            <a:pPr marL="914400" lvl="1" indent="-457200">
              <a:buFontTx/>
              <a:buAutoNum type="arabicPeriod"/>
            </a:pPr>
            <a:r>
              <a:rPr lang="en-US" altLang="en-US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Place names - </a:t>
            </a:r>
            <a:r>
              <a:rPr lang="en-US" altLang="en-US" b="1" dirty="0" err="1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toponym</a:t>
            </a:r>
            <a:endParaRPr lang="en-US" altLang="en-US" b="1" dirty="0">
              <a:solidFill>
                <a:srgbClr val="92D050"/>
              </a:solidFill>
              <a:latin typeface="Times New Roman" charset="0"/>
              <a:ea typeface="ＭＳ Ｐゴシック" charset="-128"/>
            </a:endParaRPr>
          </a:p>
          <a:p>
            <a:pPr marL="914400" lvl="1" indent="-457200">
              <a:buFontTx/>
              <a:buAutoNum type="arabicPeriod"/>
            </a:pPr>
            <a:r>
              <a:rPr lang="en-US" altLang="en-US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Site – physical character of a place; essential in selecting locations for settlement; can be modified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Situation – location of a place relative to other places; valuable because (1) can find unfamiliar place, (2) understand importance of location (accessibility)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Mathematical location – precise description</a:t>
            </a:r>
          </a:p>
          <a:p>
            <a:pPr marL="1314450" lvl="2" indent="-457200">
              <a:buFontTx/>
              <a:buAutoNum type="arabicPeriod"/>
            </a:pPr>
            <a:r>
              <a:rPr lang="en-US" altLang="en-US" b="1" u="sng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Meridians</a:t>
            </a:r>
            <a:r>
              <a:rPr lang="en-US" altLang="en-US" b="1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 </a:t>
            </a:r>
            <a:r>
              <a:rPr lang="en-US" altLang="en-US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(longitude) – arcs drawn between North &amp; South; human creation (John Harrison); 15° = 1 </a:t>
            </a:r>
            <a:r>
              <a:rPr lang="en-US" altLang="en-US" dirty="0" err="1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hr</a:t>
            </a:r>
            <a:r>
              <a:rPr lang="en-US" altLang="en-US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 of travel; </a:t>
            </a:r>
            <a:r>
              <a:rPr lang="en-US" altLang="en-US" u="sng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Greenwich Mean Time</a:t>
            </a:r>
            <a:r>
              <a:rPr lang="en-US" altLang="en-US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 &amp; </a:t>
            </a:r>
            <a:r>
              <a:rPr lang="en-US" altLang="en-US" u="sng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International Date Line</a:t>
            </a:r>
            <a:endParaRPr lang="en-US" altLang="en-US" dirty="0">
              <a:solidFill>
                <a:srgbClr val="92D050"/>
              </a:solidFill>
              <a:latin typeface="Times New Roman" charset="0"/>
              <a:ea typeface="ＭＳ Ｐゴシック" charset="-128"/>
            </a:endParaRPr>
          </a:p>
          <a:p>
            <a:pPr marL="1314450" lvl="2" indent="-457200">
              <a:buFontTx/>
              <a:buAutoNum type="arabicPeriod"/>
            </a:pPr>
            <a:r>
              <a:rPr lang="en-US" altLang="en-US" b="1" u="sng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Parallels </a:t>
            </a:r>
            <a:r>
              <a:rPr lang="en-US" altLang="en-US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(latitude) – circles drawn around globe; measured by length of daylight &amp; position of Sun &amp; starts; 0° = largest circumference</a:t>
            </a:r>
          </a:p>
          <a:p>
            <a:pPr marL="914400" lvl="1" indent="-457200"/>
            <a:endParaRPr lang="en-US" altLang="en-US" sz="900" i="1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99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>
                <a:latin typeface="Bookman Old Style" charset="0"/>
                <a:ea typeface="ＭＳ Ｐゴシック" charset="-128"/>
              </a:rPr>
              <a:t>Situation: </a:t>
            </a:r>
            <a:r>
              <a:rPr lang="en-US" altLang="en-US" i="1">
                <a:latin typeface="Bookman Old Style" charset="0"/>
                <a:ea typeface="ＭＳ Ｐゴシック" charset="-128"/>
              </a:rPr>
              <a:t>Singapore</a:t>
            </a:r>
          </a:p>
        </p:txBody>
      </p:sp>
      <p:pic>
        <p:nvPicPr>
          <p:cNvPr id="17411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74" y="1981200"/>
            <a:ext cx="2035651" cy="1981200"/>
          </a:xfrm>
        </p:spPr>
      </p:pic>
      <p:pic>
        <p:nvPicPr>
          <p:cNvPr id="17412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676400"/>
            <a:ext cx="4038600" cy="3932238"/>
          </a:xfrm>
        </p:spPr>
      </p:pic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795588" y="6003925"/>
            <a:ext cx="6500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80486"/>
                </a:solidFill>
              </a:rPr>
              <a:t>Fig. 1-7:  Singapore is situated at a key location for international trade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90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HUMAN-ENVIRONMENT INTERACTION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How do humans and the environment affect each other?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We depend on it.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1" dirty="0"/>
              <a:t>People depend on the Tennessee River for water and transportation.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We modify it.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1" dirty="0"/>
              <a:t>People modify our environment by 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/>
              <a:t>	heating and cooling buildings for comfort.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/>
              <a:t>We adapt to it.</a:t>
            </a:r>
            <a:r>
              <a:rPr lang="en-US" sz="2400" b="1" dirty="0"/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b="1" dirty="0"/>
              <a:t>We adapt to the environment by wearing 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/>
              <a:t>	clothing suitable for summer (shorts) and 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/>
              <a:t>	winter (coats), rain and shine.</a:t>
            </a:r>
          </a:p>
        </p:txBody>
      </p:sp>
      <p:pic>
        <p:nvPicPr>
          <p:cNvPr id="20485" name="Picture 5" descr="http://z.about.com/d/sewing/1/0/i/F/fac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94" y="4998720"/>
            <a:ext cx="927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http://www.china-manufacturer-directory.com/picture/halogen-heater-hh-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052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http://www.well.com/user/pk/waterfront/Ferry/AC-fer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590955"/>
            <a:ext cx="243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3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allAtOnce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MOVEMENT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are people, goods, ideas moved from place to place?</a:t>
            </a:r>
          </a:p>
          <a:p>
            <a:pPr lvl="1" eaLnBrk="1" hangingPunct="1">
              <a:defRPr/>
            </a:pPr>
            <a:r>
              <a:rPr lang="en-US" dirty="0" smtClean="0"/>
              <a:t>Human Movement</a:t>
            </a:r>
          </a:p>
          <a:p>
            <a:pPr lvl="2" eaLnBrk="1" hangingPunct="1">
              <a:defRPr/>
            </a:pPr>
            <a:r>
              <a:rPr lang="en-US" dirty="0" smtClean="0"/>
              <a:t>Trucks, Trains, Planes</a:t>
            </a:r>
          </a:p>
          <a:p>
            <a:pPr lvl="1" eaLnBrk="1" hangingPunct="1">
              <a:defRPr/>
            </a:pPr>
            <a:r>
              <a:rPr lang="en-US" dirty="0" smtClean="0"/>
              <a:t>Information Movement</a:t>
            </a:r>
          </a:p>
          <a:p>
            <a:pPr lvl="2" eaLnBrk="1" hangingPunct="1">
              <a:defRPr/>
            </a:pPr>
            <a:r>
              <a:rPr lang="en-US" dirty="0" smtClean="0"/>
              <a:t>Phones, computer (email), mail</a:t>
            </a:r>
          </a:p>
          <a:p>
            <a:pPr lvl="1" eaLnBrk="1" hangingPunct="1">
              <a:defRPr/>
            </a:pPr>
            <a:r>
              <a:rPr lang="en-US" dirty="0" smtClean="0"/>
              <a:t>Idea Movement</a:t>
            </a:r>
          </a:p>
          <a:p>
            <a:pPr lvl="2" eaLnBrk="1" hangingPunct="1">
              <a:defRPr/>
            </a:pPr>
            <a:r>
              <a:rPr lang="en-US" dirty="0" smtClean="0"/>
              <a:t>How do fads move from place to place?  </a:t>
            </a:r>
          </a:p>
          <a:p>
            <a:pPr lvl="2" eaLnBrk="1" hangingPunct="1">
              <a:buFontTx/>
              <a:buNone/>
              <a:defRPr/>
            </a:pPr>
            <a:r>
              <a:rPr lang="en-US" dirty="0" smtClean="0"/>
              <a:t>	TV, Radio, Magazines</a:t>
            </a:r>
          </a:p>
        </p:txBody>
      </p:sp>
      <p:pic>
        <p:nvPicPr>
          <p:cNvPr id="21509" name="Picture 5" descr="http://www.railwayshop.com/highball/powder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43" y="450477"/>
            <a:ext cx="2168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http://pinker.wjh.harvard.edu/photos/cambridge_boston/images/plane%20taking%20o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016" y="2530475"/>
            <a:ext cx="19208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http://www.2nd-chance-encounter.com/files/3PeopleAtLapt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0"/>
            <a:ext cx="1841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http://boingboing.net/Images/democracyfai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1"/>
            <a:ext cx="12319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http://o.aolcdn.com/goldrush/blog/peoplecvrP57swholida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105400"/>
            <a:ext cx="12207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34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>
            <a:normAutofit/>
          </a:bodyPr>
          <a:lstStyle/>
          <a:p>
            <a:r>
              <a:rPr lang="en-US" altLang="en-US" b="0">
                <a:latin typeface="Times New Roman" charset="0"/>
                <a:ea typeface="ＭＳ Ｐゴシック" charset="-128"/>
              </a:rPr>
              <a:t>Uniqueness of Places &amp; Regions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828800" y="1143000"/>
            <a:ext cx="8534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b="1" u="sng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Region</a:t>
            </a:r>
            <a:r>
              <a:rPr lang="en-US" altLang="en-US" b="1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 – </a:t>
            </a:r>
            <a:r>
              <a:rPr lang="en-US" altLang="en-US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area of Earth defined by one or more distinctive characteristics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v"/>
            </a:pPr>
            <a:r>
              <a:rPr lang="en-US" altLang="en-US" sz="2600" b="1" u="sng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Cultural landscape 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v"/>
            </a:pPr>
            <a:r>
              <a:rPr lang="en-US" altLang="en-US" sz="22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combination of cultural, economic, and physical features (Carl Sauer)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v"/>
            </a:pPr>
            <a:r>
              <a:rPr lang="en-US" altLang="en-US" sz="22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region gains uniqueness from possessing combination of humans &amp; environmental characteristics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v"/>
            </a:pPr>
            <a:r>
              <a:rPr lang="en-US" altLang="en-US" sz="22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fundamental principal – people are the most important agents of change on Earth’s surface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200" dirty="0">
              <a:solidFill>
                <a:srgbClr val="92D050"/>
              </a:solidFill>
              <a:latin typeface="Times New Roman" charset="0"/>
              <a:ea typeface="ＭＳ Ｐゴシック" charset="-128"/>
            </a:endParaRPr>
          </a:p>
          <a:p>
            <a:pPr lvl="1">
              <a:buFont typeface="Wingdings" charset="2"/>
              <a:buChar char="v"/>
            </a:pPr>
            <a:r>
              <a:rPr lang="en-US" altLang="en-US" sz="2600" b="1" u="sng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Spatial Association</a:t>
            </a:r>
            <a:r>
              <a:rPr lang="en-US" altLang="en-US" sz="26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 </a:t>
            </a:r>
            <a:r>
              <a:rPr lang="en-US" altLang="en-US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– </a:t>
            </a:r>
            <a:r>
              <a:rPr lang="en-US" altLang="en-US" sz="22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region can encompass area of widely varying scale causing different conclusions</a:t>
            </a:r>
          </a:p>
          <a:p>
            <a:pPr lvl="2">
              <a:buFont typeface="Wingdings" charset="2"/>
              <a:buChar char="v"/>
            </a:pPr>
            <a:r>
              <a:rPr lang="en-US" altLang="en-US" sz="22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Cultural, economic, environmental factors w/ similar distributions have spatial association</a:t>
            </a:r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REGIONS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382000" cy="5029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3200" b="1" dirty="0"/>
              <a:t>How are Regions similar to and different from other places?</a:t>
            </a:r>
          </a:p>
          <a:p>
            <a:pPr lvl="1" eaLnBrk="1" hangingPunct="1">
              <a:defRPr/>
            </a:pPr>
            <a:r>
              <a:rPr lang="en-US" sz="2800" b="1" dirty="0"/>
              <a:t>Formal </a:t>
            </a:r>
            <a:r>
              <a:rPr lang="en-US" sz="2800" b="1" dirty="0" smtClean="0"/>
              <a:t>Regions (Uniform)</a:t>
            </a:r>
            <a:endParaRPr lang="en-US" sz="2800" b="1" dirty="0"/>
          </a:p>
          <a:p>
            <a:pPr lvl="2" eaLnBrk="1" hangingPunct="1">
              <a:defRPr/>
            </a:pPr>
            <a:r>
              <a:rPr lang="en-US" sz="2000" dirty="0"/>
              <a:t>Regions defined by governmental or administrative boundaries (States, Countries, Cities)</a:t>
            </a:r>
          </a:p>
          <a:p>
            <a:pPr lvl="2" eaLnBrk="1" hangingPunct="1">
              <a:defRPr/>
            </a:pPr>
            <a:r>
              <a:rPr lang="en-US" sz="2000" dirty="0"/>
              <a:t>Regions defined by similar characteristics (Corn Belt, Rocky Mountain region, Chinatown).</a:t>
            </a:r>
          </a:p>
          <a:p>
            <a:pPr lvl="1" eaLnBrk="1" hangingPunct="1">
              <a:defRPr/>
            </a:pPr>
            <a:r>
              <a:rPr lang="en-US" sz="2800" b="1" dirty="0"/>
              <a:t>Functional </a:t>
            </a:r>
            <a:r>
              <a:rPr lang="en-US" sz="2800" b="1" dirty="0" smtClean="0"/>
              <a:t>Regions (Nodal)</a:t>
            </a:r>
            <a:endParaRPr lang="en-US" sz="2800" b="1" dirty="0"/>
          </a:p>
          <a:p>
            <a:pPr lvl="2" eaLnBrk="1" hangingPunct="1">
              <a:defRPr/>
            </a:pPr>
            <a:r>
              <a:rPr lang="en-US" sz="2000" dirty="0"/>
              <a:t>Regions defined by a function (newspaper service area, cell phone coverage area).</a:t>
            </a:r>
          </a:p>
          <a:p>
            <a:pPr lvl="1" eaLnBrk="1" hangingPunct="1">
              <a:defRPr/>
            </a:pPr>
            <a:r>
              <a:rPr lang="en-US" sz="2800" b="1" dirty="0"/>
              <a:t>Vernacular Regions </a:t>
            </a:r>
            <a:r>
              <a:rPr lang="en-US" sz="2800" b="1" dirty="0" smtClean="0"/>
              <a:t>(Perceptual)</a:t>
            </a:r>
            <a:endParaRPr lang="en-US" sz="2800" b="1" dirty="0"/>
          </a:p>
          <a:p>
            <a:pPr lvl="2" eaLnBrk="1" hangingPunct="1">
              <a:defRPr/>
            </a:pPr>
            <a:r>
              <a:rPr lang="en-US" sz="2000" dirty="0"/>
              <a:t>Regions defined by peoples perception (middle east, the south, etc.)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4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762000"/>
          </a:xfrm>
        </p:spPr>
        <p:txBody>
          <a:bodyPr/>
          <a:lstStyle/>
          <a:p>
            <a:r>
              <a:rPr lang="en-US" altLang="en-US">
                <a:solidFill>
                  <a:srgbClr val="333300"/>
                </a:solidFill>
                <a:latin typeface="Castellar" charset="0"/>
                <a:ea typeface="ＭＳ Ｐゴシック" charset="-128"/>
              </a:rPr>
              <a:t>3 TYPES OF REGIONS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676400" y="990600"/>
            <a:ext cx="8763000" cy="5715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Tx/>
              <a:buAutoNum type="arabicPeriod"/>
            </a:pPr>
            <a:r>
              <a:rPr lang="en-US" altLang="en-US" u="sng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FORMAL</a:t>
            </a:r>
            <a:r>
              <a:rPr lang="en-US" altLang="en-US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 (Uniform/Homogeneous)</a:t>
            </a:r>
          </a:p>
          <a:p>
            <a:pPr marL="914400" lvl="1" indent="-514350">
              <a:buFont typeface="Courier New" charset="0"/>
              <a:buChar char="o"/>
            </a:pPr>
            <a:r>
              <a:rPr lang="en-US" altLang="en-US" sz="20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Area within which everyone shares in common one or more distinctive characteristics</a:t>
            </a:r>
          </a:p>
          <a:p>
            <a:pPr marL="914400" lvl="1" indent="-514350">
              <a:buFont typeface="Courier New" charset="0"/>
              <a:buChar char="o"/>
            </a:pPr>
            <a:r>
              <a:rPr lang="en-US" altLang="en-US" sz="20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Selected characteristic is present throughout; some easy to identify </a:t>
            </a:r>
          </a:p>
          <a:p>
            <a:pPr marL="914400" lvl="1" indent="-514350">
              <a:buFont typeface="Courier New" charset="0"/>
              <a:buChar char="o"/>
            </a:pPr>
            <a:r>
              <a:rPr lang="en-US" altLang="en-US" sz="20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Predominant rather than universal</a:t>
            </a:r>
          </a:p>
          <a:p>
            <a:pPr marL="914400" lvl="1" indent="-514350">
              <a:buFont typeface="Courier New" charset="0"/>
              <a:buChar char="o"/>
            </a:pPr>
            <a:r>
              <a:rPr lang="en-US" altLang="en-US" sz="20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Help explain broad global or national patterns</a:t>
            </a:r>
          </a:p>
          <a:p>
            <a:pPr marL="514350" indent="-514350">
              <a:buFontTx/>
              <a:buAutoNum type="arabicPeriod"/>
            </a:pPr>
            <a:r>
              <a:rPr lang="en-US" altLang="en-US" u="sng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FUNCTIONAL</a:t>
            </a:r>
            <a:r>
              <a:rPr lang="en-US" altLang="en-US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 (Nodal)</a:t>
            </a:r>
          </a:p>
          <a:p>
            <a:pPr marL="914400" lvl="1" indent="-514350">
              <a:buFont typeface="Courier New" charset="0"/>
              <a:buChar char="o"/>
            </a:pPr>
            <a:r>
              <a:rPr lang="en-US" altLang="en-US" sz="20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Organized around a node or focal point; characteristic chosen dominates at central focus &amp; diminishes in importance outward</a:t>
            </a:r>
          </a:p>
          <a:p>
            <a:pPr marL="914400" lvl="1" indent="-514350">
              <a:buFont typeface="Courier New" charset="0"/>
              <a:buChar char="o"/>
            </a:pPr>
            <a:r>
              <a:rPr lang="en-US" altLang="en-US" sz="20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Use to display information about economic areas</a:t>
            </a:r>
          </a:p>
          <a:p>
            <a:pPr marL="914400" lvl="1" indent="-514350">
              <a:buFont typeface="Courier New" charset="0"/>
              <a:buChar char="o"/>
            </a:pPr>
            <a:r>
              <a:rPr lang="en-US" altLang="en-US" sz="20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Technology breaking down traditional functional regions</a:t>
            </a:r>
          </a:p>
          <a:p>
            <a:pPr marL="514350" indent="-514350">
              <a:buFontTx/>
              <a:buAutoNum type="arabicPeriod"/>
            </a:pPr>
            <a:r>
              <a:rPr lang="en-US" altLang="en-US" u="sng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VERNACULAR</a:t>
            </a:r>
            <a:r>
              <a:rPr lang="en-US" altLang="en-US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 (Perceptual)</a:t>
            </a:r>
          </a:p>
          <a:p>
            <a:pPr marL="914400" lvl="1" indent="-514350">
              <a:buFont typeface="Courier New" charset="0"/>
              <a:buChar char="o"/>
            </a:pPr>
            <a:r>
              <a:rPr lang="en-US" altLang="en-US" sz="20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Place that people believe exists as part of their cultural identity; emerge from people’s informal sense of place rather than scientific model</a:t>
            </a:r>
          </a:p>
          <a:p>
            <a:pPr marL="914400" lvl="1" indent="-514350">
              <a:buFont typeface="Courier New" charset="0"/>
              <a:buChar char="o"/>
            </a:pPr>
            <a:r>
              <a:rPr lang="en-US" altLang="en-US" sz="2000" u="sng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Mental Map</a:t>
            </a:r>
            <a:r>
              <a:rPr lang="en-US" altLang="en-US" sz="20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 – internal representation</a:t>
            </a:r>
            <a:endParaRPr lang="en-US" altLang="en-US" sz="2000" u="sng" dirty="0">
              <a:solidFill>
                <a:srgbClr val="92D050"/>
              </a:solidFill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8153400" cy="838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Formal and Functional Regions</a:t>
            </a:r>
          </a:p>
        </p:txBody>
      </p:sp>
      <p:pic>
        <p:nvPicPr>
          <p:cNvPr id="26628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066800"/>
            <a:ext cx="7772400" cy="4800600"/>
          </a:xfrm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2286000" y="5943601"/>
            <a:ext cx="7924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3938" indent="-1023938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80486"/>
                </a:solidFill>
              </a:rPr>
              <a:t>Fig. 1-11:  The state of Iowa is an example of a formal region; the areas of influence of various television stations are examples of functional regions. </a:t>
            </a: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Bookman Old Style" charset="0"/>
                <a:ea typeface="ＭＳ Ｐゴシック" charset="-128"/>
              </a:rPr>
              <a:t>Vernacular Regions</a:t>
            </a:r>
          </a:p>
        </p:txBody>
      </p:sp>
      <p:pic>
        <p:nvPicPr>
          <p:cNvPr id="27652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838200"/>
            <a:ext cx="7924800" cy="5181600"/>
          </a:xfrm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905000" y="6019801"/>
            <a:ext cx="8305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3938" indent="-1023938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80486"/>
                </a:solidFill>
              </a:rPr>
              <a:t>Fig. 1-12:  A number of features are often used to define the South as a vernacular region, each of which identifies somewhat different boundaries.</a:t>
            </a:r>
          </a:p>
        </p:txBody>
      </p:sp>
    </p:spTree>
    <p:extLst>
      <p:ext uri="{BB962C8B-B14F-4D97-AF65-F5344CB8AC3E}">
        <p14:creationId xmlns:p14="http://schemas.microsoft.com/office/powerpoint/2010/main" val="1172755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6868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0">
                <a:latin typeface="Bookman Old Style" charset="0"/>
                <a:ea typeface="ＭＳ Ｐゴシック" charset="-128"/>
              </a:rPr>
              <a:t>How Geographers Address Location</a:t>
            </a:r>
            <a:endParaRPr lang="en-US" altLang="en-US">
              <a:latin typeface="Bookman Old Style" charset="0"/>
              <a:ea typeface="ＭＳ Ｐゴシック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71600"/>
            <a:ext cx="8610600" cy="5257800"/>
          </a:xfrm>
        </p:spPr>
        <p:txBody>
          <a:bodyPr>
            <a:normAutofit/>
          </a:bodyPr>
          <a:lstStyle/>
          <a:p>
            <a:pPr>
              <a:tabLst>
                <a:tab pos="3889375" algn="l"/>
              </a:tabLst>
            </a:pPr>
            <a:r>
              <a:rPr lang="en-US" altLang="en-US" b="1" u="sng" dirty="0">
                <a:latin typeface="Times New Roman" charset="0"/>
                <a:ea typeface="ＭＳ Ｐゴシック" charset="-128"/>
              </a:rPr>
              <a:t>Maps</a:t>
            </a:r>
          </a:p>
          <a:p>
            <a:pPr lvl="1">
              <a:tabLst>
                <a:tab pos="3889375" algn="l"/>
              </a:tabLst>
            </a:pPr>
            <a:r>
              <a:rPr lang="en-US" altLang="en-US" sz="2000" i="1" dirty="0">
                <a:latin typeface="Times New Roman" charset="0"/>
                <a:ea typeface="ＭＳ Ｐゴシック" charset="-128"/>
              </a:rPr>
              <a:t>Early mapmaking </a:t>
            </a:r>
          </a:p>
          <a:p>
            <a:pPr lvl="2">
              <a:tabLst>
                <a:tab pos="3889375" algn="l"/>
              </a:tabLst>
            </a:pPr>
            <a:r>
              <a:rPr lang="en-US" altLang="en-US" sz="2200" dirty="0">
                <a:latin typeface="Times New Roman" charset="0"/>
                <a:ea typeface="ＭＳ Ｐゴシック" charset="-128"/>
              </a:rPr>
              <a:t>Babylonians – earliest surviving on clay tablet about 2300BC</a:t>
            </a:r>
          </a:p>
          <a:p>
            <a:pPr lvl="2">
              <a:tabLst>
                <a:tab pos="3889375" algn="l"/>
              </a:tabLst>
            </a:pPr>
            <a:r>
              <a:rPr lang="en-US" altLang="en-US" sz="2200" b="1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Eratosthenes</a:t>
            </a:r>
            <a:r>
              <a:rPr lang="en-US" altLang="en-US" sz="2200" dirty="0">
                <a:latin typeface="Times New Roman" charset="0"/>
                <a:ea typeface="ＭＳ Ｐゴシック" charset="-128"/>
              </a:rPr>
              <a:t> – 1</a:t>
            </a:r>
            <a:r>
              <a:rPr lang="en-US" altLang="en-US" sz="2200" baseline="30000" dirty="0">
                <a:latin typeface="Times New Roman" charset="0"/>
                <a:ea typeface="ＭＳ Ｐゴシック" charset="-128"/>
              </a:rPr>
              <a:t>st</a:t>
            </a:r>
            <a:r>
              <a:rPr lang="en-US" altLang="en-US" sz="2200" dirty="0">
                <a:latin typeface="Times New Roman" charset="0"/>
                <a:ea typeface="ＭＳ Ｐゴシック" charset="-128"/>
              </a:rPr>
              <a:t> to use “geography”; accepted earth as spherical; correctly divided Earth into 5 climatic regions</a:t>
            </a:r>
          </a:p>
          <a:p>
            <a:pPr lvl="2">
              <a:tabLst>
                <a:tab pos="3889375" algn="l"/>
              </a:tabLst>
            </a:pPr>
            <a:r>
              <a:rPr lang="en-US" altLang="en-US" sz="2200" b="1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Ptolemy</a:t>
            </a:r>
            <a:r>
              <a:rPr lang="en-US" altLang="en-US" sz="2200" dirty="0">
                <a:latin typeface="Times New Roman" charset="0"/>
                <a:ea typeface="ＭＳ Ｐゴシック" charset="-128"/>
              </a:rPr>
              <a:t> – used info from merchants &amp; sailors; codified basic principles of mapmaking</a:t>
            </a:r>
          </a:p>
          <a:p>
            <a:pPr lvl="2">
              <a:tabLst>
                <a:tab pos="3889375" algn="l"/>
              </a:tabLst>
            </a:pPr>
            <a:r>
              <a:rPr lang="en-US" altLang="en-US" sz="2200" dirty="0">
                <a:latin typeface="Times New Roman" charset="0"/>
                <a:ea typeface="ＭＳ Ｐゴシック" charset="-128"/>
              </a:rPr>
              <a:t>Age of Exploration &amp; Discovery – Ptolemy rediscovered &amp; translated</a:t>
            </a:r>
          </a:p>
          <a:p>
            <a:pPr lvl="2">
              <a:tabLst>
                <a:tab pos="3889375" algn="l"/>
              </a:tabLst>
            </a:pPr>
            <a:r>
              <a:rPr lang="en-US" altLang="en-US" sz="2200" b="1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Mercator</a:t>
            </a:r>
            <a:r>
              <a:rPr lang="en-US" altLang="en-US" sz="2200" dirty="0">
                <a:latin typeface="Times New Roman" charset="0"/>
                <a:ea typeface="ＭＳ Ｐゴシック" charset="-128"/>
              </a:rPr>
              <a:t> &amp; </a:t>
            </a:r>
            <a:r>
              <a:rPr lang="en-US" altLang="en-US" sz="2200" dirty="0" err="1">
                <a:latin typeface="Times New Roman" charset="0"/>
                <a:ea typeface="ＭＳ Ｐゴシック" charset="-128"/>
              </a:rPr>
              <a:t>Ortelius</a:t>
            </a:r>
            <a:r>
              <a:rPr lang="en-US" altLang="en-US" sz="2200" dirty="0">
                <a:latin typeface="Times New Roman" charset="0"/>
                <a:ea typeface="ＭＳ Ｐゴシック" charset="-128"/>
              </a:rPr>
              <a:t> – created more accurate maps</a:t>
            </a:r>
          </a:p>
          <a:p>
            <a:pPr lvl="2">
              <a:tabLst>
                <a:tab pos="3889375" algn="l"/>
              </a:tabLst>
            </a:pPr>
            <a:r>
              <a:rPr lang="en-US" altLang="en-US" sz="2200" dirty="0">
                <a:latin typeface="Times New Roman" charset="0"/>
                <a:ea typeface="ＭＳ Ｐゴシック" charset="-128"/>
              </a:rPr>
              <a:t>By 17</a:t>
            </a:r>
            <a:r>
              <a:rPr lang="en-US" altLang="en-US" sz="2200" baseline="30000" dirty="0">
                <a:latin typeface="Times New Roman" charset="0"/>
                <a:ea typeface="ＭＳ Ｐゴシック" charset="-128"/>
              </a:rPr>
              <a:t>th</a:t>
            </a:r>
            <a:r>
              <a:rPr lang="en-US" altLang="en-US" sz="2200" dirty="0">
                <a:latin typeface="Times New Roman" charset="0"/>
                <a:ea typeface="ＭＳ Ｐゴシック" charset="-128"/>
              </a:rPr>
              <a:t> century, accurately displayed the outline of most continents &amp; positions of oceans</a:t>
            </a:r>
          </a:p>
          <a:p>
            <a:pPr>
              <a:tabLst>
                <a:tab pos="3889375" algn="l"/>
              </a:tabLst>
            </a:pPr>
            <a:endParaRPr lang="en-US" altLang="en-US" sz="1200" dirty="0">
              <a:latin typeface="Times New Roman" charset="0"/>
              <a:ea typeface="ＭＳ Ｐゴシック" charset="-128"/>
            </a:endParaRPr>
          </a:p>
          <a:p>
            <a:pPr lvl="1">
              <a:tabLst>
                <a:tab pos="3889375" algn="l"/>
              </a:tabLst>
            </a:pP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9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w 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1"/>
            <a:ext cx="72390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194318" y="228600"/>
            <a:ext cx="923730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92D050"/>
                </a:solidFill>
              </a:rPr>
              <a:t>What Do You Call It?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92D050"/>
                </a:solidFill>
              </a:rPr>
              <a:t>Most people would call this area the Middle East.  But when you think about it geographically, what is it the Middle East to?</a:t>
            </a:r>
          </a:p>
        </p:txBody>
      </p:sp>
    </p:spTree>
    <p:extLst>
      <p:ext uri="{BB962C8B-B14F-4D97-AF65-F5344CB8AC3E}">
        <p14:creationId xmlns:p14="http://schemas.microsoft.com/office/powerpoint/2010/main" val="1474612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>
                <a:latin typeface="Bookman Old Style" charset="0"/>
                <a:ea typeface="ＭＳ Ｐゴシック" charset="-128"/>
              </a:rPr>
              <a:t>MAP PROJECTION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8610600" cy="5410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Scientific method of transferring locations on Earth’s surface to a flat map</a:t>
            </a:r>
          </a:p>
          <a:p>
            <a:pPr eaLnBrk="1" hangingPunct="1"/>
            <a:r>
              <a:rPr lang="en-US" altLang="en-US" sz="24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4 types of problems of </a:t>
            </a:r>
            <a:r>
              <a:rPr lang="en-US" altLang="en-US" sz="2400" b="1" u="sng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distortion</a:t>
            </a:r>
            <a:r>
              <a:rPr lang="en-US" altLang="en-US" sz="24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 (especially severe on world maps)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sz="2000" u="sng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Shape</a:t>
            </a:r>
            <a:r>
              <a:rPr lang="en-US" altLang="en-US" sz="20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 – more elongated </a:t>
            </a:r>
            <a:r>
              <a:rPr lang="en-US" altLang="en-US" sz="2000" dirty="0" smtClean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than </a:t>
            </a:r>
            <a:r>
              <a:rPr lang="en-US" altLang="en-US" sz="20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in reality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sz="2000" u="sng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Distance</a:t>
            </a:r>
            <a:r>
              <a:rPr lang="en-US" altLang="en-US" sz="20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 – may be increased or decreased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sz="2000" u="sng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Relative Size</a:t>
            </a:r>
            <a:r>
              <a:rPr lang="en-US" altLang="en-US" sz="20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 – one area may appear larger than another on a map but is in reality smaller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sz="2000" u="sng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Direction</a:t>
            </a:r>
            <a:r>
              <a:rPr lang="en-US" altLang="en-US" sz="20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 – from one place to another can be distorted</a:t>
            </a:r>
            <a:endParaRPr lang="en-US" altLang="en-US" sz="2000" u="sng" dirty="0">
              <a:solidFill>
                <a:srgbClr val="92D050"/>
              </a:solidFill>
              <a:latin typeface="Times New Roman" charset="0"/>
              <a:ea typeface="ＭＳ Ｐゴシック" charset="-128"/>
            </a:endParaRPr>
          </a:p>
          <a:p>
            <a:pPr eaLnBrk="1" hangingPunct="1"/>
            <a:r>
              <a:rPr lang="en-US" altLang="en-US" sz="2400" u="sng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Types of projection:</a:t>
            </a:r>
            <a:endParaRPr lang="en-US" altLang="en-US" sz="2400" dirty="0">
              <a:solidFill>
                <a:srgbClr val="92D050"/>
              </a:solidFill>
              <a:latin typeface="Times New Roman" charset="0"/>
              <a:ea typeface="ＭＳ Ｐゴシック" charset="-128"/>
            </a:endParaRPr>
          </a:p>
          <a:p>
            <a:pPr marL="914400" lvl="1" indent="-457200"/>
            <a:r>
              <a:rPr lang="en-US" altLang="en-US" sz="2000" u="sng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Equal area</a:t>
            </a:r>
            <a:r>
              <a:rPr lang="en-US" altLang="en-US" sz="20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 – minimizes distortion; problem of interruption</a:t>
            </a:r>
          </a:p>
          <a:p>
            <a:pPr marL="914400" lvl="1" indent="-457200"/>
            <a:r>
              <a:rPr lang="en-US" altLang="en-US" sz="2000" u="sng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Robinson</a:t>
            </a:r>
            <a:r>
              <a:rPr lang="en-US" altLang="en-US" sz="20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 – uninterrupted; allocates space for oceans, land areas smaller</a:t>
            </a:r>
          </a:p>
          <a:p>
            <a:pPr marL="914400" lvl="1" indent="-457200"/>
            <a:r>
              <a:rPr lang="en-US" altLang="en-US" sz="2000" u="sng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Mercator</a:t>
            </a:r>
            <a:r>
              <a:rPr lang="en-US" altLang="en-US" sz="20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 – uninterrupted; little shape distortion; area towards poles is grossly distorted (Greenland vs Africa/South America) </a:t>
            </a:r>
            <a:endParaRPr lang="en-US" altLang="en-US" sz="2000" u="sng" dirty="0">
              <a:solidFill>
                <a:srgbClr val="92D050"/>
              </a:solidFill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53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990600"/>
          </a:xfrm>
        </p:spPr>
        <p:txBody>
          <a:bodyPr/>
          <a:lstStyle/>
          <a:p>
            <a:r>
              <a:rPr lang="en-US" altLang="en-US" b="1" dirty="0">
                <a:solidFill>
                  <a:srgbClr val="92D050"/>
                </a:solidFill>
                <a:latin typeface="Bookman Old Style" charset="0"/>
                <a:ea typeface="ＭＳ Ｐゴシック" charset="-128"/>
              </a:rPr>
              <a:t>CULTURAL ECOLOGY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09800" y="1143000"/>
            <a:ext cx="7772400" cy="49530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Geographic study of human-environment relationships</a:t>
            </a:r>
          </a:p>
          <a:p>
            <a:r>
              <a:rPr lang="en-US" altLang="en-US" sz="24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Humboldt &amp; Ritter urged the adoption of scientific inquiry; concentrated on how physical environment </a:t>
            </a:r>
            <a:r>
              <a:rPr lang="en-US" altLang="en-US" sz="2400" u="sng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caused</a:t>
            </a:r>
            <a:r>
              <a:rPr lang="en-US" altLang="en-US" sz="24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 social development =&gt; </a:t>
            </a:r>
            <a:r>
              <a:rPr lang="en-US" altLang="en-US" sz="2400" b="1" u="sng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environmental determinism</a:t>
            </a:r>
          </a:p>
          <a:p>
            <a:r>
              <a:rPr lang="en-US" altLang="en-US" sz="2400" b="1" u="sng" dirty="0" err="1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Possibilism</a:t>
            </a:r>
            <a:r>
              <a:rPr lang="en-US" altLang="en-US" sz="2400" dirty="0">
                <a:solidFill>
                  <a:srgbClr val="92D050"/>
                </a:solidFill>
                <a:latin typeface="Times New Roman" charset="0"/>
                <a:ea typeface="ＭＳ Ｐゴシック" charset="-128"/>
              </a:rPr>
              <a:t> </a:t>
            </a:r>
            <a:r>
              <a:rPr lang="en-US" altLang="en-US" sz="2400" dirty="0">
                <a:solidFill>
                  <a:srgbClr val="92D050"/>
                </a:solidFill>
                <a:latin typeface="Times New Roman" charset="0"/>
                <a:ea typeface="ＭＳ Ｐゴシック" charset="-128"/>
                <a:sym typeface="Wingdings" charset="2"/>
              </a:rPr>
              <a:t> physical environment may limit some human actions, but people have the ability to adjust to their environment</a:t>
            </a:r>
          </a:p>
          <a:p>
            <a:pPr lvl="1"/>
            <a:r>
              <a:rPr lang="en-US" altLang="en-US" sz="2400" dirty="0">
                <a:solidFill>
                  <a:srgbClr val="92D050"/>
                </a:solidFill>
                <a:latin typeface="Times New Roman" charset="0"/>
                <a:ea typeface="ＭＳ Ｐゴシック" charset="-128"/>
                <a:sym typeface="Wingdings" charset="2"/>
              </a:rPr>
              <a:t>People can choose a course of action from many alternatives in the physical environment</a:t>
            </a:r>
            <a:endParaRPr lang="en-US" altLang="en-US" sz="2400" dirty="0">
              <a:solidFill>
                <a:srgbClr val="92D050"/>
              </a:solidFill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2469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61424" cy="1400530"/>
          </a:xfrm>
        </p:spPr>
        <p:txBody>
          <a:bodyPr/>
          <a:lstStyle/>
          <a:p>
            <a:r>
              <a:rPr lang="en-US" dirty="0" smtClean="0"/>
              <a:t>Diffusion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movement of any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475898"/>
          </a:xfrm>
        </p:spPr>
        <p:txBody>
          <a:bodyPr/>
          <a:lstStyle/>
          <a:p>
            <a:r>
              <a:rPr lang="en-US" dirty="0" smtClean="0"/>
              <a:t>Relocation Diffusion</a:t>
            </a:r>
          </a:p>
          <a:p>
            <a:pPr lvl="1"/>
            <a:r>
              <a:rPr lang="en-US" dirty="0" smtClean="0"/>
              <a:t>Physical spread of cultures, ideas, &amp; diseases through people</a:t>
            </a:r>
          </a:p>
          <a:p>
            <a:pPr lvl="2"/>
            <a:r>
              <a:rPr lang="en-US" dirty="0" smtClean="0"/>
              <a:t>Migration…..people bring culture with them (</a:t>
            </a:r>
            <a:r>
              <a:rPr lang="en-US" b="1" dirty="0" smtClean="0"/>
              <a:t>migration diffusion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Expansion Diffusion</a:t>
            </a:r>
          </a:p>
          <a:p>
            <a:pPr lvl="1"/>
            <a:r>
              <a:rPr lang="en-US" dirty="0" smtClean="0"/>
              <a:t>Physical spread from a central </a:t>
            </a:r>
            <a:r>
              <a:rPr lang="en-US" b="1" dirty="0" smtClean="0"/>
              <a:t>node</a:t>
            </a:r>
            <a:r>
              <a:rPr lang="en-US" dirty="0" smtClean="0"/>
              <a:t> or </a:t>
            </a:r>
            <a:r>
              <a:rPr lang="en-US" b="1" dirty="0" smtClean="0"/>
              <a:t>hearth</a:t>
            </a:r>
          </a:p>
          <a:p>
            <a:pPr lvl="2"/>
            <a:r>
              <a:rPr lang="en-US" dirty="0" smtClean="0"/>
              <a:t>Hierarchical…..group spreads (usually social elite)</a:t>
            </a:r>
          </a:p>
          <a:p>
            <a:pPr lvl="3"/>
            <a:r>
              <a:rPr lang="en-US" dirty="0" smtClean="0"/>
              <a:t>The “way to dress”……the “music to listen to”</a:t>
            </a:r>
          </a:p>
          <a:p>
            <a:pPr lvl="2"/>
            <a:r>
              <a:rPr lang="en-US" dirty="0" smtClean="0"/>
              <a:t>Contagious…..usually associated with disease</a:t>
            </a:r>
          </a:p>
          <a:p>
            <a:pPr lvl="3"/>
            <a:r>
              <a:rPr lang="en-US" dirty="0" smtClean="0"/>
              <a:t>Others…..the internet</a:t>
            </a:r>
          </a:p>
          <a:p>
            <a:pPr lvl="2"/>
            <a:r>
              <a:rPr lang="en-US" dirty="0" smtClean="0"/>
              <a:t>Stimulus…..take part of an idea and spread to create a new product</a:t>
            </a:r>
          </a:p>
          <a:p>
            <a:pPr lvl="3"/>
            <a:r>
              <a:rPr lang="en-US" dirty="0" smtClean="0"/>
              <a:t>Windows operating system taken from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eastern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1"/>
            <a:ext cx="8610600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5"/>
          <p:cNvSpPr>
            <a:spLocks/>
          </p:cNvSpPr>
          <p:nvPr/>
        </p:nvSpPr>
        <p:spPr bwMode="auto">
          <a:xfrm>
            <a:off x="5791200" y="2819400"/>
            <a:ext cx="304800" cy="1371600"/>
          </a:xfrm>
          <a:prstGeom prst="rightBrace">
            <a:avLst>
              <a:gd name="adj1" fmla="val 37500"/>
              <a:gd name="adj2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858000" y="22098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Can this be the Middle East too?</a:t>
            </a:r>
          </a:p>
        </p:txBody>
      </p:sp>
    </p:spTree>
    <p:extLst>
      <p:ext uri="{BB962C8B-B14F-4D97-AF65-F5344CB8AC3E}">
        <p14:creationId xmlns:p14="http://schemas.microsoft.com/office/powerpoint/2010/main" val="2112255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976314"/>
            <a:ext cx="72390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Oval 5"/>
          <p:cNvSpPr>
            <a:spLocks noChangeArrowheads="1"/>
          </p:cNvSpPr>
          <p:nvPr/>
        </p:nvSpPr>
        <p:spPr bwMode="auto">
          <a:xfrm>
            <a:off x="6934200" y="2590800"/>
            <a:ext cx="1219200" cy="1600200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505200" y="2286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92D050"/>
                </a:solidFill>
              </a:rPr>
              <a:t>Is This the Far East?</a:t>
            </a:r>
          </a:p>
        </p:txBody>
      </p:sp>
    </p:spTree>
    <p:extLst>
      <p:ext uri="{BB962C8B-B14F-4D97-AF65-F5344CB8AC3E}">
        <p14:creationId xmlns:p14="http://schemas.microsoft.com/office/powerpoint/2010/main" val="35211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far eastern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8191500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819400" y="152400"/>
            <a:ext cx="647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rgbClr val="92D050"/>
                </a:solidFill>
              </a:rPr>
              <a:t>Or Is This the Far East?</a:t>
            </a:r>
          </a:p>
        </p:txBody>
      </p:sp>
      <p:sp>
        <p:nvSpPr>
          <p:cNvPr id="9220" name="AutoShape 6"/>
          <p:cNvSpPr>
            <a:spLocks/>
          </p:cNvSpPr>
          <p:nvPr/>
        </p:nvSpPr>
        <p:spPr bwMode="auto">
          <a:xfrm>
            <a:off x="6629400" y="2209800"/>
            <a:ext cx="533400" cy="2514600"/>
          </a:xfrm>
          <a:prstGeom prst="rightBrace">
            <a:avLst>
              <a:gd name="adj1" fmla="val 39286"/>
              <a:gd name="adj2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39523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39153"/>
            <a:ext cx="8763000" cy="511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524000" y="0"/>
            <a:ext cx="891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92D050"/>
                </a:solidFill>
              </a:rPr>
              <a:t>The terms “Middle East” and “Far East” were in relation to Western Europe (mainly the British Empire) during the 18</a:t>
            </a:r>
            <a:r>
              <a:rPr lang="en-US" altLang="en-US" sz="2400" baseline="30000" dirty="0">
                <a:solidFill>
                  <a:srgbClr val="92D050"/>
                </a:solidFill>
              </a:rPr>
              <a:t>th</a:t>
            </a:r>
            <a:r>
              <a:rPr lang="en-US" altLang="en-US" sz="2400" dirty="0">
                <a:solidFill>
                  <a:srgbClr val="92D050"/>
                </a:solidFill>
              </a:rPr>
              <a:t> and 19</a:t>
            </a:r>
            <a:r>
              <a:rPr lang="en-US" altLang="en-US" sz="2400" baseline="30000" dirty="0">
                <a:solidFill>
                  <a:srgbClr val="92D050"/>
                </a:solidFill>
              </a:rPr>
              <a:t>th</a:t>
            </a:r>
            <a:r>
              <a:rPr lang="en-US" altLang="en-US" sz="2400" dirty="0">
                <a:solidFill>
                  <a:srgbClr val="92D050"/>
                </a:solidFill>
              </a:rPr>
              <a:t> centuries.  The correct geographic terms for these places are Southwest Asia and East Asia.</a:t>
            </a:r>
          </a:p>
        </p:txBody>
      </p:sp>
      <p:sp>
        <p:nvSpPr>
          <p:cNvPr id="10244" name="Oval 6"/>
          <p:cNvSpPr>
            <a:spLocks noChangeArrowheads="1"/>
          </p:cNvSpPr>
          <p:nvPr/>
        </p:nvSpPr>
        <p:spPr bwMode="auto">
          <a:xfrm>
            <a:off x="2209800" y="2743200"/>
            <a:ext cx="685800" cy="685800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2819400" y="3276600"/>
            <a:ext cx="1295400" cy="762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2895600" y="3124200"/>
            <a:ext cx="4724400" cy="457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4191000" y="40386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Southwest Asia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7620000" y="39624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East Asia</a:t>
            </a:r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THE FIVE THEMES OF GEOGRAPHY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4000" dirty="0"/>
              <a:t>Location</a:t>
            </a:r>
          </a:p>
          <a:p>
            <a:pPr eaLnBrk="1" hangingPunct="1">
              <a:defRPr/>
            </a:pPr>
            <a:r>
              <a:rPr lang="en-US" sz="4000" dirty="0"/>
              <a:t>Place</a:t>
            </a:r>
          </a:p>
          <a:p>
            <a:pPr eaLnBrk="1" hangingPunct="1">
              <a:defRPr/>
            </a:pPr>
            <a:r>
              <a:rPr lang="en-US" sz="4000" dirty="0"/>
              <a:t>Human-Environment Interaction</a:t>
            </a:r>
          </a:p>
          <a:p>
            <a:pPr eaLnBrk="1" hangingPunct="1">
              <a:defRPr/>
            </a:pPr>
            <a:r>
              <a:rPr lang="en-US" sz="4000" dirty="0"/>
              <a:t>Movement</a:t>
            </a:r>
          </a:p>
          <a:p>
            <a:pPr eaLnBrk="1" hangingPunct="1">
              <a:defRPr/>
            </a:pPr>
            <a:r>
              <a:rPr lang="en-US" sz="4000" dirty="0"/>
              <a:t>Regions</a:t>
            </a:r>
          </a:p>
          <a:p>
            <a:pPr eaLnBrk="1" hangingPunct="1">
              <a:buFontTx/>
              <a:buNone/>
              <a:defRPr/>
            </a:pPr>
            <a:r>
              <a:rPr lang="en-US" sz="3600" dirty="0"/>
              <a:t>			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036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LOCATION</a:t>
            </a:r>
            <a:br>
              <a:rPr lang="en-US" dirty="0" smtClean="0"/>
            </a:br>
            <a:r>
              <a:rPr lang="en-US" dirty="0" smtClean="0"/>
              <a:t>Where are we?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/>
              <a:t>Absolute Location</a:t>
            </a:r>
          </a:p>
          <a:p>
            <a:pPr lvl="1" eaLnBrk="1" hangingPunct="1">
              <a:defRPr/>
            </a:pPr>
            <a:r>
              <a:rPr lang="en-US" dirty="0" smtClean="0"/>
              <a:t>A latitude and longitude (global location) or a street address (local location).</a:t>
            </a:r>
          </a:p>
          <a:p>
            <a:pPr lvl="3" eaLnBrk="1" hangingPunct="1">
              <a:defRPr/>
            </a:pPr>
            <a:r>
              <a:rPr lang="en-US" dirty="0" smtClean="0"/>
              <a:t>Paris France is 48</a:t>
            </a:r>
            <a:r>
              <a:rPr lang="en-US" baseline="40000" dirty="0" smtClean="0"/>
              <a:t>o </a:t>
            </a:r>
            <a:r>
              <a:rPr lang="en-US" dirty="0" smtClean="0"/>
              <a:t>North Latitude and 2</a:t>
            </a:r>
            <a:r>
              <a:rPr lang="en-US" baseline="40000" dirty="0" smtClean="0"/>
              <a:t>o</a:t>
            </a:r>
            <a:r>
              <a:rPr lang="en-US" dirty="0" smtClean="0"/>
              <a:t> East Longitude.</a:t>
            </a:r>
          </a:p>
          <a:p>
            <a:pPr lvl="3" eaLnBrk="1" hangingPunct="1">
              <a:defRPr/>
            </a:pPr>
            <a:r>
              <a:rPr lang="en-US" dirty="0" smtClean="0"/>
              <a:t>The White House is located at 1600 Pennsylvania Ave. 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/>
              <a:t>Relative Location</a:t>
            </a:r>
          </a:p>
          <a:p>
            <a:pPr lvl="1" eaLnBrk="1" hangingPunct="1">
              <a:defRPr/>
            </a:pPr>
            <a:r>
              <a:rPr lang="en-US" dirty="0" smtClean="0"/>
              <a:t>Described by landmarks, time, direction or distance. From one place to another.</a:t>
            </a:r>
          </a:p>
          <a:p>
            <a:pPr lvl="3" eaLnBrk="1" hangingPunct="1">
              <a:defRPr/>
            </a:pPr>
            <a:r>
              <a:rPr lang="en-US" dirty="0" smtClean="0"/>
              <a:t>Go 1 mile west on main street and turn left for 1 block.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8437" name="Picture 5" descr="http://www.bedandbreakfast.com/inns/lennox-south-dakota-in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5334000"/>
            <a:ext cx="31099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>
            <a:spLocks noChangeArrowheads="1"/>
          </p:cNvSpPr>
          <p:nvPr/>
        </p:nvSpPr>
        <p:spPr bwMode="auto">
          <a:xfrm rot="-694895">
            <a:off x="6375400" y="4610100"/>
            <a:ext cx="1276350" cy="1390650"/>
          </a:xfrm>
          <a:prstGeom prst="down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You are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6811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allAtOnce" autoUpdateAnimBg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92D050"/>
                </a:solidFill>
              </a:rPr>
              <a:t>PLACE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46111" y="1535113"/>
            <a:ext cx="10021889" cy="6397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/>
              <a:t>What is it like there, what kind of place </a:t>
            </a:r>
            <a:r>
              <a:rPr lang="en-US" sz="3600"/>
              <a:t>is </a:t>
            </a:r>
            <a:r>
              <a:rPr lang="en-US" sz="3600" smtClean="0"/>
              <a:t>it</a:t>
            </a:r>
            <a:r>
              <a:rPr lang="en-US" sz="3600" dirty="0"/>
              <a:t>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/>
              <a:t>Human Characteristics</a:t>
            </a:r>
          </a:p>
          <a:p>
            <a:pPr lvl="2" eaLnBrk="1" hangingPunct="1">
              <a:defRPr/>
            </a:pPr>
            <a:r>
              <a:rPr lang="en-US" b="1" dirty="0" smtClean="0"/>
              <a:t>What are the main languages, customs, and beliefs.</a:t>
            </a:r>
          </a:p>
          <a:p>
            <a:pPr lvl="2" eaLnBrk="1" hangingPunct="1">
              <a:defRPr/>
            </a:pPr>
            <a:r>
              <a:rPr lang="en-US" b="1" dirty="0" smtClean="0"/>
              <a:t>How many people live, work, and visit a place.</a:t>
            </a:r>
          </a:p>
          <a:p>
            <a:pPr lvl="2" eaLnBrk="1" hangingPunct="1">
              <a:buFontTx/>
              <a:buNone/>
              <a:defRPr/>
            </a:pPr>
            <a:endParaRPr lang="en-US" b="1" dirty="0" smtClean="0"/>
          </a:p>
          <a:p>
            <a:pPr lvl="2" eaLnBrk="1" hangingPunct="1">
              <a:buFontTx/>
              <a:buNone/>
              <a:defRPr/>
            </a:pPr>
            <a:endParaRPr lang="en-US" b="1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/>
              <a:t>Physical Characteristics</a:t>
            </a:r>
          </a:p>
          <a:p>
            <a:pPr lvl="2" eaLnBrk="1" hangingPunct="1">
              <a:defRPr/>
            </a:pPr>
            <a:r>
              <a:rPr lang="en-US" b="1" dirty="0" smtClean="0"/>
              <a:t>Landforms (mountains, rivers, etc.), climate, </a:t>
            </a:r>
            <a:r>
              <a:rPr lang="en-US" b="1" dirty="0" err="1" smtClean="0"/>
              <a:t>vegitation</a:t>
            </a:r>
            <a:r>
              <a:rPr lang="en-US" b="1" dirty="0" smtClean="0"/>
              <a:t>, wildlife, soil, etc.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9461" name="Picture 5" descr="http://www.visitusa.com/idaho/images/snake-r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20" y="4467211"/>
            <a:ext cx="1765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http://tbn0.google.com/images?q=tbn:ZA9ZcJ6dWIz77M:http://www.swagattours.com/rajasthan-overview/gifs/people-rajastha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1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http://imagecache2.allposters.com/images/pic/NGSPOD08/119497~A-Muslim-at-Prayer-Post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13160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http://newsimg.bbc.co.uk/media/images/39403000/jpg/_39403287_aastreetap2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5181600"/>
            <a:ext cx="16287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http://www.mass.gov/envir/forest/images/multiLayerFores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3340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647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allAtOnce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6|1.5|1.6|1.4|2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.6|33.1|6.3|4.9|0.6|7.1|29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251</TotalTime>
  <Words>1180</Words>
  <Application>Microsoft Macintosh PowerPoint</Application>
  <PresentationFormat>Widescreen</PresentationFormat>
  <Paragraphs>136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Bookman Old Style</vt:lpstr>
      <vt:lpstr>Castellar</vt:lpstr>
      <vt:lpstr>Century Gothic</vt:lpstr>
      <vt:lpstr>Courier New</vt:lpstr>
      <vt:lpstr>Garamond</vt:lpstr>
      <vt:lpstr>ＭＳ Ｐゴシック</vt:lpstr>
      <vt:lpstr>Times New Roman</vt:lpstr>
      <vt:lpstr>Wingdings</vt:lpstr>
      <vt:lpstr>Wingdings 3</vt:lpstr>
      <vt:lpstr>Arial</vt:lpstr>
      <vt:lpstr>Ion</vt:lpstr>
      <vt:lpstr>AP HuG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FIVE THEMES OF GEOGRAPHY</vt:lpstr>
      <vt:lpstr>LOCATION Where are we?</vt:lpstr>
      <vt:lpstr>PLACE</vt:lpstr>
      <vt:lpstr>Uniqueness of Places &amp; Regions</vt:lpstr>
      <vt:lpstr>Situation: Singapore</vt:lpstr>
      <vt:lpstr>HUMAN-ENVIRONMENT INTERACTION</vt:lpstr>
      <vt:lpstr>MOVEMENT</vt:lpstr>
      <vt:lpstr>Uniqueness of Places &amp; Regions</vt:lpstr>
      <vt:lpstr>REGIONS</vt:lpstr>
      <vt:lpstr>3 TYPES OF REGIONS</vt:lpstr>
      <vt:lpstr>Formal and Functional Regions</vt:lpstr>
      <vt:lpstr>Vernacular Regions</vt:lpstr>
      <vt:lpstr>How Geographers Address Location</vt:lpstr>
      <vt:lpstr>MAP PROJECTION</vt:lpstr>
      <vt:lpstr>CULTURAL ECOLOGY</vt:lpstr>
      <vt:lpstr>Diffusion   movement of any characteristic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Jones</dc:creator>
  <cp:lastModifiedBy>Microsoft Office User</cp:lastModifiedBy>
  <cp:revision>29</cp:revision>
  <dcterms:created xsi:type="dcterms:W3CDTF">2015-08-18T20:43:50Z</dcterms:created>
  <dcterms:modified xsi:type="dcterms:W3CDTF">2017-08-22T16:10:30Z</dcterms:modified>
</cp:coreProperties>
</file>