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4" r:id="rId10"/>
    <p:sldId id="266" r:id="rId11"/>
    <p:sldId id="267" r:id="rId12"/>
    <p:sldId id="265" r:id="rId13"/>
    <p:sldId id="263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42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CC2B-88A5-40D1-BD2C-C06FE76CA782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DA5-BEC6-422A-B506-278C15B4B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44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CC2B-88A5-40D1-BD2C-C06FE76CA782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DA5-BEC6-422A-B506-278C15B4B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8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CC2B-88A5-40D1-BD2C-C06FE76CA782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DA5-BEC6-422A-B506-278C15B4B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83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CC2B-88A5-40D1-BD2C-C06FE76CA782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DA5-BEC6-422A-B506-278C15B4B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1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CC2B-88A5-40D1-BD2C-C06FE76CA782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DA5-BEC6-422A-B506-278C15B4B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39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CC2B-88A5-40D1-BD2C-C06FE76CA782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DA5-BEC6-422A-B506-278C15B4B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3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CC2B-88A5-40D1-BD2C-C06FE76CA782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DA5-BEC6-422A-B506-278C15B4B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39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CC2B-88A5-40D1-BD2C-C06FE76CA782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DA5-BEC6-422A-B506-278C15B4B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94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CC2B-88A5-40D1-BD2C-C06FE76CA782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DA5-BEC6-422A-B506-278C15B4B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18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CC2B-88A5-40D1-BD2C-C06FE76CA782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DA5-BEC6-422A-B506-278C15B4B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52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CC2B-88A5-40D1-BD2C-C06FE76CA782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DA5-BEC6-422A-B506-278C15B4B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6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0CC2B-88A5-40D1-BD2C-C06FE76CA782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E6DA5-BEC6-422A-B506-278C15B4B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264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hyperlink" Target="http://highered.mcgraw-hill.com/sites/0073126632/student_view0/chapter1/worked_problems.html" TargetMode="Externa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http://highered.mcgraw-hill.com/sites/0073126632/student_view0/chapter1/interactive_graphs.html" TargetMode="Externa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</a:t>
            </a:r>
            <a:r>
              <a:rPr lang="en-US" dirty="0"/>
              <a:t>1</a:t>
            </a:r>
            <a:r>
              <a:rPr lang="en-US" dirty="0" smtClean="0"/>
              <a:t> Economics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 An Introduction to Economics”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5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Production Possibilities Model</a:t>
            </a:r>
          </a:p>
        </p:txBody>
      </p:sp>
      <p:sp>
        <p:nvSpPr>
          <p:cNvPr id="25603" name="Freeform 3"/>
          <p:cNvSpPr>
            <a:spLocks/>
          </p:cNvSpPr>
          <p:nvPr/>
        </p:nvSpPr>
        <p:spPr bwMode="auto">
          <a:xfrm>
            <a:off x="3455988" y="1608138"/>
            <a:ext cx="2697162" cy="4035425"/>
          </a:xfrm>
          <a:custGeom>
            <a:avLst/>
            <a:gdLst>
              <a:gd name="T0" fmla="*/ 0 w 1699"/>
              <a:gd name="T1" fmla="*/ 0 h 2542"/>
              <a:gd name="T2" fmla="*/ 1 w 1699"/>
              <a:gd name="T3" fmla="*/ 2542 h 2542"/>
              <a:gd name="T4" fmla="*/ 1699 w 1699"/>
              <a:gd name="T5" fmla="*/ 2542 h 2542"/>
              <a:gd name="T6" fmla="*/ 1318 w 1699"/>
              <a:gd name="T7" fmla="*/ 1687 h 2542"/>
              <a:gd name="T8" fmla="*/ 1117 w 1699"/>
              <a:gd name="T9" fmla="*/ 1305 h 2542"/>
              <a:gd name="T10" fmla="*/ 930 w 1699"/>
              <a:gd name="T11" fmla="*/ 982 h 2542"/>
              <a:gd name="T12" fmla="*/ 768 w 1699"/>
              <a:gd name="T13" fmla="*/ 755 h 2542"/>
              <a:gd name="T14" fmla="*/ 671 w 1699"/>
              <a:gd name="T15" fmla="*/ 600 h 2542"/>
              <a:gd name="T16" fmla="*/ 522 w 1699"/>
              <a:gd name="T17" fmla="*/ 432 h 2542"/>
              <a:gd name="T18" fmla="*/ 224 w 1699"/>
              <a:gd name="T19" fmla="*/ 173 h 2542"/>
              <a:gd name="T20" fmla="*/ 0 w 1699"/>
              <a:gd name="T21" fmla="*/ 0 h 2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99" h="2542">
                <a:moveTo>
                  <a:pt x="0" y="0"/>
                </a:moveTo>
                <a:lnTo>
                  <a:pt x="1" y="2542"/>
                </a:lnTo>
                <a:lnTo>
                  <a:pt x="1699" y="2542"/>
                </a:lnTo>
                <a:lnTo>
                  <a:pt x="1318" y="1687"/>
                </a:lnTo>
                <a:lnTo>
                  <a:pt x="1117" y="1305"/>
                </a:lnTo>
                <a:lnTo>
                  <a:pt x="930" y="982"/>
                </a:lnTo>
                <a:lnTo>
                  <a:pt x="768" y="755"/>
                </a:lnTo>
                <a:lnTo>
                  <a:pt x="671" y="600"/>
                </a:lnTo>
                <a:lnTo>
                  <a:pt x="522" y="432"/>
                </a:lnTo>
                <a:lnTo>
                  <a:pt x="224" y="173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4" name="Freeform 4"/>
          <p:cNvSpPr>
            <a:spLocks/>
          </p:cNvSpPr>
          <p:nvPr/>
        </p:nvSpPr>
        <p:spPr bwMode="auto">
          <a:xfrm>
            <a:off x="3444875" y="2773363"/>
            <a:ext cx="1393825" cy="2870200"/>
          </a:xfrm>
          <a:custGeom>
            <a:avLst/>
            <a:gdLst>
              <a:gd name="T0" fmla="*/ 0 w 878"/>
              <a:gd name="T1" fmla="*/ 0 h 1808"/>
              <a:gd name="T2" fmla="*/ 0 w 878"/>
              <a:gd name="T3" fmla="*/ 1808 h 1808"/>
              <a:gd name="T4" fmla="*/ 878 w 878"/>
              <a:gd name="T5" fmla="*/ 1808 h 1808"/>
              <a:gd name="T6" fmla="*/ 691 w 878"/>
              <a:gd name="T7" fmla="*/ 1154 h 1808"/>
              <a:gd name="T8" fmla="*/ 581 w 878"/>
              <a:gd name="T9" fmla="*/ 830 h 1808"/>
              <a:gd name="T10" fmla="*/ 522 w 878"/>
              <a:gd name="T11" fmla="*/ 675 h 1808"/>
              <a:gd name="T12" fmla="*/ 464 w 878"/>
              <a:gd name="T13" fmla="*/ 519 h 1808"/>
              <a:gd name="T14" fmla="*/ 406 w 878"/>
              <a:gd name="T15" fmla="*/ 422 h 1808"/>
              <a:gd name="T16" fmla="*/ 354 w 878"/>
              <a:gd name="T17" fmla="*/ 325 h 1808"/>
              <a:gd name="T18" fmla="*/ 276 w 878"/>
              <a:gd name="T19" fmla="*/ 235 h 1808"/>
              <a:gd name="T20" fmla="*/ 121 w 878"/>
              <a:gd name="T21" fmla="*/ 105 h 1808"/>
              <a:gd name="T22" fmla="*/ 0 w 878"/>
              <a:gd name="T23" fmla="*/ 0 h 1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78" h="1808">
                <a:moveTo>
                  <a:pt x="0" y="0"/>
                </a:moveTo>
                <a:lnTo>
                  <a:pt x="0" y="1808"/>
                </a:lnTo>
                <a:lnTo>
                  <a:pt x="878" y="1808"/>
                </a:lnTo>
                <a:lnTo>
                  <a:pt x="691" y="1154"/>
                </a:lnTo>
                <a:lnTo>
                  <a:pt x="581" y="830"/>
                </a:lnTo>
                <a:lnTo>
                  <a:pt x="522" y="675"/>
                </a:lnTo>
                <a:lnTo>
                  <a:pt x="464" y="519"/>
                </a:lnTo>
                <a:lnTo>
                  <a:pt x="406" y="422"/>
                </a:lnTo>
                <a:lnTo>
                  <a:pt x="354" y="325"/>
                </a:lnTo>
                <a:lnTo>
                  <a:pt x="276" y="235"/>
                </a:lnTo>
                <a:lnTo>
                  <a:pt x="121" y="105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9050" cap="flat" cmpd="sng">
            <a:solidFill>
              <a:srgbClr val="336699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Freeform 5"/>
          <p:cNvSpPr>
            <a:spLocks/>
          </p:cNvSpPr>
          <p:nvPr/>
        </p:nvSpPr>
        <p:spPr bwMode="auto">
          <a:xfrm>
            <a:off x="3457575" y="1598613"/>
            <a:ext cx="2724150" cy="4059237"/>
          </a:xfrm>
          <a:custGeom>
            <a:avLst/>
            <a:gdLst>
              <a:gd name="T0" fmla="*/ 0 w 1716"/>
              <a:gd name="T1" fmla="*/ 0 h 2557"/>
              <a:gd name="T2" fmla="*/ 359 w 1716"/>
              <a:gd name="T3" fmla="*/ 289 h 2557"/>
              <a:gd name="T4" fmla="*/ 773 w 1716"/>
              <a:gd name="T5" fmla="*/ 761 h 2557"/>
              <a:gd name="T6" fmla="*/ 1246 w 1716"/>
              <a:gd name="T7" fmla="*/ 1544 h 2557"/>
              <a:gd name="T8" fmla="*/ 1716 w 1716"/>
              <a:gd name="T9" fmla="*/ 2557 h 2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16" h="2557">
                <a:moveTo>
                  <a:pt x="0" y="0"/>
                </a:moveTo>
                <a:cubicBezTo>
                  <a:pt x="60" y="48"/>
                  <a:pt x="230" y="162"/>
                  <a:pt x="359" y="289"/>
                </a:cubicBezTo>
                <a:cubicBezTo>
                  <a:pt x="488" y="416"/>
                  <a:pt x="625" y="552"/>
                  <a:pt x="773" y="761"/>
                </a:cubicBezTo>
                <a:cubicBezTo>
                  <a:pt x="921" y="970"/>
                  <a:pt x="1089" y="1245"/>
                  <a:pt x="1246" y="1544"/>
                </a:cubicBezTo>
                <a:cubicBezTo>
                  <a:pt x="1403" y="1843"/>
                  <a:pt x="1618" y="2346"/>
                  <a:pt x="1716" y="2557"/>
                </a:cubicBezTo>
              </a:path>
            </a:pathLst>
          </a:custGeom>
          <a:noFill/>
          <a:ln w="57150" cmpd="sng">
            <a:solidFill>
              <a:srgbClr val="33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5006975" y="5946775"/>
            <a:ext cx="88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Pizzas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 rot="-5400000">
            <a:off x="1699419" y="3501232"/>
            <a:ext cx="2063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Industrial Robots</a:t>
            </a:r>
          </a:p>
        </p:txBody>
      </p:sp>
      <p:grpSp>
        <p:nvGrpSpPr>
          <p:cNvPr id="25609" name="Group 9"/>
          <p:cNvGrpSpPr>
            <a:grpSpLocks/>
          </p:cNvGrpSpPr>
          <p:nvPr/>
        </p:nvGrpSpPr>
        <p:grpSpPr bwMode="auto">
          <a:xfrm>
            <a:off x="3438525" y="1476375"/>
            <a:ext cx="4419600" cy="4191000"/>
            <a:chOff x="1962" y="864"/>
            <a:chExt cx="2784" cy="2640"/>
          </a:xfrm>
        </p:grpSpPr>
        <p:sp>
          <p:nvSpPr>
            <p:cNvPr id="25610" name="Line 10"/>
            <p:cNvSpPr>
              <a:spLocks noChangeShapeType="1"/>
            </p:cNvSpPr>
            <p:nvPr/>
          </p:nvSpPr>
          <p:spPr bwMode="auto">
            <a:xfrm>
              <a:off x="1968" y="864"/>
              <a:ext cx="0" cy="26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1" name="Line 11"/>
            <p:cNvSpPr>
              <a:spLocks noChangeShapeType="1"/>
            </p:cNvSpPr>
            <p:nvPr/>
          </p:nvSpPr>
          <p:spPr bwMode="auto">
            <a:xfrm>
              <a:off x="1962" y="3492"/>
              <a:ext cx="27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3435350" y="4913313"/>
            <a:ext cx="1289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Attainable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3314700" y="5670550"/>
            <a:ext cx="3368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0    1    2    3    4    5    6    7    8   9 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2936875" y="1374775"/>
            <a:ext cx="411163" cy="420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en-US" sz="1600" b="1"/>
              <a:t>14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13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12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11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10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  9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  8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  7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  6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  5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  4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  3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  2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  1</a:t>
            </a:r>
          </a:p>
        </p:txBody>
      </p:sp>
      <p:sp>
        <p:nvSpPr>
          <p:cNvPr id="25615" name="Oval 15"/>
          <p:cNvSpPr>
            <a:spLocks noChangeArrowheads="1"/>
          </p:cNvSpPr>
          <p:nvPr/>
        </p:nvSpPr>
        <p:spPr bwMode="auto">
          <a:xfrm>
            <a:off x="3370263" y="2695575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Oval 16"/>
          <p:cNvSpPr>
            <a:spLocks noChangeArrowheads="1"/>
          </p:cNvSpPr>
          <p:nvPr/>
        </p:nvSpPr>
        <p:spPr bwMode="auto">
          <a:xfrm>
            <a:off x="4103688" y="3552825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Oval 17"/>
          <p:cNvSpPr>
            <a:spLocks noChangeArrowheads="1"/>
          </p:cNvSpPr>
          <p:nvPr/>
        </p:nvSpPr>
        <p:spPr bwMode="auto">
          <a:xfrm>
            <a:off x="3713163" y="2981325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Oval 18"/>
          <p:cNvSpPr>
            <a:spLocks noChangeArrowheads="1"/>
          </p:cNvSpPr>
          <p:nvPr/>
        </p:nvSpPr>
        <p:spPr bwMode="auto">
          <a:xfrm>
            <a:off x="4418013" y="4457700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Oval 19"/>
          <p:cNvSpPr>
            <a:spLocks noChangeArrowheads="1"/>
          </p:cNvSpPr>
          <p:nvPr/>
        </p:nvSpPr>
        <p:spPr bwMode="auto">
          <a:xfrm>
            <a:off x="4760913" y="5562600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Oval 20"/>
          <p:cNvSpPr>
            <a:spLocks noChangeArrowheads="1"/>
          </p:cNvSpPr>
          <p:nvPr/>
        </p:nvSpPr>
        <p:spPr bwMode="auto">
          <a:xfrm>
            <a:off x="3389313" y="1543050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Oval 21"/>
          <p:cNvSpPr>
            <a:spLocks noChangeArrowheads="1"/>
          </p:cNvSpPr>
          <p:nvPr/>
        </p:nvSpPr>
        <p:spPr bwMode="auto">
          <a:xfrm>
            <a:off x="4073525" y="2109788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Oval 22"/>
          <p:cNvSpPr>
            <a:spLocks noChangeArrowheads="1"/>
          </p:cNvSpPr>
          <p:nvPr/>
        </p:nvSpPr>
        <p:spPr bwMode="auto">
          <a:xfrm>
            <a:off x="4757738" y="2971800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Oval 23"/>
          <p:cNvSpPr>
            <a:spLocks noChangeArrowheads="1"/>
          </p:cNvSpPr>
          <p:nvPr/>
        </p:nvSpPr>
        <p:spPr bwMode="auto">
          <a:xfrm>
            <a:off x="5441950" y="4148138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Oval 24"/>
          <p:cNvSpPr>
            <a:spLocks noChangeArrowheads="1"/>
          </p:cNvSpPr>
          <p:nvPr/>
        </p:nvSpPr>
        <p:spPr bwMode="auto">
          <a:xfrm>
            <a:off x="6088063" y="5562600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AutoShape 25"/>
          <p:cNvSpPr>
            <a:spLocks noChangeArrowheads="1"/>
          </p:cNvSpPr>
          <p:nvPr/>
        </p:nvSpPr>
        <p:spPr bwMode="auto">
          <a:xfrm rot="-2162227">
            <a:off x="4079875" y="2732088"/>
            <a:ext cx="431800" cy="400050"/>
          </a:xfrm>
          <a:prstGeom prst="rightArrow">
            <a:avLst>
              <a:gd name="adj1" fmla="val 50000"/>
              <a:gd name="adj2" fmla="val 26984"/>
            </a:avLst>
          </a:prstGeom>
          <a:gradFill rotWithShape="1">
            <a:gsLst>
              <a:gs pos="0">
                <a:schemeClr val="bg1"/>
              </a:gs>
              <a:gs pos="100000">
                <a:srgbClr val="3366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AutoShape 26"/>
          <p:cNvSpPr>
            <a:spLocks noChangeArrowheads="1"/>
          </p:cNvSpPr>
          <p:nvPr/>
        </p:nvSpPr>
        <p:spPr bwMode="auto">
          <a:xfrm rot="-818292">
            <a:off x="4970463" y="4673600"/>
            <a:ext cx="431800" cy="400050"/>
          </a:xfrm>
          <a:prstGeom prst="rightArrow">
            <a:avLst>
              <a:gd name="adj1" fmla="val 50000"/>
              <a:gd name="adj2" fmla="val 26984"/>
            </a:avLst>
          </a:prstGeom>
          <a:gradFill rotWithShape="1">
            <a:gsLst>
              <a:gs pos="0">
                <a:schemeClr val="bg1"/>
              </a:gs>
              <a:gs pos="100000">
                <a:srgbClr val="336699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6126163" y="1941513"/>
            <a:ext cx="155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Unattainable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3438525" y="2443163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A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3706813" y="271145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B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4129088" y="3297238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C</a:t>
            </a: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4481513" y="41910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D</a:t>
            </a:r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4787900" y="5299075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E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5421313" y="2635250"/>
            <a:ext cx="31908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990033"/>
                </a:solidFill>
              </a:rPr>
              <a:t>Law of Increasing</a:t>
            </a:r>
          </a:p>
          <a:p>
            <a:r>
              <a:rPr lang="en-US" altLang="en-US" sz="2800" b="1">
                <a:solidFill>
                  <a:srgbClr val="990033"/>
                </a:solidFill>
              </a:rPr>
              <a:t>Opportunity Cost</a:t>
            </a:r>
          </a:p>
        </p:txBody>
      </p:sp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3505200" y="1309688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A’</a:t>
            </a:r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4159250" y="1882775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B’</a:t>
            </a:r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4797425" y="2725738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C’</a:t>
            </a:r>
          </a:p>
        </p:txBody>
      </p:sp>
      <p:sp>
        <p:nvSpPr>
          <p:cNvPr id="25639" name="Text Box 39"/>
          <p:cNvSpPr txBox="1">
            <a:spLocks noChangeArrowheads="1"/>
          </p:cNvSpPr>
          <p:nvPr/>
        </p:nvSpPr>
        <p:spPr bwMode="auto">
          <a:xfrm>
            <a:off x="5502275" y="3892550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D’</a:t>
            </a:r>
          </a:p>
        </p:txBody>
      </p:sp>
      <p:sp>
        <p:nvSpPr>
          <p:cNvPr id="25640" name="Text Box 40"/>
          <p:cNvSpPr txBox="1">
            <a:spLocks noChangeArrowheads="1"/>
          </p:cNvSpPr>
          <p:nvPr/>
        </p:nvSpPr>
        <p:spPr bwMode="auto">
          <a:xfrm>
            <a:off x="6146800" y="5297488"/>
            <a:ext cx="376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E’</a:t>
            </a:r>
          </a:p>
        </p:txBody>
      </p:sp>
      <p:sp>
        <p:nvSpPr>
          <p:cNvPr id="25641" name="Rectangle 41"/>
          <p:cNvSpPr>
            <a:spLocks noGrp="1" noChangeArrowheads="1"/>
          </p:cNvSpPr>
          <p:nvPr>
            <p:ph type="body" idx="1"/>
          </p:nvPr>
        </p:nvSpPr>
        <p:spPr>
          <a:xfrm>
            <a:off x="1752600" y="781050"/>
            <a:ext cx="7086600" cy="70485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Production Possibilities Curve</a:t>
            </a:r>
            <a:endParaRPr lang="en-US" altLang="en-US" sz="4000"/>
          </a:p>
        </p:txBody>
      </p:sp>
      <p:sp>
        <p:nvSpPr>
          <p:cNvPr id="25642" name="Text Box 42"/>
          <p:cNvSpPr txBox="1">
            <a:spLocks noChangeArrowheads="1"/>
          </p:cNvSpPr>
          <p:nvPr/>
        </p:nvSpPr>
        <p:spPr bwMode="auto">
          <a:xfrm>
            <a:off x="6497638" y="3911600"/>
            <a:ext cx="182721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990033"/>
                </a:solidFill>
              </a:rPr>
              <a:t>Shape of </a:t>
            </a:r>
          </a:p>
          <a:p>
            <a:r>
              <a:rPr lang="en-US" altLang="en-US" sz="2800" b="1">
                <a:solidFill>
                  <a:srgbClr val="990033"/>
                </a:solidFill>
              </a:rPr>
              <a:t>the Curve</a:t>
            </a:r>
          </a:p>
        </p:txBody>
      </p:sp>
      <p:pic>
        <p:nvPicPr>
          <p:cNvPr id="25644" name="Picture 44" descr="CH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263" y="1203325"/>
            <a:ext cx="1747837" cy="117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5645" name="Object 45"/>
          <p:cNvGraphicFramePr>
            <a:graphicFrameLocks/>
          </p:cNvGraphicFramePr>
          <p:nvPr/>
        </p:nvGraphicFramePr>
        <p:xfrm>
          <a:off x="7070725" y="5719763"/>
          <a:ext cx="79375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Clip" r:id="rId4" imgW="4973400" imgH="4973400" progId="MS_ClipArt_Gallery.5">
                  <p:embed/>
                </p:oleObj>
              </mc:Choice>
              <mc:Fallback>
                <p:oleObj name="Clip" r:id="rId4" imgW="4973400" imgH="4973400" progId="MS_ClipArt_Gallery.5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0725" y="5719763"/>
                        <a:ext cx="793750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646" name="Group 46"/>
          <p:cNvGrpSpPr>
            <a:grpSpLocks/>
          </p:cNvGrpSpPr>
          <p:nvPr/>
        </p:nvGrpSpPr>
        <p:grpSpPr bwMode="auto">
          <a:xfrm>
            <a:off x="8201025" y="4900613"/>
            <a:ext cx="647700" cy="708025"/>
            <a:chOff x="5166" y="3591"/>
            <a:chExt cx="408" cy="446"/>
          </a:xfrm>
        </p:grpSpPr>
        <p:pic>
          <p:nvPicPr>
            <p:cNvPr id="25647" name="Picture 47" descr="McConnell Working Problems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1" y="3591"/>
              <a:ext cx="327" cy="3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648" name="Text Box 48">
              <a:hlinkClick r:id="rId6"/>
            </p:cNvPr>
            <p:cNvSpPr txBox="1">
              <a:spLocks noChangeArrowheads="1"/>
            </p:cNvSpPr>
            <p:nvPr/>
          </p:nvSpPr>
          <p:spPr bwMode="auto">
            <a:xfrm>
              <a:off x="5166" y="3845"/>
              <a:ext cx="40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/>
                <a:t>W 1.2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558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3" grpId="0"/>
      <p:bldP spid="256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Production Possibilities Model</a:t>
            </a:r>
          </a:p>
        </p:txBody>
      </p:sp>
      <p:sp>
        <p:nvSpPr>
          <p:cNvPr id="30723" name="Freeform 3"/>
          <p:cNvSpPr>
            <a:spLocks/>
          </p:cNvSpPr>
          <p:nvPr/>
        </p:nvSpPr>
        <p:spPr bwMode="auto">
          <a:xfrm>
            <a:off x="3455988" y="1608138"/>
            <a:ext cx="2697162" cy="4035425"/>
          </a:xfrm>
          <a:custGeom>
            <a:avLst/>
            <a:gdLst>
              <a:gd name="T0" fmla="*/ 0 w 1699"/>
              <a:gd name="T1" fmla="*/ 0 h 2542"/>
              <a:gd name="T2" fmla="*/ 1 w 1699"/>
              <a:gd name="T3" fmla="*/ 2542 h 2542"/>
              <a:gd name="T4" fmla="*/ 1699 w 1699"/>
              <a:gd name="T5" fmla="*/ 2542 h 2542"/>
              <a:gd name="T6" fmla="*/ 1318 w 1699"/>
              <a:gd name="T7" fmla="*/ 1687 h 2542"/>
              <a:gd name="T8" fmla="*/ 1117 w 1699"/>
              <a:gd name="T9" fmla="*/ 1305 h 2542"/>
              <a:gd name="T10" fmla="*/ 930 w 1699"/>
              <a:gd name="T11" fmla="*/ 982 h 2542"/>
              <a:gd name="T12" fmla="*/ 768 w 1699"/>
              <a:gd name="T13" fmla="*/ 755 h 2542"/>
              <a:gd name="T14" fmla="*/ 671 w 1699"/>
              <a:gd name="T15" fmla="*/ 600 h 2542"/>
              <a:gd name="T16" fmla="*/ 522 w 1699"/>
              <a:gd name="T17" fmla="*/ 432 h 2542"/>
              <a:gd name="T18" fmla="*/ 224 w 1699"/>
              <a:gd name="T19" fmla="*/ 173 h 2542"/>
              <a:gd name="T20" fmla="*/ 0 w 1699"/>
              <a:gd name="T21" fmla="*/ 0 h 2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99" h="2542">
                <a:moveTo>
                  <a:pt x="0" y="0"/>
                </a:moveTo>
                <a:lnTo>
                  <a:pt x="1" y="2542"/>
                </a:lnTo>
                <a:lnTo>
                  <a:pt x="1699" y="2542"/>
                </a:lnTo>
                <a:lnTo>
                  <a:pt x="1318" y="1687"/>
                </a:lnTo>
                <a:lnTo>
                  <a:pt x="1117" y="1305"/>
                </a:lnTo>
                <a:lnTo>
                  <a:pt x="930" y="982"/>
                </a:lnTo>
                <a:lnTo>
                  <a:pt x="768" y="755"/>
                </a:lnTo>
                <a:lnTo>
                  <a:pt x="671" y="600"/>
                </a:lnTo>
                <a:lnTo>
                  <a:pt x="522" y="432"/>
                </a:lnTo>
                <a:lnTo>
                  <a:pt x="224" y="173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4" name="Freeform 4"/>
          <p:cNvSpPr>
            <a:spLocks/>
          </p:cNvSpPr>
          <p:nvPr/>
        </p:nvSpPr>
        <p:spPr bwMode="auto">
          <a:xfrm>
            <a:off x="3444875" y="2773363"/>
            <a:ext cx="1393825" cy="2870200"/>
          </a:xfrm>
          <a:custGeom>
            <a:avLst/>
            <a:gdLst>
              <a:gd name="T0" fmla="*/ 0 w 878"/>
              <a:gd name="T1" fmla="*/ 0 h 1808"/>
              <a:gd name="T2" fmla="*/ 0 w 878"/>
              <a:gd name="T3" fmla="*/ 1808 h 1808"/>
              <a:gd name="T4" fmla="*/ 878 w 878"/>
              <a:gd name="T5" fmla="*/ 1808 h 1808"/>
              <a:gd name="T6" fmla="*/ 691 w 878"/>
              <a:gd name="T7" fmla="*/ 1154 h 1808"/>
              <a:gd name="T8" fmla="*/ 581 w 878"/>
              <a:gd name="T9" fmla="*/ 830 h 1808"/>
              <a:gd name="T10" fmla="*/ 522 w 878"/>
              <a:gd name="T11" fmla="*/ 675 h 1808"/>
              <a:gd name="T12" fmla="*/ 464 w 878"/>
              <a:gd name="T13" fmla="*/ 519 h 1808"/>
              <a:gd name="T14" fmla="*/ 406 w 878"/>
              <a:gd name="T15" fmla="*/ 422 h 1808"/>
              <a:gd name="T16" fmla="*/ 354 w 878"/>
              <a:gd name="T17" fmla="*/ 325 h 1808"/>
              <a:gd name="T18" fmla="*/ 276 w 878"/>
              <a:gd name="T19" fmla="*/ 235 h 1808"/>
              <a:gd name="T20" fmla="*/ 121 w 878"/>
              <a:gd name="T21" fmla="*/ 105 h 1808"/>
              <a:gd name="T22" fmla="*/ 0 w 878"/>
              <a:gd name="T23" fmla="*/ 0 h 1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78" h="1808">
                <a:moveTo>
                  <a:pt x="0" y="0"/>
                </a:moveTo>
                <a:lnTo>
                  <a:pt x="0" y="1808"/>
                </a:lnTo>
                <a:lnTo>
                  <a:pt x="878" y="1808"/>
                </a:lnTo>
                <a:lnTo>
                  <a:pt x="691" y="1154"/>
                </a:lnTo>
                <a:lnTo>
                  <a:pt x="581" y="830"/>
                </a:lnTo>
                <a:lnTo>
                  <a:pt x="522" y="675"/>
                </a:lnTo>
                <a:lnTo>
                  <a:pt x="464" y="519"/>
                </a:lnTo>
                <a:lnTo>
                  <a:pt x="406" y="422"/>
                </a:lnTo>
                <a:lnTo>
                  <a:pt x="354" y="325"/>
                </a:lnTo>
                <a:lnTo>
                  <a:pt x="276" y="235"/>
                </a:lnTo>
                <a:lnTo>
                  <a:pt x="121" y="105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9050" cap="flat" cmpd="sng">
            <a:solidFill>
              <a:srgbClr val="336699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Freeform 5"/>
          <p:cNvSpPr>
            <a:spLocks/>
          </p:cNvSpPr>
          <p:nvPr/>
        </p:nvSpPr>
        <p:spPr bwMode="auto">
          <a:xfrm>
            <a:off x="3457575" y="1598613"/>
            <a:ext cx="2724150" cy="4059237"/>
          </a:xfrm>
          <a:custGeom>
            <a:avLst/>
            <a:gdLst>
              <a:gd name="T0" fmla="*/ 0 w 1716"/>
              <a:gd name="T1" fmla="*/ 0 h 2557"/>
              <a:gd name="T2" fmla="*/ 359 w 1716"/>
              <a:gd name="T3" fmla="*/ 289 h 2557"/>
              <a:gd name="T4" fmla="*/ 773 w 1716"/>
              <a:gd name="T5" fmla="*/ 761 h 2557"/>
              <a:gd name="T6" fmla="*/ 1246 w 1716"/>
              <a:gd name="T7" fmla="*/ 1544 h 2557"/>
              <a:gd name="T8" fmla="*/ 1716 w 1716"/>
              <a:gd name="T9" fmla="*/ 2557 h 2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16" h="2557">
                <a:moveTo>
                  <a:pt x="0" y="0"/>
                </a:moveTo>
                <a:cubicBezTo>
                  <a:pt x="60" y="48"/>
                  <a:pt x="230" y="162"/>
                  <a:pt x="359" y="289"/>
                </a:cubicBezTo>
                <a:cubicBezTo>
                  <a:pt x="488" y="416"/>
                  <a:pt x="625" y="552"/>
                  <a:pt x="773" y="761"/>
                </a:cubicBezTo>
                <a:cubicBezTo>
                  <a:pt x="921" y="970"/>
                  <a:pt x="1089" y="1245"/>
                  <a:pt x="1246" y="1544"/>
                </a:cubicBezTo>
                <a:cubicBezTo>
                  <a:pt x="1403" y="1843"/>
                  <a:pt x="1618" y="2346"/>
                  <a:pt x="1716" y="2557"/>
                </a:cubicBezTo>
              </a:path>
            </a:pathLst>
          </a:custGeom>
          <a:noFill/>
          <a:ln w="57150" cmpd="sng">
            <a:solidFill>
              <a:srgbClr val="33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006975" y="5946775"/>
            <a:ext cx="88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Pizzas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 rot="-5400000">
            <a:off x="1699419" y="3501232"/>
            <a:ext cx="2063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Industrial Robots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438525" y="1476375"/>
            <a:ext cx="4419600" cy="4191000"/>
            <a:chOff x="1962" y="864"/>
            <a:chExt cx="2784" cy="2640"/>
          </a:xfrm>
        </p:grpSpPr>
        <p:sp>
          <p:nvSpPr>
            <p:cNvPr id="30729" name="Line 9"/>
            <p:cNvSpPr>
              <a:spLocks noChangeShapeType="1"/>
            </p:cNvSpPr>
            <p:nvPr/>
          </p:nvSpPr>
          <p:spPr bwMode="auto">
            <a:xfrm>
              <a:off x="1968" y="864"/>
              <a:ext cx="0" cy="26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0" name="Line 10"/>
            <p:cNvSpPr>
              <a:spLocks noChangeShapeType="1"/>
            </p:cNvSpPr>
            <p:nvPr/>
          </p:nvSpPr>
          <p:spPr bwMode="auto">
            <a:xfrm>
              <a:off x="1962" y="3492"/>
              <a:ext cx="27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3643313" y="4132263"/>
            <a:ext cx="1835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/>
              <a:t>Under or </a:t>
            </a:r>
          </a:p>
          <a:p>
            <a:pPr algn="ctr"/>
            <a:r>
              <a:rPr lang="en-US" altLang="en-US" b="1"/>
              <a:t>Unemployment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314700" y="5670550"/>
            <a:ext cx="3368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0    1    2    3    4    5    6    7    8   9 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2936875" y="1374775"/>
            <a:ext cx="411163" cy="420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en-US" sz="1600" b="1"/>
              <a:t>14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13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12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11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10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  9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  8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  7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  6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  5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  4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  3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  2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  1</a:t>
            </a:r>
          </a:p>
        </p:txBody>
      </p:sp>
      <p:sp>
        <p:nvSpPr>
          <p:cNvPr id="30738" name="Oval 18"/>
          <p:cNvSpPr>
            <a:spLocks noChangeArrowheads="1"/>
          </p:cNvSpPr>
          <p:nvPr/>
        </p:nvSpPr>
        <p:spPr bwMode="auto">
          <a:xfrm>
            <a:off x="4270375" y="3578225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Oval 19"/>
          <p:cNvSpPr>
            <a:spLocks noChangeArrowheads="1"/>
          </p:cNvSpPr>
          <p:nvPr/>
        </p:nvSpPr>
        <p:spPr bwMode="auto">
          <a:xfrm>
            <a:off x="3389313" y="1543050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Oval 20"/>
          <p:cNvSpPr>
            <a:spLocks noChangeArrowheads="1"/>
          </p:cNvSpPr>
          <p:nvPr/>
        </p:nvSpPr>
        <p:spPr bwMode="auto">
          <a:xfrm>
            <a:off x="4073525" y="2109788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Oval 21"/>
          <p:cNvSpPr>
            <a:spLocks noChangeArrowheads="1"/>
          </p:cNvSpPr>
          <p:nvPr/>
        </p:nvSpPr>
        <p:spPr bwMode="auto">
          <a:xfrm>
            <a:off x="4757738" y="2971800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2" name="Oval 22"/>
          <p:cNvSpPr>
            <a:spLocks noChangeArrowheads="1"/>
          </p:cNvSpPr>
          <p:nvPr/>
        </p:nvSpPr>
        <p:spPr bwMode="auto">
          <a:xfrm>
            <a:off x="5441950" y="4148138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Oval 23"/>
          <p:cNvSpPr>
            <a:spLocks noChangeArrowheads="1"/>
          </p:cNvSpPr>
          <p:nvPr/>
        </p:nvSpPr>
        <p:spPr bwMode="auto">
          <a:xfrm>
            <a:off x="6088063" y="5562600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4" name="AutoShape 24"/>
          <p:cNvSpPr>
            <a:spLocks noChangeArrowheads="1"/>
          </p:cNvSpPr>
          <p:nvPr/>
        </p:nvSpPr>
        <p:spPr bwMode="auto">
          <a:xfrm rot="-2162227">
            <a:off x="4464050" y="3232150"/>
            <a:ext cx="477838" cy="333375"/>
          </a:xfrm>
          <a:prstGeom prst="rightArrow">
            <a:avLst>
              <a:gd name="adj1" fmla="val 50000"/>
              <a:gd name="adj2" fmla="val 35833"/>
            </a:avLst>
          </a:prstGeom>
          <a:gradFill rotWithShape="1">
            <a:gsLst>
              <a:gs pos="0">
                <a:schemeClr val="bg1"/>
              </a:gs>
              <a:gs pos="100000">
                <a:srgbClr val="990033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6126163" y="1941513"/>
            <a:ext cx="155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Unattainable</a:t>
            </a:r>
          </a:p>
        </p:txBody>
      </p: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3505200" y="1309688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A’</a:t>
            </a:r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4159250" y="1882775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B’</a:t>
            </a:r>
          </a:p>
        </p:txBody>
      </p:sp>
      <p:sp>
        <p:nvSpPr>
          <p:cNvPr id="30755" name="Text Box 35"/>
          <p:cNvSpPr txBox="1">
            <a:spLocks noChangeArrowheads="1"/>
          </p:cNvSpPr>
          <p:nvPr/>
        </p:nvSpPr>
        <p:spPr bwMode="auto">
          <a:xfrm>
            <a:off x="4797425" y="2725738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C’</a:t>
            </a:r>
          </a:p>
        </p:txBody>
      </p:sp>
      <p:sp>
        <p:nvSpPr>
          <p:cNvPr id="30756" name="Text Box 36"/>
          <p:cNvSpPr txBox="1">
            <a:spLocks noChangeArrowheads="1"/>
          </p:cNvSpPr>
          <p:nvPr/>
        </p:nvSpPr>
        <p:spPr bwMode="auto">
          <a:xfrm>
            <a:off x="5502275" y="3892550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D’</a:t>
            </a:r>
          </a:p>
        </p:txBody>
      </p:sp>
      <p:sp>
        <p:nvSpPr>
          <p:cNvPr id="30757" name="Text Box 37"/>
          <p:cNvSpPr txBox="1">
            <a:spLocks noChangeArrowheads="1"/>
          </p:cNvSpPr>
          <p:nvPr/>
        </p:nvSpPr>
        <p:spPr bwMode="auto">
          <a:xfrm>
            <a:off x="6146800" y="5297488"/>
            <a:ext cx="376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E’</a:t>
            </a:r>
          </a:p>
        </p:txBody>
      </p:sp>
      <p:sp>
        <p:nvSpPr>
          <p:cNvPr id="30758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1752600" y="781050"/>
            <a:ext cx="7086600" cy="70485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Production Possibilities Curve</a:t>
            </a:r>
            <a:endParaRPr lang="en-US" altLang="en-US" sz="4000"/>
          </a:p>
        </p:txBody>
      </p:sp>
      <p:sp>
        <p:nvSpPr>
          <p:cNvPr id="30760" name="AutoShape 40"/>
          <p:cNvSpPr>
            <a:spLocks noChangeArrowheads="1"/>
          </p:cNvSpPr>
          <p:nvPr/>
        </p:nvSpPr>
        <p:spPr bwMode="auto">
          <a:xfrm>
            <a:off x="4572000" y="3557588"/>
            <a:ext cx="471488" cy="333375"/>
          </a:xfrm>
          <a:prstGeom prst="rightArrow">
            <a:avLst>
              <a:gd name="adj1" fmla="val 50000"/>
              <a:gd name="adj2" fmla="val 35357"/>
            </a:avLst>
          </a:prstGeom>
          <a:gradFill rotWithShape="1">
            <a:gsLst>
              <a:gs pos="0">
                <a:schemeClr val="bg1"/>
              </a:gs>
              <a:gs pos="100000">
                <a:srgbClr val="990033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1" name="AutoShape 41"/>
          <p:cNvSpPr>
            <a:spLocks noChangeArrowheads="1"/>
          </p:cNvSpPr>
          <p:nvPr/>
        </p:nvSpPr>
        <p:spPr bwMode="auto">
          <a:xfrm rot="-5400000">
            <a:off x="4075907" y="3042444"/>
            <a:ext cx="503237" cy="333375"/>
          </a:xfrm>
          <a:prstGeom prst="rightArrow">
            <a:avLst>
              <a:gd name="adj1" fmla="val 50000"/>
              <a:gd name="adj2" fmla="val 37738"/>
            </a:avLst>
          </a:prstGeom>
          <a:gradFill rotWithShape="1">
            <a:gsLst>
              <a:gs pos="0">
                <a:schemeClr val="bg1"/>
              </a:gs>
              <a:gs pos="100000">
                <a:srgbClr val="990033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2" name="Text Box 42"/>
          <p:cNvSpPr txBox="1">
            <a:spLocks noChangeArrowheads="1"/>
          </p:cNvSpPr>
          <p:nvPr/>
        </p:nvSpPr>
        <p:spPr bwMode="auto">
          <a:xfrm>
            <a:off x="3973513" y="363537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i="1">
                <a:solidFill>
                  <a:srgbClr val="990033"/>
                </a:solidFill>
              </a:rPr>
              <a:t>U</a:t>
            </a:r>
          </a:p>
        </p:txBody>
      </p:sp>
      <p:pic>
        <p:nvPicPr>
          <p:cNvPr id="30763" name="Picture 43" descr="CH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263" y="1203325"/>
            <a:ext cx="1747837" cy="117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764" name="Object 44"/>
          <p:cNvGraphicFramePr>
            <a:graphicFrameLocks/>
          </p:cNvGraphicFramePr>
          <p:nvPr/>
        </p:nvGraphicFramePr>
        <p:xfrm>
          <a:off x="7070725" y="5719763"/>
          <a:ext cx="79375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Clip" r:id="rId4" imgW="4973400" imgH="4973400" progId="MS_ClipArt_Gallery.5">
                  <p:embed/>
                </p:oleObj>
              </mc:Choice>
              <mc:Fallback>
                <p:oleObj name="Clip" r:id="rId4" imgW="4973400" imgH="4973400" progId="MS_ClipArt_Gallery.5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0725" y="5719763"/>
                        <a:ext cx="793750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455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1" grpId="0"/>
      <p:bldP spid="30738" grpId="0" animBg="1"/>
      <p:bldP spid="30744" grpId="0" animBg="1"/>
      <p:bldP spid="30760" grpId="0" animBg="1"/>
      <p:bldP spid="30761" grpId="0" animBg="1"/>
      <p:bldP spid="307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Economic </a:t>
            </a:r>
            <a:r>
              <a:rPr lang="en-US" altLang="en-US" dirty="0" smtClean="0"/>
              <a:t>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en-US" altLang="en-US" sz="3600" u="sng" dirty="0" smtClean="0"/>
              <a:t>Definition</a:t>
            </a:r>
            <a:r>
              <a:rPr lang="en-US" altLang="en-US" sz="3600" dirty="0" smtClean="0"/>
              <a:t> </a:t>
            </a:r>
            <a:r>
              <a:rPr lang="en-US" altLang="en-US" sz="3600" dirty="0"/>
              <a:t>- </a:t>
            </a:r>
            <a:r>
              <a:rPr lang="en-US" altLang="en-US" sz="2400" dirty="0"/>
              <a:t>Societies develop economic systems to solve the economizing problem and answer the</a:t>
            </a:r>
            <a:r>
              <a:rPr lang="en-US" altLang="en-US" sz="2800" b="1" dirty="0"/>
              <a:t> </a:t>
            </a:r>
            <a:r>
              <a:rPr lang="en-US" altLang="en-US" sz="2800" b="1" u="sng" dirty="0" smtClean="0"/>
              <a:t>3 Basic </a:t>
            </a:r>
            <a:r>
              <a:rPr lang="en-US" altLang="en-US" sz="2800" b="1" u="sng" dirty="0"/>
              <a:t>economic questions.</a:t>
            </a:r>
          </a:p>
          <a:p>
            <a:pPr lvl="1"/>
            <a:r>
              <a:rPr lang="en-US" altLang="en-US" dirty="0"/>
              <a:t>What to produce? (</a:t>
            </a:r>
            <a:r>
              <a:rPr lang="en-US" altLang="en-US" sz="2000" dirty="0"/>
              <a:t>Consumer Sovereignty,</a:t>
            </a:r>
          </a:p>
          <a:p>
            <a:pPr lvl="1">
              <a:buFontTx/>
              <a:buNone/>
            </a:pPr>
            <a:r>
              <a:rPr lang="en-US" altLang="en-US" sz="2000" dirty="0"/>
              <a:t>	Dollar Votes)</a:t>
            </a:r>
          </a:p>
          <a:p>
            <a:pPr lvl="1"/>
            <a:r>
              <a:rPr lang="en-US" altLang="en-US" dirty="0"/>
              <a:t>How to produce? (</a:t>
            </a:r>
            <a:r>
              <a:rPr lang="en-US" altLang="en-US" sz="2000" dirty="0"/>
              <a:t>Available Technology,</a:t>
            </a:r>
          </a:p>
          <a:p>
            <a:pPr lvl="1">
              <a:buFontTx/>
              <a:buNone/>
            </a:pPr>
            <a:r>
              <a:rPr lang="en-US" altLang="en-US" sz="2000" dirty="0"/>
              <a:t>	Prices of Needed Resources)</a:t>
            </a:r>
          </a:p>
          <a:p>
            <a:pPr lvl="1"/>
            <a:r>
              <a:rPr lang="en-US" altLang="en-US" dirty="0"/>
              <a:t>For whom to produce? (distribution)</a:t>
            </a:r>
          </a:p>
          <a:p>
            <a:pPr lvl="2"/>
            <a:r>
              <a:rPr lang="en-US" altLang="en-US" dirty="0"/>
              <a:t>How will the system accommodate change?</a:t>
            </a:r>
          </a:p>
          <a:p>
            <a:pPr lvl="2"/>
            <a:r>
              <a:rPr lang="en-US" altLang="en-US" dirty="0"/>
              <a:t>How will the system promote progress?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1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Economic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300" u="sng" dirty="0"/>
              <a:t>Traditional</a:t>
            </a:r>
            <a:r>
              <a:rPr lang="en-US" altLang="en-US" sz="3300" dirty="0"/>
              <a:t> – </a:t>
            </a:r>
            <a:r>
              <a:rPr lang="en-US" altLang="en-US" dirty="0"/>
              <a:t>the allocation of scarce resources (and nearly all other economic activity) stems from ritual, habit or custom.</a:t>
            </a:r>
          </a:p>
          <a:p>
            <a:pPr lvl="1"/>
            <a:r>
              <a:rPr lang="en-US" altLang="en-US" u="sng" dirty="0"/>
              <a:t>Strengths</a:t>
            </a:r>
            <a:r>
              <a:rPr lang="en-US" altLang="en-US" dirty="0"/>
              <a:t> – everyone knows their role, relatively stable.</a:t>
            </a:r>
          </a:p>
          <a:p>
            <a:pPr lvl="1"/>
            <a:r>
              <a:rPr lang="en-US" altLang="en-US" u="sng" dirty="0"/>
              <a:t>Weaknesses</a:t>
            </a:r>
            <a:r>
              <a:rPr lang="en-US" altLang="en-US" dirty="0"/>
              <a:t> – tends to discourage new ideas and innovation, lack of progress, lower standard of living.</a:t>
            </a:r>
          </a:p>
          <a:p>
            <a:pPr lvl="2"/>
            <a:r>
              <a:rPr lang="en-US" altLang="en-US" sz="2500" dirty="0"/>
              <a:t>EX – native or tribal societies.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4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Economic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3600" u="sng" dirty="0"/>
              <a:t>Command System</a:t>
            </a:r>
            <a:r>
              <a:rPr lang="en-US" altLang="en-US" sz="3300" dirty="0"/>
              <a:t>– </a:t>
            </a:r>
            <a:r>
              <a:rPr lang="en-US" altLang="en-US" sz="2800" dirty="0"/>
              <a:t>government owns the factors of production, makes economic decisions, and allocates resources. Examples include socialism or communism.</a:t>
            </a:r>
          </a:p>
          <a:p>
            <a:pPr lvl="1"/>
            <a:r>
              <a:rPr lang="en-US" altLang="en-US" sz="2400" u="sng" dirty="0"/>
              <a:t>Strengths</a:t>
            </a:r>
            <a:r>
              <a:rPr lang="en-US" altLang="en-US" sz="2400" dirty="0"/>
              <a:t> – ability to adjust and change quickly.</a:t>
            </a:r>
          </a:p>
          <a:p>
            <a:pPr lvl="1"/>
            <a:r>
              <a:rPr lang="en-US" altLang="en-US" sz="2400" u="sng" dirty="0"/>
              <a:t>Weaknesses</a:t>
            </a:r>
            <a:r>
              <a:rPr lang="en-US" altLang="en-US" sz="2400" dirty="0"/>
              <a:t> – lack of consideration of individuals, discourages new ideas/innovation, “coordination problem”, “incentive problem”.</a:t>
            </a:r>
          </a:p>
          <a:p>
            <a:pPr lvl="2"/>
            <a:r>
              <a:rPr lang="en-US" altLang="en-US" dirty="0"/>
              <a:t>EX – “old” Soviet Union, Cuba, China, North Korea.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9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Economic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u="sng" dirty="0"/>
              <a:t>Market System (capitalism)</a:t>
            </a:r>
            <a:r>
              <a:rPr lang="en-US" altLang="en-US" dirty="0"/>
              <a:t> - </a:t>
            </a:r>
            <a:r>
              <a:rPr lang="en-US" altLang="en-US" sz="2400" dirty="0"/>
              <a:t>the factors of production are owned by individuals, people and firms answer the three basic questions, dollars act as votes.</a:t>
            </a:r>
          </a:p>
          <a:p>
            <a:pPr lvl="1"/>
            <a:r>
              <a:rPr lang="en-US" altLang="en-US" sz="2400" u="sng" dirty="0"/>
              <a:t>Strengths</a:t>
            </a:r>
            <a:r>
              <a:rPr lang="en-US" altLang="en-US" sz="2400" dirty="0"/>
              <a:t> – freedom for producers and consumers, little </a:t>
            </a:r>
            <a:r>
              <a:rPr lang="en-US" altLang="en-US" sz="2400" dirty="0" err="1"/>
              <a:t>gov.</a:t>
            </a:r>
            <a:r>
              <a:rPr lang="en-US" altLang="en-US" sz="2400" dirty="0"/>
              <a:t> interference, choice, competition.</a:t>
            </a:r>
          </a:p>
          <a:p>
            <a:pPr lvl="1"/>
            <a:r>
              <a:rPr lang="en-US" altLang="en-US" sz="2400" u="sng" dirty="0"/>
              <a:t>Weaknesses</a:t>
            </a:r>
            <a:r>
              <a:rPr lang="en-US" altLang="en-US" sz="2400" dirty="0"/>
              <a:t> – creates winners and losers, must have 3 things – competition, access to information and choice, resources must be transferable.</a:t>
            </a:r>
          </a:p>
          <a:p>
            <a:pPr lvl="2"/>
            <a:r>
              <a:rPr lang="en-US" altLang="en-US" dirty="0"/>
              <a:t>EX – no </a:t>
            </a:r>
            <a:r>
              <a:rPr lang="en-US" altLang="en-US" i="1" dirty="0"/>
              <a:t>pure (laissez-faire) </a:t>
            </a:r>
            <a:r>
              <a:rPr lang="en-US" altLang="en-US" dirty="0"/>
              <a:t>capitalism in the world but Hong Kong is closer than us!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5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Economic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u="sng" dirty="0"/>
              <a:t>Mixed Market</a:t>
            </a:r>
            <a:r>
              <a:rPr lang="en-US" altLang="en-US" dirty="0"/>
              <a:t> – </a:t>
            </a:r>
            <a:r>
              <a:rPr lang="en-US" altLang="en-US" sz="2400" dirty="0"/>
              <a:t>a combination of command and market economies. Typically the factors of production are still privately owned but there is significant government interference in the economy.</a:t>
            </a:r>
          </a:p>
          <a:p>
            <a:pPr lvl="1"/>
            <a:r>
              <a:rPr lang="en-US" altLang="en-US" dirty="0"/>
              <a:t>The best of both worlds or failure to accomplish one true system?</a:t>
            </a:r>
          </a:p>
          <a:p>
            <a:pPr lvl="2"/>
            <a:r>
              <a:rPr lang="en-US" altLang="en-US" dirty="0"/>
              <a:t>EX – U.S and most other democratic nations.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16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dirty="0" smtClean="0"/>
              <a:t>Economics Defined - </a:t>
            </a:r>
            <a:r>
              <a:rPr lang="en-US" altLang="en-US" sz="2800" b="0" dirty="0" smtClean="0"/>
              <a:t>the social science concerned with the efficient use of scarce resources to achieve the maximum satisfaction of economic wants.</a:t>
            </a:r>
            <a:endParaRPr lang="en-US" altLang="en-US" sz="3600" b="0" dirty="0" smtClean="0"/>
          </a:p>
          <a:p>
            <a:pPr>
              <a:lnSpc>
                <a:spcPct val="90000"/>
              </a:lnSpc>
            </a:pPr>
            <a:r>
              <a:rPr lang="en-US" altLang="en-US" sz="3600" dirty="0" smtClean="0"/>
              <a:t>Scarce Resources - </a:t>
            </a:r>
            <a:r>
              <a:rPr lang="en-US" altLang="en-US" sz="2800" b="0" dirty="0" smtClean="0"/>
              <a:t>since all resources are limited we are forced to make economic choices – how to use our resources to accomplish “maximum satisfaction”.</a:t>
            </a:r>
            <a:endParaRPr lang="en-US" altLang="en-US" sz="3600" b="0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The Economizing Problem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Opportunity Cost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47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Purposeful Behavior - </a:t>
            </a:r>
            <a:r>
              <a:rPr lang="en-US" altLang="en-US" sz="2400" dirty="0" smtClean="0"/>
              <a:t>Economics assumes that people act in “rational self-interest” when making economic choices.</a:t>
            </a:r>
            <a:endParaRPr lang="en-US" altLang="en-US" sz="3600" dirty="0" smtClean="0"/>
          </a:p>
          <a:p>
            <a:pPr lvl="1"/>
            <a:r>
              <a:rPr lang="en-US" altLang="en-US" sz="3200" dirty="0" smtClean="0"/>
              <a:t>Utility - </a:t>
            </a:r>
            <a:r>
              <a:rPr lang="en-US" altLang="en-US" sz="2400" dirty="0" smtClean="0"/>
              <a:t>usefulness, pleasure, or satisfaction from a resource or product. </a:t>
            </a:r>
          </a:p>
          <a:p>
            <a:r>
              <a:rPr lang="en-US" altLang="en-US" sz="3600" dirty="0" smtClean="0"/>
              <a:t>Marginal Analysis - </a:t>
            </a:r>
            <a:r>
              <a:rPr lang="en-US" altLang="en-US" sz="2400" dirty="0" smtClean="0"/>
              <a:t>the comparison of the extra or additional costs or benefits resulting from an economic choice.</a:t>
            </a:r>
          </a:p>
          <a:p>
            <a:pPr lvl="1"/>
            <a:r>
              <a:rPr lang="en-US" altLang="en-US" sz="2400" dirty="0" smtClean="0"/>
              <a:t>We will continue to add additional units until the cost exceeds the benefit (MC=MB)</a:t>
            </a:r>
          </a:p>
          <a:p>
            <a:pPr lvl="1"/>
            <a:r>
              <a:rPr lang="en-US" altLang="en-US" sz="2400" dirty="0" smtClean="0"/>
              <a:t>Marginal Benefits</a:t>
            </a:r>
          </a:p>
          <a:p>
            <a:pPr lvl="1"/>
            <a:r>
              <a:rPr lang="en-US" altLang="en-US" sz="2400" dirty="0" smtClean="0"/>
              <a:t>Marginal Costs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99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76" name="Line 52"/>
          <p:cNvSpPr>
            <a:spLocks noChangeShapeType="1"/>
          </p:cNvSpPr>
          <p:nvPr/>
        </p:nvSpPr>
        <p:spPr bwMode="auto">
          <a:xfrm>
            <a:off x="4311650" y="2300288"/>
            <a:ext cx="0" cy="341153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7" name="Line 53"/>
          <p:cNvSpPr>
            <a:spLocks noChangeShapeType="1"/>
          </p:cNvSpPr>
          <p:nvPr/>
        </p:nvSpPr>
        <p:spPr bwMode="auto">
          <a:xfrm>
            <a:off x="5435600" y="3482975"/>
            <a:ext cx="0" cy="22288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8" name="Line 54"/>
          <p:cNvSpPr>
            <a:spLocks noChangeShapeType="1"/>
          </p:cNvSpPr>
          <p:nvPr/>
        </p:nvSpPr>
        <p:spPr bwMode="auto">
          <a:xfrm>
            <a:off x="6550025" y="2300288"/>
            <a:ext cx="0" cy="341153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1" name="Line 47"/>
          <p:cNvSpPr>
            <a:spLocks noChangeShapeType="1"/>
          </p:cNvSpPr>
          <p:nvPr/>
        </p:nvSpPr>
        <p:spPr bwMode="auto">
          <a:xfrm>
            <a:off x="3276600" y="3463925"/>
            <a:ext cx="2157413" cy="63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3" name="Line 49"/>
          <p:cNvSpPr>
            <a:spLocks noChangeShapeType="1"/>
          </p:cNvSpPr>
          <p:nvPr/>
        </p:nvSpPr>
        <p:spPr bwMode="auto">
          <a:xfrm>
            <a:off x="3276600" y="4606925"/>
            <a:ext cx="3340100" cy="95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4" name="Line 50"/>
          <p:cNvSpPr>
            <a:spLocks noChangeShapeType="1"/>
          </p:cNvSpPr>
          <p:nvPr/>
        </p:nvSpPr>
        <p:spPr bwMode="auto">
          <a:xfrm>
            <a:off x="3276600" y="2301875"/>
            <a:ext cx="3248025" cy="95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77093"/>
          </a:xfrm>
        </p:spPr>
        <p:txBody>
          <a:bodyPr/>
          <a:lstStyle/>
          <a:p>
            <a:r>
              <a:rPr lang="en-US" altLang="en-US" dirty="0"/>
              <a:t>Production Possibilities Model</a:t>
            </a:r>
          </a:p>
        </p:txBody>
      </p:sp>
      <p:grpSp>
        <p:nvGrpSpPr>
          <p:cNvPr id="26665" name="Group 41"/>
          <p:cNvGrpSpPr>
            <a:grpSpLocks/>
          </p:cNvGrpSpPr>
          <p:nvPr/>
        </p:nvGrpSpPr>
        <p:grpSpPr bwMode="auto">
          <a:xfrm>
            <a:off x="3267075" y="1524000"/>
            <a:ext cx="4419600" cy="4191000"/>
            <a:chOff x="1962" y="864"/>
            <a:chExt cx="2784" cy="2640"/>
          </a:xfrm>
        </p:grpSpPr>
        <p:sp>
          <p:nvSpPr>
            <p:cNvPr id="26666" name="Line 42"/>
            <p:cNvSpPr>
              <a:spLocks noChangeShapeType="1"/>
            </p:cNvSpPr>
            <p:nvPr/>
          </p:nvSpPr>
          <p:spPr bwMode="auto">
            <a:xfrm>
              <a:off x="1968" y="864"/>
              <a:ext cx="0" cy="26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7" name="Line 43"/>
            <p:cNvSpPr>
              <a:spLocks noChangeShapeType="1"/>
            </p:cNvSpPr>
            <p:nvPr/>
          </p:nvSpPr>
          <p:spPr bwMode="auto">
            <a:xfrm>
              <a:off x="1962" y="3492"/>
              <a:ext cx="27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68" name="Line 44"/>
          <p:cNvSpPr>
            <a:spLocks noChangeShapeType="1"/>
          </p:cNvSpPr>
          <p:nvPr/>
        </p:nvSpPr>
        <p:spPr bwMode="auto">
          <a:xfrm>
            <a:off x="3962400" y="1981200"/>
            <a:ext cx="3048000" cy="3089275"/>
          </a:xfrm>
          <a:prstGeom prst="line">
            <a:avLst/>
          </a:prstGeom>
          <a:noFill/>
          <a:ln w="57150">
            <a:solidFill>
              <a:srgbClr val="33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9" name="Line 45"/>
          <p:cNvSpPr>
            <a:spLocks noChangeShapeType="1"/>
          </p:cNvSpPr>
          <p:nvPr/>
        </p:nvSpPr>
        <p:spPr bwMode="auto">
          <a:xfrm flipV="1">
            <a:off x="3902075" y="1858963"/>
            <a:ext cx="3108325" cy="3157537"/>
          </a:xfrm>
          <a:prstGeom prst="line">
            <a:avLst/>
          </a:prstGeom>
          <a:noFill/>
          <a:ln w="57150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2" name="Text Box 48"/>
          <p:cNvSpPr txBox="1">
            <a:spLocks noChangeArrowheads="1"/>
          </p:cNvSpPr>
          <p:nvPr/>
        </p:nvSpPr>
        <p:spPr bwMode="auto">
          <a:xfrm>
            <a:off x="2709863" y="2108200"/>
            <a:ext cx="438150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5000"/>
              </a:lnSpc>
            </a:pPr>
            <a:r>
              <a:rPr lang="en-US" altLang="en-US" b="1"/>
              <a:t>15</a:t>
            </a:r>
          </a:p>
          <a:p>
            <a:pPr>
              <a:lnSpc>
                <a:spcPct val="105000"/>
              </a:lnSpc>
            </a:pPr>
            <a:endParaRPr lang="en-US" altLang="en-US" b="1"/>
          </a:p>
          <a:p>
            <a:pPr>
              <a:lnSpc>
                <a:spcPct val="105000"/>
              </a:lnSpc>
            </a:pPr>
            <a:endParaRPr lang="en-US" altLang="en-US" b="1"/>
          </a:p>
          <a:p>
            <a:pPr>
              <a:lnSpc>
                <a:spcPct val="105000"/>
              </a:lnSpc>
            </a:pPr>
            <a:endParaRPr lang="en-US" altLang="en-US" b="1"/>
          </a:p>
          <a:p>
            <a:pPr>
              <a:lnSpc>
                <a:spcPct val="105000"/>
              </a:lnSpc>
            </a:pPr>
            <a:r>
              <a:rPr lang="en-US" altLang="en-US" b="1"/>
              <a:t>10</a:t>
            </a:r>
          </a:p>
          <a:p>
            <a:pPr>
              <a:lnSpc>
                <a:spcPct val="105000"/>
              </a:lnSpc>
            </a:pPr>
            <a:endParaRPr lang="en-US" altLang="en-US" b="1"/>
          </a:p>
          <a:p>
            <a:pPr>
              <a:lnSpc>
                <a:spcPct val="105000"/>
              </a:lnSpc>
            </a:pPr>
            <a:endParaRPr lang="en-US" altLang="en-US" b="1"/>
          </a:p>
          <a:p>
            <a:pPr>
              <a:lnSpc>
                <a:spcPct val="105000"/>
              </a:lnSpc>
            </a:pPr>
            <a:endParaRPr lang="en-US" altLang="en-US" b="1"/>
          </a:p>
          <a:p>
            <a:pPr>
              <a:lnSpc>
                <a:spcPct val="105000"/>
              </a:lnSpc>
            </a:pPr>
            <a:r>
              <a:rPr lang="en-US" altLang="en-US" b="1"/>
              <a:t>  5</a:t>
            </a:r>
          </a:p>
          <a:p>
            <a:pPr>
              <a:lnSpc>
                <a:spcPct val="105000"/>
              </a:lnSpc>
            </a:pPr>
            <a:endParaRPr lang="en-US" altLang="en-US" b="1"/>
          </a:p>
          <a:p>
            <a:pPr>
              <a:lnSpc>
                <a:spcPct val="105000"/>
              </a:lnSpc>
            </a:pPr>
            <a:endParaRPr lang="en-US" altLang="en-US" b="1"/>
          </a:p>
          <a:p>
            <a:pPr>
              <a:lnSpc>
                <a:spcPct val="105000"/>
              </a:lnSpc>
            </a:pPr>
            <a:endParaRPr lang="en-US" altLang="en-US" b="1"/>
          </a:p>
          <a:p>
            <a:pPr>
              <a:lnSpc>
                <a:spcPct val="105000"/>
              </a:lnSpc>
            </a:pPr>
            <a:r>
              <a:rPr lang="en-US" altLang="en-US" b="1"/>
              <a:t>  0</a:t>
            </a:r>
          </a:p>
        </p:txBody>
      </p:sp>
      <p:sp>
        <p:nvSpPr>
          <p:cNvPr id="26675" name="Text Box 51"/>
          <p:cNvSpPr txBox="1">
            <a:spLocks noChangeArrowheads="1"/>
          </p:cNvSpPr>
          <p:nvPr/>
        </p:nvSpPr>
        <p:spPr bwMode="auto">
          <a:xfrm>
            <a:off x="4186238" y="5670550"/>
            <a:ext cx="252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1	   2	      3</a:t>
            </a:r>
          </a:p>
        </p:txBody>
      </p:sp>
      <p:sp>
        <p:nvSpPr>
          <p:cNvPr id="26679" name="Text Box 55"/>
          <p:cNvSpPr txBox="1">
            <a:spLocks noChangeArrowheads="1"/>
          </p:cNvSpPr>
          <p:nvPr/>
        </p:nvSpPr>
        <p:spPr bwMode="auto">
          <a:xfrm>
            <a:off x="4191000" y="187325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i="1">
                <a:solidFill>
                  <a:srgbClr val="990033"/>
                </a:solidFill>
              </a:rPr>
              <a:t>a</a:t>
            </a:r>
          </a:p>
        </p:txBody>
      </p:sp>
      <p:sp>
        <p:nvSpPr>
          <p:cNvPr id="26680" name="Text Box 56"/>
          <p:cNvSpPr txBox="1">
            <a:spLocks noChangeArrowheads="1"/>
          </p:cNvSpPr>
          <p:nvPr/>
        </p:nvSpPr>
        <p:spPr bwMode="auto">
          <a:xfrm>
            <a:off x="4267200" y="454025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i="1">
                <a:solidFill>
                  <a:srgbClr val="990033"/>
                </a:solidFill>
              </a:rPr>
              <a:t>b</a:t>
            </a:r>
          </a:p>
        </p:txBody>
      </p:sp>
      <p:sp>
        <p:nvSpPr>
          <p:cNvPr id="26681" name="Text Box 57"/>
          <p:cNvSpPr txBox="1">
            <a:spLocks noChangeArrowheads="1"/>
          </p:cNvSpPr>
          <p:nvPr/>
        </p:nvSpPr>
        <p:spPr bwMode="auto">
          <a:xfrm>
            <a:off x="6259513" y="190182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i="1">
                <a:solidFill>
                  <a:srgbClr val="990033"/>
                </a:solidFill>
              </a:rPr>
              <a:t>c</a:t>
            </a:r>
          </a:p>
        </p:txBody>
      </p:sp>
      <p:sp>
        <p:nvSpPr>
          <p:cNvPr id="26682" name="Text Box 58"/>
          <p:cNvSpPr txBox="1">
            <a:spLocks noChangeArrowheads="1"/>
          </p:cNvSpPr>
          <p:nvPr/>
        </p:nvSpPr>
        <p:spPr bwMode="auto">
          <a:xfrm>
            <a:off x="6188075" y="4586288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i="1">
                <a:solidFill>
                  <a:srgbClr val="990033"/>
                </a:solidFill>
              </a:rPr>
              <a:t>d</a:t>
            </a:r>
          </a:p>
        </p:txBody>
      </p:sp>
      <p:sp>
        <p:nvSpPr>
          <p:cNvPr id="26683" name="Text Box 59"/>
          <p:cNvSpPr txBox="1">
            <a:spLocks noChangeArrowheads="1"/>
          </p:cNvSpPr>
          <p:nvPr/>
        </p:nvSpPr>
        <p:spPr bwMode="auto">
          <a:xfrm>
            <a:off x="5441950" y="32099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i="1">
                <a:solidFill>
                  <a:srgbClr val="990033"/>
                </a:solidFill>
              </a:rPr>
              <a:t>e</a:t>
            </a:r>
          </a:p>
        </p:txBody>
      </p:sp>
      <p:sp>
        <p:nvSpPr>
          <p:cNvPr id="26684" name="Text Box 60"/>
          <p:cNvSpPr txBox="1">
            <a:spLocks noChangeArrowheads="1"/>
          </p:cNvSpPr>
          <p:nvPr/>
        </p:nvSpPr>
        <p:spPr bwMode="auto">
          <a:xfrm>
            <a:off x="4802188" y="2547938"/>
            <a:ext cx="1262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/>
              <a:t>MB = MC</a:t>
            </a:r>
          </a:p>
        </p:txBody>
      </p:sp>
      <p:sp>
        <p:nvSpPr>
          <p:cNvPr id="26685" name="Text Box 61"/>
          <p:cNvSpPr txBox="1">
            <a:spLocks noChangeArrowheads="1"/>
          </p:cNvSpPr>
          <p:nvPr/>
        </p:nvSpPr>
        <p:spPr bwMode="auto">
          <a:xfrm>
            <a:off x="6989763" y="1766888"/>
            <a:ext cx="579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/>
              <a:t>MC</a:t>
            </a:r>
          </a:p>
        </p:txBody>
      </p:sp>
      <p:sp>
        <p:nvSpPr>
          <p:cNvPr id="26686" name="Text Box 62"/>
          <p:cNvSpPr txBox="1">
            <a:spLocks noChangeArrowheads="1"/>
          </p:cNvSpPr>
          <p:nvPr/>
        </p:nvSpPr>
        <p:spPr bwMode="auto">
          <a:xfrm>
            <a:off x="6988175" y="4919663"/>
            <a:ext cx="579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/>
              <a:t>MB</a:t>
            </a:r>
          </a:p>
        </p:txBody>
      </p:sp>
      <p:sp>
        <p:nvSpPr>
          <p:cNvPr id="26687" name="Oval 63"/>
          <p:cNvSpPr>
            <a:spLocks noChangeArrowheads="1"/>
          </p:cNvSpPr>
          <p:nvPr/>
        </p:nvSpPr>
        <p:spPr bwMode="auto">
          <a:xfrm>
            <a:off x="4227513" y="2238375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8" name="Oval 64"/>
          <p:cNvSpPr>
            <a:spLocks noChangeArrowheads="1"/>
          </p:cNvSpPr>
          <p:nvPr/>
        </p:nvSpPr>
        <p:spPr bwMode="auto">
          <a:xfrm>
            <a:off x="5337175" y="3379788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9" name="Oval 65"/>
          <p:cNvSpPr>
            <a:spLocks noChangeArrowheads="1"/>
          </p:cNvSpPr>
          <p:nvPr/>
        </p:nvSpPr>
        <p:spPr bwMode="auto">
          <a:xfrm>
            <a:off x="6464300" y="4521200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0" name="Oval 66"/>
          <p:cNvSpPr>
            <a:spLocks noChangeArrowheads="1"/>
          </p:cNvSpPr>
          <p:nvPr/>
        </p:nvSpPr>
        <p:spPr bwMode="auto">
          <a:xfrm>
            <a:off x="6470650" y="2246313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1" name="Oval 67"/>
          <p:cNvSpPr>
            <a:spLocks noChangeArrowheads="1"/>
          </p:cNvSpPr>
          <p:nvPr/>
        </p:nvSpPr>
        <p:spPr bwMode="auto">
          <a:xfrm>
            <a:off x="4221163" y="4525963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2" name="Text Box 68"/>
          <p:cNvSpPr txBox="1">
            <a:spLocks noChangeArrowheads="1"/>
          </p:cNvSpPr>
          <p:nvPr/>
        </p:nvSpPr>
        <p:spPr bwMode="auto">
          <a:xfrm>
            <a:off x="2055813" y="862013"/>
            <a:ext cx="6451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990033"/>
                </a:solidFill>
              </a:rPr>
              <a:t>Optimal Allocation of Resources</a:t>
            </a:r>
          </a:p>
        </p:txBody>
      </p:sp>
      <p:sp>
        <p:nvSpPr>
          <p:cNvPr id="26693" name="Text Box 69"/>
          <p:cNvSpPr txBox="1">
            <a:spLocks noChangeArrowheads="1"/>
          </p:cNvSpPr>
          <p:nvPr/>
        </p:nvSpPr>
        <p:spPr bwMode="auto">
          <a:xfrm>
            <a:off x="4422775" y="5978525"/>
            <a:ext cx="202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Quantity of Pizza</a:t>
            </a:r>
          </a:p>
        </p:txBody>
      </p:sp>
      <p:sp>
        <p:nvSpPr>
          <p:cNvPr id="26694" name="Text Box 70"/>
          <p:cNvSpPr txBox="1">
            <a:spLocks noChangeArrowheads="1"/>
          </p:cNvSpPr>
          <p:nvPr/>
        </p:nvSpPr>
        <p:spPr bwMode="auto">
          <a:xfrm rot="16200000">
            <a:off x="597694" y="3428207"/>
            <a:ext cx="376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Marginal Benefit &amp; Marginal Cost</a:t>
            </a:r>
          </a:p>
        </p:txBody>
      </p:sp>
    </p:spTree>
    <p:extLst>
      <p:ext uri="{BB962C8B-B14F-4D97-AF65-F5344CB8AC3E}">
        <p14:creationId xmlns:p14="http://schemas.microsoft.com/office/powerpoint/2010/main" val="153706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6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6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2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26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26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6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6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76" grpId="0" animBg="1"/>
      <p:bldP spid="26677" grpId="0" animBg="1"/>
      <p:bldP spid="26678" grpId="0" animBg="1"/>
      <p:bldP spid="26671" grpId="0" animBg="1"/>
      <p:bldP spid="26673" grpId="0" animBg="1"/>
      <p:bldP spid="26674" grpId="0" animBg="1"/>
      <p:bldP spid="26668" grpId="0" animBg="1"/>
      <p:bldP spid="26669" grpId="0" animBg="1"/>
      <p:bldP spid="26672" grpId="0"/>
      <p:bldP spid="26675" grpId="0"/>
      <p:bldP spid="26679" grpId="0"/>
      <p:bldP spid="26680" grpId="0"/>
      <p:bldP spid="26680" grpId="1"/>
      <p:bldP spid="26681" grpId="0"/>
      <p:bldP spid="26682" grpId="0"/>
      <p:bldP spid="26683" grpId="0"/>
      <p:bldP spid="26684" grpId="0"/>
      <p:bldP spid="26685" grpId="0"/>
      <p:bldP spid="26686" grpId="0"/>
      <p:bldP spid="26687" grpId="0" animBg="1"/>
      <p:bldP spid="26688" grpId="0" animBg="1"/>
      <p:bldP spid="26689" grpId="0" animBg="1"/>
      <p:bldP spid="26690" grpId="0" animBg="1"/>
      <p:bldP spid="26691" grpId="0" animBg="1"/>
      <p:bldP spid="26692" grpId="0"/>
      <p:bldP spid="26693" grpId="0"/>
      <p:bldP spid="266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u="sng" dirty="0" smtClean="0"/>
              <a:t>Macroeconomics</a:t>
            </a:r>
            <a:r>
              <a:rPr lang="en-US" altLang="en-US" dirty="0" smtClean="0"/>
              <a:t>– examines the decisions of large sectors, government, or the economy as a whole </a:t>
            </a:r>
            <a:r>
              <a:rPr lang="en-US" altLang="en-US" i="1" dirty="0" smtClean="0"/>
              <a:t>(aggregate).</a:t>
            </a:r>
          </a:p>
          <a:p>
            <a:pPr>
              <a:lnSpc>
                <a:spcPct val="90000"/>
              </a:lnSpc>
            </a:pPr>
            <a:r>
              <a:rPr lang="en-US" altLang="en-US" sz="4400" u="sng" dirty="0" smtClean="0"/>
              <a:t>Microeconomics</a:t>
            </a:r>
            <a:r>
              <a:rPr lang="en-US" altLang="en-US" dirty="0" smtClean="0"/>
              <a:t>– deals with economic decision making of individuals, smalls firms, or small units.</a:t>
            </a:r>
            <a:endParaRPr lang="en-US" altLang="en-US" sz="4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36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u="sng" dirty="0" smtClean="0"/>
              <a:t>Factors of Production</a:t>
            </a:r>
            <a:r>
              <a:rPr lang="en-US" altLang="en-US" dirty="0" smtClean="0"/>
              <a:t> </a:t>
            </a:r>
            <a:br>
              <a:rPr lang="en-US" altLang="en-US" dirty="0" smtClean="0"/>
            </a:br>
            <a:r>
              <a:rPr lang="en-US" altLang="en-US" sz="2800" dirty="0" smtClean="0"/>
              <a:t>(Scarce Resources)</a:t>
            </a:r>
            <a:br>
              <a:rPr lang="en-US" altLang="en-US" sz="28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85000"/>
              </a:lnSpc>
            </a:pPr>
            <a:r>
              <a:rPr lang="en-US" altLang="en-US" sz="3400" u="sng" dirty="0" smtClean="0"/>
              <a:t>Land</a:t>
            </a:r>
            <a:r>
              <a:rPr lang="en-US" altLang="en-US" sz="3400" dirty="0" smtClean="0"/>
              <a:t> - </a:t>
            </a:r>
            <a:r>
              <a:rPr lang="en-US" altLang="en-US" sz="2400" dirty="0" smtClean="0"/>
              <a:t>natural resources of “gifts of nature”</a:t>
            </a:r>
          </a:p>
          <a:p>
            <a:pPr lvl="1">
              <a:lnSpc>
                <a:spcPct val="85000"/>
              </a:lnSpc>
            </a:pPr>
            <a:r>
              <a:rPr lang="en-US" altLang="en-US" sz="3400" u="sng" dirty="0" smtClean="0"/>
              <a:t>Labor</a:t>
            </a:r>
            <a:r>
              <a:rPr lang="en-US" altLang="en-US" sz="3400" dirty="0" smtClean="0"/>
              <a:t> - </a:t>
            </a:r>
            <a:r>
              <a:rPr lang="en-US" altLang="en-US" sz="2400" dirty="0" smtClean="0"/>
              <a:t>physical and mental talents of workers</a:t>
            </a:r>
          </a:p>
          <a:p>
            <a:pPr lvl="1">
              <a:lnSpc>
                <a:spcPct val="85000"/>
              </a:lnSpc>
            </a:pPr>
            <a:r>
              <a:rPr lang="en-US" altLang="en-US" sz="3400" u="sng" dirty="0" smtClean="0"/>
              <a:t>Capital</a:t>
            </a:r>
            <a:r>
              <a:rPr lang="en-US" altLang="en-US" sz="3400" dirty="0" smtClean="0"/>
              <a:t> - </a:t>
            </a:r>
            <a:r>
              <a:rPr lang="en-US" altLang="en-US" sz="2400" dirty="0" smtClean="0"/>
              <a:t>tools, machinery, manufactured goods used to produce consumer goods</a:t>
            </a:r>
          </a:p>
          <a:p>
            <a:pPr lvl="2">
              <a:lnSpc>
                <a:spcPct val="85000"/>
              </a:lnSpc>
            </a:pPr>
            <a:r>
              <a:rPr lang="en-US" altLang="en-US" sz="3000" dirty="0" smtClean="0"/>
              <a:t>Investment</a:t>
            </a:r>
          </a:p>
          <a:p>
            <a:pPr lvl="1">
              <a:lnSpc>
                <a:spcPct val="85000"/>
              </a:lnSpc>
            </a:pPr>
            <a:r>
              <a:rPr lang="en-US" altLang="en-US" sz="3400" u="sng" dirty="0" smtClean="0"/>
              <a:t>Entrepreneurial Ability</a:t>
            </a:r>
            <a:r>
              <a:rPr lang="en-US" altLang="en-US" sz="3400" dirty="0" smtClean="0"/>
              <a:t> - </a:t>
            </a:r>
            <a:r>
              <a:rPr lang="en-US" altLang="en-US" sz="2400" dirty="0" smtClean="0"/>
              <a:t>the idea or “sparkplug”, innovation, risk</a:t>
            </a:r>
          </a:p>
          <a:p>
            <a:pPr>
              <a:lnSpc>
                <a:spcPct val="85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736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Possibilities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u="sng" dirty="0" smtClean="0"/>
              <a:t>The Production Possibilities Curve</a:t>
            </a:r>
            <a:r>
              <a:rPr lang="en-US" altLang="en-US" sz="2800" dirty="0" smtClean="0"/>
              <a:t> (</a:t>
            </a:r>
            <a:r>
              <a:rPr lang="en-US" altLang="en-US" sz="2800" dirty="0" err="1" smtClean="0"/>
              <a:t>ppc</a:t>
            </a:r>
            <a:r>
              <a:rPr lang="en-US" altLang="en-US" sz="2800" dirty="0" smtClean="0"/>
              <a:t>) shows the maximum combination of goods and services that can be produced from a given amount of resources.</a:t>
            </a:r>
            <a:r>
              <a:rPr lang="en-US" alt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Assumptions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Full Employment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Fixed Resources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Fixed Technology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Two Goods</a:t>
            </a:r>
          </a:p>
          <a:p>
            <a:pPr lvl="3">
              <a:lnSpc>
                <a:spcPct val="90000"/>
              </a:lnSpc>
            </a:pPr>
            <a:r>
              <a:rPr lang="en-US" altLang="en-US" sz="2400" dirty="0" smtClean="0"/>
              <a:t>Consumer Goods (Pizzas)</a:t>
            </a:r>
          </a:p>
          <a:p>
            <a:pPr lvl="3">
              <a:lnSpc>
                <a:spcPct val="90000"/>
              </a:lnSpc>
            </a:pPr>
            <a:r>
              <a:rPr lang="en-US" altLang="en-US" sz="2400" dirty="0" smtClean="0"/>
              <a:t>Capital Goods (Industrial Robots)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09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Production Possibilities Table</a:t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Robots</a:t>
            </a:r>
            <a:r>
              <a:rPr lang="en-US" dirty="0" smtClean="0"/>
              <a:t>				</a:t>
            </a:r>
            <a:r>
              <a:rPr lang="en-US" u="sng" dirty="0" smtClean="0"/>
              <a:t>Pizza</a:t>
            </a:r>
          </a:p>
          <a:p>
            <a:pPr marL="0" indent="0">
              <a:buNone/>
            </a:pPr>
            <a:r>
              <a:rPr lang="en-US" dirty="0" smtClean="0"/>
              <a:t>10					0</a:t>
            </a:r>
          </a:p>
          <a:p>
            <a:pPr marL="0" indent="0">
              <a:buNone/>
            </a:pPr>
            <a:r>
              <a:rPr lang="en-US" dirty="0" smtClean="0"/>
              <a:t>9					1</a:t>
            </a:r>
          </a:p>
          <a:p>
            <a:pPr marL="0" indent="0">
              <a:buNone/>
            </a:pPr>
            <a:r>
              <a:rPr lang="en-US" dirty="0" smtClean="0"/>
              <a:t>7					2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4					3</a:t>
            </a:r>
          </a:p>
          <a:p>
            <a:pPr marL="0" indent="0">
              <a:buNone/>
            </a:pPr>
            <a:r>
              <a:rPr lang="en-US" dirty="0" smtClean="0"/>
              <a:t>0					4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6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Production Possibilities Model</a:t>
            </a:r>
          </a:p>
        </p:txBody>
      </p:sp>
      <p:sp>
        <p:nvSpPr>
          <p:cNvPr id="24581" name="Freeform 5"/>
          <p:cNvSpPr>
            <a:spLocks/>
          </p:cNvSpPr>
          <p:nvPr/>
        </p:nvSpPr>
        <p:spPr bwMode="auto">
          <a:xfrm>
            <a:off x="3455988" y="1608138"/>
            <a:ext cx="2697162" cy="4035425"/>
          </a:xfrm>
          <a:custGeom>
            <a:avLst/>
            <a:gdLst>
              <a:gd name="T0" fmla="*/ 0 w 1699"/>
              <a:gd name="T1" fmla="*/ 0 h 2542"/>
              <a:gd name="T2" fmla="*/ 1 w 1699"/>
              <a:gd name="T3" fmla="*/ 2542 h 2542"/>
              <a:gd name="T4" fmla="*/ 1699 w 1699"/>
              <a:gd name="T5" fmla="*/ 2542 h 2542"/>
              <a:gd name="T6" fmla="*/ 1318 w 1699"/>
              <a:gd name="T7" fmla="*/ 1687 h 2542"/>
              <a:gd name="T8" fmla="*/ 1117 w 1699"/>
              <a:gd name="T9" fmla="*/ 1305 h 2542"/>
              <a:gd name="T10" fmla="*/ 930 w 1699"/>
              <a:gd name="T11" fmla="*/ 982 h 2542"/>
              <a:gd name="T12" fmla="*/ 768 w 1699"/>
              <a:gd name="T13" fmla="*/ 755 h 2542"/>
              <a:gd name="T14" fmla="*/ 671 w 1699"/>
              <a:gd name="T15" fmla="*/ 600 h 2542"/>
              <a:gd name="T16" fmla="*/ 522 w 1699"/>
              <a:gd name="T17" fmla="*/ 432 h 2542"/>
              <a:gd name="T18" fmla="*/ 224 w 1699"/>
              <a:gd name="T19" fmla="*/ 173 h 2542"/>
              <a:gd name="T20" fmla="*/ 0 w 1699"/>
              <a:gd name="T21" fmla="*/ 0 h 2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99" h="2542">
                <a:moveTo>
                  <a:pt x="0" y="0"/>
                </a:moveTo>
                <a:lnTo>
                  <a:pt x="1" y="2542"/>
                </a:lnTo>
                <a:lnTo>
                  <a:pt x="1699" y="2542"/>
                </a:lnTo>
                <a:lnTo>
                  <a:pt x="1318" y="1687"/>
                </a:lnTo>
                <a:lnTo>
                  <a:pt x="1117" y="1305"/>
                </a:lnTo>
                <a:lnTo>
                  <a:pt x="930" y="982"/>
                </a:lnTo>
                <a:lnTo>
                  <a:pt x="768" y="755"/>
                </a:lnTo>
                <a:lnTo>
                  <a:pt x="671" y="600"/>
                </a:lnTo>
                <a:lnTo>
                  <a:pt x="522" y="432"/>
                </a:lnTo>
                <a:lnTo>
                  <a:pt x="224" y="173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Freeform 6"/>
          <p:cNvSpPr>
            <a:spLocks/>
          </p:cNvSpPr>
          <p:nvPr/>
        </p:nvSpPr>
        <p:spPr bwMode="auto">
          <a:xfrm>
            <a:off x="3444875" y="2773363"/>
            <a:ext cx="1393825" cy="2870200"/>
          </a:xfrm>
          <a:custGeom>
            <a:avLst/>
            <a:gdLst>
              <a:gd name="T0" fmla="*/ 0 w 878"/>
              <a:gd name="T1" fmla="*/ 0 h 1808"/>
              <a:gd name="T2" fmla="*/ 0 w 878"/>
              <a:gd name="T3" fmla="*/ 1808 h 1808"/>
              <a:gd name="T4" fmla="*/ 878 w 878"/>
              <a:gd name="T5" fmla="*/ 1808 h 1808"/>
              <a:gd name="T6" fmla="*/ 691 w 878"/>
              <a:gd name="T7" fmla="*/ 1154 h 1808"/>
              <a:gd name="T8" fmla="*/ 581 w 878"/>
              <a:gd name="T9" fmla="*/ 830 h 1808"/>
              <a:gd name="T10" fmla="*/ 522 w 878"/>
              <a:gd name="T11" fmla="*/ 675 h 1808"/>
              <a:gd name="T12" fmla="*/ 464 w 878"/>
              <a:gd name="T13" fmla="*/ 519 h 1808"/>
              <a:gd name="T14" fmla="*/ 406 w 878"/>
              <a:gd name="T15" fmla="*/ 422 h 1808"/>
              <a:gd name="T16" fmla="*/ 354 w 878"/>
              <a:gd name="T17" fmla="*/ 325 h 1808"/>
              <a:gd name="T18" fmla="*/ 276 w 878"/>
              <a:gd name="T19" fmla="*/ 235 h 1808"/>
              <a:gd name="T20" fmla="*/ 121 w 878"/>
              <a:gd name="T21" fmla="*/ 105 h 1808"/>
              <a:gd name="T22" fmla="*/ 0 w 878"/>
              <a:gd name="T23" fmla="*/ 0 h 1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78" h="1808">
                <a:moveTo>
                  <a:pt x="0" y="0"/>
                </a:moveTo>
                <a:lnTo>
                  <a:pt x="0" y="1808"/>
                </a:lnTo>
                <a:lnTo>
                  <a:pt x="878" y="1808"/>
                </a:lnTo>
                <a:lnTo>
                  <a:pt x="691" y="1154"/>
                </a:lnTo>
                <a:lnTo>
                  <a:pt x="581" y="830"/>
                </a:lnTo>
                <a:lnTo>
                  <a:pt x="522" y="675"/>
                </a:lnTo>
                <a:lnTo>
                  <a:pt x="464" y="519"/>
                </a:lnTo>
                <a:lnTo>
                  <a:pt x="406" y="422"/>
                </a:lnTo>
                <a:lnTo>
                  <a:pt x="354" y="325"/>
                </a:lnTo>
                <a:lnTo>
                  <a:pt x="276" y="235"/>
                </a:lnTo>
                <a:lnTo>
                  <a:pt x="121" y="105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9050" cap="flat" cmpd="sng">
            <a:solidFill>
              <a:srgbClr val="336699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Freeform 7"/>
          <p:cNvSpPr>
            <a:spLocks/>
          </p:cNvSpPr>
          <p:nvPr/>
        </p:nvSpPr>
        <p:spPr bwMode="auto">
          <a:xfrm>
            <a:off x="3457575" y="1598613"/>
            <a:ext cx="2724150" cy="4059237"/>
          </a:xfrm>
          <a:custGeom>
            <a:avLst/>
            <a:gdLst>
              <a:gd name="T0" fmla="*/ 0 w 1716"/>
              <a:gd name="T1" fmla="*/ 0 h 2557"/>
              <a:gd name="T2" fmla="*/ 359 w 1716"/>
              <a:gd name="T3" fmla="*/ 289 h 2557"/>
              <a:gd name="T4" fmla="*/ 773 w 1716"/>
              <a:gd name="T5" fmla="*/ 761 h 2557"/>
              <a:gd name="T6" fmla="*/ 1246 w 1716"/>
              <a:gd name="T7" fmla="*/ 1544 h 2557"/>
              <a:gd name="T8" fmla="*/ 1716 w 1716"/>
              <a:gd name="T9" fmla="*/ 2557 h 2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16" h="2557">
                <a:moveTo>
                  <a:pt x="0" y="0"/>
                </a:moveTo>
                <a:cubicBezTo>
                  <a:pt x="60" y="48"/>
                  <a:pt x="230" y="162"/>
                  <a:pt x="359" y="289"/>
                </a:cubicBezTo>
                <a:cubicBezTo>
                  <a:pt x="488" y="416"/>
                  <a:pt x="625" y="552"/>
                  <a:pt x="773" y="761"/>
                </a:cubicBezTo>
                <a:cubicBezTo>
                  <a:pt x="921" y="970"/>
                  <a:pt x="1089" y="1245"/>
                  <a:pt x="1246" y="1544"/>
                </a:cubicBezTo>
                <a:cubicBezTo>
                  <a:pt x="1403" y="1843"/>
                  <a:pt x="1618" y="2346"/>
                  <a:pt x="1716" y="2557"/>
                </a:cubicBezTo>
              </a:path>
            </a:pathLst>
          </a:custGeom>
          <a:noFill/>
          <a:ln w="57150" cmpd="sng">
            <a:solidFill>
              <a:srgbClr val="33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Freeform 8"/>
          <p:cNvSpPr>
            <a:spLocks/>
          </p:cNvSpPr>
          <p:nvPr/>
        </p:nvSpPr>
        <p:spPr bwMode="auto">
          <a:xfrm>
            <a:off x="3449638" y="2779713"/>
            <a:ext cx="1393825" cy="2878137"/>
          </a:xfrm>
          <a:custGeom>
            <a:avLst/>
            <a:gdLst>
              <a:gd name="T0" fmla="*/ 0 w 878"/>
              <a:gd name="T1" fmla="*/ 0 h 1813"/>
              <a:gd name="T2" fmla="*/ 435 w 878"/>
              <a:gd name="T3" fmla="*/ 477 h 1813"/>
              <a:gd name="T4" fmla="*/ 878 w 878"/>
              <a:gd name="T5" fmla="*/ 1813 h 18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78" h="1813">
                <a:moveTo>
                  <a:pt x="0" y="0"/>
                </a:moveTo>
                <a:cubicBezTo>
                  <a:pt x="73" y="79"/>
                  <a:pt x="289" y="175"/>
                  <a:pt x="435" y="477"/>
                </a:cubicBezTo>
                <a:cubicBezTo>
                  <a:pt x="581" y="779"/>
                  <a:pt x="786" y="1535"/>
                  <a:pt x="878" y="1813"/>
                </a:cubicBezTo>
              </a:path>
            </a:pathLst>
          </a:custGeom>
          <a:noFill/>
          <a:ln w="57150" cmpd="sng">
            <a:solidFill>
              <a:srgbClr val="33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5006975" y="5946775"/>
            <a:ext cx="88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Pizzas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 rot="-5400000">
            <a:off x="1699419" y="3501232"/>
            <a:ext cx="2063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Industrial Robots</a:t>
            </a:r>
          </a:p>
        </p:txBody>
      </p:sp>
      <p:grpSp>
        <p:nvGrpSpPr>
          <p:cNvPr id="24587" name="Group 11"/>
          <p:cNvGrpSpPr>
            <a:grpSpLocks/>
          </p:cNvGrpSpPr>
          <p:nvPr/>
        </p:nvGrpSpPr>
        <p:grpSpPr bwMode="auto">
          <a:xfrm>
            <a:off x="3438525" y="1476375"/>
            <a:ext cx="4419600" cy="4191000"/>
            <a:chOff x="1962" y="864"/>
            <a:chExt cx="2784" cy="2640"/>
          </a:xfrm>
        </p:grpSpPr>
        <p:sp>
          <p:nvSpPr>
            <p:cNvPr id="24588" name="Line 12"/>
            <p:cNvSpPr>
              <a:spLocks noChangeShapeType="1"/>
            </p:cNvSpPr>
            <p:nvPr/>
          </p:nvSpPr>
          <p:spPr bwMode="auto">
            <a:xfrm>
              <a:off x="1968" y="864"/>
              <a:ext cx="0" cy="26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9" name="Line 13"/>
            <p:cNvSpPr>
              <a:spLocks noChangeShapeType="1"/>
            </p:cNvSpPr>
            <p:nvPr/>
          </p:nvSpPr>
          <p:spPr bwMode="auto">
            <a:xfrm>
              <a:off x="1962" y="3492"/>
              <a:ext cx="27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3435350" y="4913313"/>
            <a:ext cx="1289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Attainable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3314700" y="5670550"/>
            <a:ext cx="3368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0    1    2    3    4    5    6    7    8   9 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2936875" y="1374775"/>
            <a:ext cx="411163" cy="420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en-US" sz="1600" b="1"/>
              <a:t>14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13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12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11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10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  9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  8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  7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  6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  5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  4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  3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  2</a:t>
            </a:r>
          </a:p>
          <a:p>
            <a:pPr>
              <a:lnSpc>
                <a:spcPct val="120000"/>
              </a:lnSpc>
            </a:pPr>
            <a:r>
              <a:rPr lang="en-US" altLang="en-US" sz="1600" b="1"/>
              <a:t>  1</a:t>
            </a:r>
          </a:p>
        </p:txBody>
      </p:sp>
      <p:sp>
        <p:nvSpPr>
          <p:cNvPr id="24593" name="Oval 17"/>
          <p:cNvSpPr>
            <a:spLocks noChangeArrowheads="1"/>
          </p:cNvSpPr>
          <p:nvPr/>
        </p:nvSpPr>
        <p:spPr bwMode="auto">
          <a:xfrm>
            <a:off x="3370263" y="2695575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Oval 18"/>
          <p:cNvSpPr>
            <a:spLocks noChangeArrowheads="1"/>
          </p:cNvSpPr>
          <p:nvPr/>
        </p:nvSpPr>
        <p:spPr bwMode="auto">
          <a:xfrm>
            <a:off x="4103688" y="3552825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Oval 19"/>
          <p:cNvSpPr>
            <a:spLocks noChangeArrowheads="1"/>
          </p:cNvSpPr>
          <p:nvPr/>
        </p:nvSpPr>
        <p:spPr bwMode="auto">
          <a:xfrm>
            <a:off x="3713163" y="2981325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Oval 20"/>
          <p:cNvSpPr>
            <a:spLocks noChangeArrowheads="1"/>
          </p:cNvSpPr>
          <p:nvPr/>
        </p:nvSpPr>
        <p:spPr bwMode="auto">
          <a:xfrm>
            <a:off x="4418013" y="4457700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Oval 21"/>
          <p:cNvSpPr>
            <a:spLocks noChangeArrowheads="1"/>
          </p:cNvSpPr>
          <p:nvPr/>
        </p:nvSpPr>
        <p:spPr bwMode="auto">
          <a:xfrm>
            <a:off x="4760913" y="5562600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Oval 22"/>
          <p:cNvSpPr>
            <a:spLocks noChangeArrowheads="1"/>
          </p:cNvSpPr>
          <p:nvPr/>
        </p:nvSpPr>
        <p:spPr bwMode="auto">
          <a:xfrm>
            <a:off x="3389313" y="1543050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Oval 23"/>
          <p:cNvSpPr>
            <a:spLocks noChangeArrowheads="1"/>
          </p:cNvSpPr>
          <p:nvPr/>
        </p:nvSpPr>
        <p:spPr bwMode="auto">
          <a:xfrm>
            <a:off x="4073525" y="2109788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Oval 24"/>
          <p:cNvSpPr>
            <a:spLocks noChangeArrowheads="1"/>
          </p:cNvSpPr>
          <p:nvPr/>
        </p:nvSpPr>
        <p:spPr bwMode="auto">
          <a:xfrm>
            <a:off x="4757738" y="2971800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Oval 25"/>
          <p:cNvSpPr>
            <a:spLocks noChangeArrowheads="1"/>
          </p:cNvSpPr>
          <p:nvPr/>
        </p:nvSpPr>
        <p:spPr bwMode="auto">
          <a:xfrm>
            <a:off x="5441950" y="4148138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Oval 26"/>
          <p:cNvSpPr>
            <a:spLocks noChangeArrowheads="1"/>
          </p:cNvSpPr>
          <p:nvPr/>
        </p:nvSpPr>
        <p:spPr bwMode="auto">
          <a:xfrm>
            <a:off x="6088063" y="5562600"/>
            <a:ext cx="165100" cy="1651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AutoShape 27"/>
          <p:cNvSpPr>
            <a:spLocks noChangeArrowheads="1"/>
          </p:cNvSpPr>
          <p:nvPr/>
        </p:nvSpPr>
        <p:spPr bwMode="auto">
          <a:xfrm rot="-2162227">
            <a:off x="4079875" y="2732088"/>
            <a:ext cx="431800" cy="400050"/>
          </a:xfrm>
          <a:prstGeom prst="rightArrow">
            <a:avLst>
              <a:gd name="adj1" fmla="val 50000"/>
              <a:gd name="adj2" fmla="val 26984"/>
            </a:avLst>
          </a:prstGeom>
          <a:gradFill rotWithShape="1">
            <a:gsLst>
              <a:gs pos="0">
                <a:schemeClr val="bg1"/>
              </a:gs>
              <a:gs pos="100000">
                <a:srgbClr val="3366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AutoShape 28"/>
          <p:cNvSpPr>
            <a:spLocks noChangeArrowheads="1"/>
          </p:cNvSpPr>
          <p:nvPr/>
        </p:nvSpPr>
        <p:spPr bwMode="auto">
          <a:xfrm rot="-818292">
            <a:off x="4970463" y="4673600"/>
            <a:ext cx="431800" cy="400050"/>
          </a:xfrm>
          <a:prstGeom prst="rightArrow">
            <a:avLst>
              <a:gd name="adj1" fmla="val 50000"/>
              <a:gd name="adj2" fmla="val 26984"/>
            </a:avLst>
          </a:prstGeom>
          <a:gradFill rotWithShape="1">
            <a:gsLst>
              <a:gs pos="0">
                <a:schemeClr val="bg1"/>
              </a:gs>
              <a:gs pos="100000">
                <a:srgbClr val="336699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6126163" y="1941513"/>
            <a:ext cx="155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Unattainable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3438525" y="2443163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A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3706813" y="271145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B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4129088" y="3297238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C</a:t>
            </a:r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4481513" y="41910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D</a:t>
            </a: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4787900" y="5299075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E</a:t>
            </a:r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5373688" y="2559050"/>
            <a:ext cx="18843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990033"/>
                </a:solidFill>
              </a:rPr>
              <a:t>Economic</a:t>
            </a:r>
          </a:p>
          <a:p>
            <a:r>
              <a:rPr lang="en-US" altLang="en-US" sz="2800" b="1">
                <a:solidFill>
                  <a:srgbClr val="990033"/>
                </a:solidFill>
              </a:rPr>
              <a:t>Growth</a:t>
            </a:r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6091238" y="4614863"/>
            <a:ext cx="2384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Now Attainable</a:t>
            </a:r>
          </a:p>
        </p:txBody>
      </p:sp>
      <p:sp>
        <p:nvSpPr>
          <p:cNvPr id="24613" name="Line 37"/>
          <p:cNvSpPr>
            <a:spLocks noChangeShapeType="1"/>
          </p:cNvSpPr>
          <p:nvPr/>
        </p:nvSpPr>
        <p:spPr bwMode="auto">
          <a:xfrm flipH="1" flipV="1">
            <a:off x="4951413" y="4183063"/>
            <a:ext cx="113030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3505200" y="1309688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A’</a:t>
            </a:r>
          </a:p>
        </p:txBody>
      </p:sp>
      <p:sp>
        <p:nvSpPr>
          <p:cNvPr id="24615" name="Text Box 39"/>
          <p:cNvSpPr txBox="1">
            <a:spLocks noChangeArrowheads="1"/>
          </p:cNvSpPr>
          <p:nvPr/>
        </p:nvSpPr>
        <p:spPr bwMode="auto">
          <a:xfrm>
            <a:off x="4159250" y="1882775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B’</a:t>
            </a:r>
          </a:p>
        </p:txBody>
      </p:sp>
      <p:sp>
        <p:nvSpPr>
          <p:cNvPr id="24616" name="Text Box 40"/>
          <p:cNvSpPr txBox="1">
            <a:spLocks noChangeArrowheads="1"/>
          </p:cNvSpPr>
          <p:nvPr/>
        </p:nvSpPr>
        <p:spPr bwMode="auto">
          <a:xfrm>
            <a:off x="4797425" y="2725738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C’</a:t>
            </a:r>
          </a:p>
        </p:txBody>
      </p:sp>
      <p:sp>
        <p:nvSpPr>
          <p:cNvPr id="24617" name="Text Box 41"/>
          <p:cNvSpPr txBox="1">
            <a:spLocks noChangeArrowheads="1"/>
          </p:cNvSpPr>
          <p:nvPr/>
        </p:nvSpPr>
        <p:spPr bwMode="auto">
          <a:xfrm>
            <a:off x="5502275" y="3892550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D’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6146800" y="5297488"/>
            <a:ext cx="376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/>
              <a:t>E’</a:t>
            </a:r>
          </a:p>
        </p:txBody>
      </p:sp>
      <p:sp>
        <p:nvSpPr>
          <p:cNvPr id="24619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1752600" y="781050"/>
            <a:ext cx="7086600" cy="70485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Production Possibilities Curve</a:t>
            </a:r>
            <a:endParaRPr lang="en-US" altLang="en-US" sz="4000"/>
          </a:p>
        </p:txBody>
      </p:sp>
      <p:pic>
        <p:nvPicPr>
          <p:cNvPr id="24620" name="Picture 44" descr="CH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263" y="1203325"/>
            <a:ext cx="1747837" cy="117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4621" name="Object 45"/>
          <p:cNvGraphicFramePr>
            <a:graphicFrameLocks/>
          </p:cNvGraphicFramePr>
          <p:nvPr/>
        </p:nvGraphicFramePr>
        <p:xfrm>
          <a:off x="7070725" y="5719763"/>
          <a:ext cx="79375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lip" r:id="rId4" imgW="4973400" imgH="4973400" progId="MS_ClipArt_Gallery.5">
                  <p:embed/>
                </p:oleObj>
              </mc:Choice>
              <mc:Fallback>
                <p:oleObj name="Clip" r:id="rId4" imgW="4973400" imgH="4973400" progId="MS_ClipArt_Gallery.5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0725" y="5719763"/>
                        <a:ext cx="793750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628" name="Group 52"/>
          <p:cNvGrpSpPr>
            <a:grpSpLocks/>
          </p:cNvGrpSpPr>
          <p:nvPr/>
        </p:nvGrpSpPr>
        <p:grpSpPr bwMode="auto">
          <a:xfrm>
            <a:off x="8201025" y="1498600"/>
            <a:ext cx="617538" cy="727075"/>
            <a:chOff x="5166" y="944"/>
            <a:chExt cx="389" cy="458"/>
          </a:xfrm>
        </p:grpSpPr>
        <p:sp>
          <p:nvSpPr>
            <p:cNvPr id="24626" name="Text Box 50">
              <a:hlinkClick r:id="rId6"/>
            </p:cNvPr>
            <p:cNvSpPr txBox="1">
              <a:spLocks noChangeArrowheads="1"/>
            </p:cNvSpPr>
            <p:nvPr/>
          </p:nvSpPr>
          <p:spPr bwMode="auto">
            <a:xfrm>
              <a:off x="5166" y="1210"/>
              <a:ext cx="38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/>
                <a:t>G 1.1</a:t>
              </a:r>
            </a:p>
          </p:txBody>
        </p:sp>
        <p:pic>
          <p:nvPicPr>
            <p:cNvPr id="24627" name="Picture 51" descr="McConnell Working Int#F6534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7" y="944"/>
              <a:ext cx="275" cy="2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436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0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8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0" dur="2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114 0.04927 L -3.33333E-6 -9.48415E-7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49" y="-24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3" dur="1000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4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4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3" dur="10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  <p:bldP spid="24582" grpId="0" animBg="1"/>
      <p:bldP spid="24583" grpId="0" animBg="1"/>
      <p:bldP spid="24583" grpId="1" animBg="1"/>
      <p:bldP spid="24584" grpId="0" animBg="1"/>
      <p:bldP spid="24584" grpId="1" animBg="1"/>
      <p:bldP spid="24585" grpId="0"/>
      <p:bldP spid="24586" grpId="0"/>
      <p:bldP spid="24590" grpId="0"/>
      <p:bldP spid="24591" grpId="0"/>
      <p:bldP spid="24592" grpId="0"/>
      <p:bldP spid="24593" grpId="0" animBg="1"/>
      <p:bldP spid="24594" grpId="0" animBg="1"/>
      <p:bldP spid="24595" grpId="0" animBg="1"/>
      <p:bldP spid="24596" grpId="0" animBg="1"/>
      <p:bldP spid="24597" grpId="0" animBg="1"/>
      <p:bldP spid="24598" grpId="0" animBg="1"/>
      <p:bldP spid="24599" grpId="0" animBg="1"/>
      <p:bldP spid="24600" grpId="0" animBg="1"/>
      <p:bldP spid="24601" grpId="0" animBg="1"/>
      <p:bldP spid="24602" grpId="0" animBg="1"/>
      <p:bldP spid="24603" grpId="0" animBg="1"/>
      <p:bldP spid="24604" grpId="0" animBg="1"/>
      <p:bldP spid="24605" grpId="0"/>
      <p:bldP spid="24606" grpId="0"/>
      <p:bldP spid="24607" grpId="0"/>
      <p:bldP spid="24608" grpId="0"/>
      <p:bldP spid="24609" grpId="0"/>
      <p:bldP spid="24610" grpId="0"/>
      <p:bldP spid="24611" grpId="0"/>
      <p:bldP spid="24612" grpId="0"/>
      <p:bldP spid="24613" grpId="0" animBg="1"/>
      <p:bldP spid="24614" grpId="0"/>
      <p:bldP spid="24615" grpId="0"/>
      <p:bldP spid="24616" grpId="0"/>
      <p:bldP spid="24617" grpId="0"/>
      <p:bldP spid="24618" grpId="0"/>
    </p:bld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808</Words>
  <Application>Microsoft Office PowerPoint</Application>
  <PresentationFormat>On-screen Show (4:3)</PresentationFormat>
  <Paragraphs>192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Clip</vt:lpstr>
      <vt:lpstr>Unit 1 Economics</vt:lpstr>
      <vt:lpstr>Basic Concepts</vt:lpstr>
      <vt:lpstr>Basic Concepts</vt:lpstr>
      <vt:lpstr>Production Possibilities Model</vt:lpstr>
      <vt:lpstr>Basic Concepts</vt:lpstr>
      <vt:lpstr>Factors of Production  (Scarce Resources) </vt:lpstr>
      <vt:lpstr>Production Possibilities Curve</vt:lpstr>
      <vt:lpstr>Production Possibilities Table </vt:lpstr>
      <vt:lpstr>Production Possibilities Model</vt:lpstr>
      <vt:lpstr>Production Possibilities Model</vt:lpstr>
      <vt:lpstr>Production Possibilities Model</vt:lpstr>
      <vt:lpstr>Economic Systems</vt:lpstr>
      <vt:lpstr>Economic Systems</vt:lpstr>
      <vt:lpstr>Economic Systems</vt:lpstr>
      <vt:lpstr>Economic Systems</vt:lpstr>
      <vt:lpstr>Economic Systems</vt:lpstr>
    </vt:vector>
  </TitlesOfParts>
  <Company>LEUSD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Economics</dc:title>
  <dc:creator>Polly Jones</dc:creator>
  <cp:lastModifiedBy>Polly Jones</cp:lastModifiedBy>
  <cp:revision>10</cp:revision>
  <dcterms:created xsi:type="dcterms:W3CDTF">2013-08-15T15:39:05Z</dcterms:created>
  <dcterms:modified xsi:type="dcterms:W3CDTF">2014-08-21T16:59:21Z</dcterms:modified>
</cp:coreProperties>
</file>