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9" r:id="rId8"/>
    <p:sldId id="275" r:id="rId9"/>
    <p:sldId id="270" r:id="rId10"/>
    <p:sldId id="274" r:id="rId11"/>
    <p:sldId id="273" r:id="rId12"/>
    <p:sldId id="272" r:id="rId13"/>
    <p:sldId id="258" r:id="rId14"/>
    <p:sldId id="266" r:id="rId15"/>
    <p:sldId id="263" r:id="rId16"/>
    <p:sldId id="267" r:id="rId17"/>
    <p:sldId id="264" r:id="rId18"/>
    <p:sldId id="268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5046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801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8292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956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8623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6160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8751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1981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108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0751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56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637157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81800" cy="1752600"/>
          </a:xfrm>
        </p:spPr>
        <p:txBody>
          <a:bodyPr/>
          <a:lstStyle/>
          <a:p>
            <a:r>
              <a:rPr lang="en-US" dirty="0" smtClean="0"/>
              <a:t>Microeconomics: Supply and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3687763" y="2740025"/>
            <a:ext cx="3198812" cy="3775075"/>
            <a:chOff x="2449" y="1726"/>
            <a:chExt cx="2015" cy="2378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2711" y="1844"/>
              <a:ext cx="1599" cy="20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2462" y="1831"/>
              <a:ext cx="258" cy="2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175000"/>
                </a:lnSpc>
              </a:pPr>
              <a:r>
                <a:rPr lang="en-US" altLang="en-US" sz="1600" b="1"/>
                <a:t>$4</a:t>
              </a:r>
            </a:p>
            <a:p>
              <a:pPr algn="r">
                <a:lnSpc>
                  <a:spcPct val="175000"/>
                </a:lnSpc>
              </a:pPr>
              <a:endParaRPr lang="en-US" altLang="en-US" sz="1600" b="1"/>
            </a:p>
            <a:p>
              <a:pPr algn="r">
                <a:lnSpc>
                  <a:spcPct val="175000"/>
                </a:lnSpc>
              </a:pPr>
              <a:r>
                <a:rPr lang="en-US" altLang="en-US" sz="1600" b="1"/>
                <a:t>3</a:t>
              </a:r>
            </a:p>
            <a:p>
              <a:pPr algn="r">
                <a:lnSpc>
                  <a:spcPct val="175000"/>
                </a:lnSpc>
              </a:pPr>
              <a:endParaRPr lang="en-US" altLang="en-US" sz="1600" b="1"/>
            </a:p>
            <a:p>
              <a:pPr algn="r">
                <a:lnSpc>
                  <a:spcPct val="175000"/>
                </a:lnSpc>
              </a:pPr>
              <a:r>
                <a:rPr lang="en-US" altLang="en-US" sz="1600" b="1"/>
                <a:t>2</a:t>
              </a:r>
            </a:p>
            <a:p>
              <a:pPr algn="r">
                <a:lnSpc>
                  <a:spcPct val="175000"/>
                </a:lnSpc>
              </a:pPr>
              <a:endParaRPr lang="en-US" altLang="en-US" sz="1600" b="1"/>
            </a:p>
            <a:p>
              <a:pPr algn="r">
                <a:lnSpc>
                  <a:spcPct val="175000"/>
                </a:lnSpc>
              </a:pPr>
              <a:r>
                <a:rPr lang="en-US" altLang="en-US" sz="1600" b="1"/>
                <a:t>1</a:t>
              </a:r>
            </a:p>
            <a:p>
              <a:pPr algn="r">
                <a:lnSpc>
                  <a:spcPct val="175000"/>
                </a:lnSpc>
              </a:pPr>
              <a:endParaRPr lang="en-US" altLang="en-US" sz="1600" b="1"/>
            </a:p>
          </p:txBody>
        </p:sp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2617" y="3873"/>
              <a:ext cx="17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0          10          20          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4236" y="3848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Q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449" y="1726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P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Relatively Inelastic Demand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b="1" dirty="0"/>
              <a:t>Total Revenue (TR)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5F5F5F"/>
                </a:solidFill>
              </a:rPr>
              <a:t>     </a:t>
            </a:r>
            <a:r>
              <a:rPr lang="en-US" altLang="en-US" sz="2800" dirty="0"/>
              <a:t>TR = </a:t>
            </a:r>
            <a:r>
              <a:rPr lang="en-US" altLang="en-US" sz="2800" i="1" dirty="0"/>
              <a:t>P </a:t>
            </a:r>
            <a:r>
              <a:rPr lang="en-US" altLang="en-US" sz="2800" dirty="0"/>
              <a:t>x</a:t>
            </a:r>
            <a:r>
              <a:rPr lang="en-US" altLang="en-US" sz="2800" i="1" dirty="0"/>
              <a:t> Q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/>
              <a:t>    </a:t>
            </a:r>
            <a:r>
              <a:rPr lang="en-US" altLang="en-US" sz="2800" b="1" i="1" dirty="0"/>
              <a:t>Inelastic Demand </a:t>
            </a:r>
            <a:r>
              <a:rPr lang="en-US" altLang="en-US" sz="2800" i="1" dirty="0"/>
              <a:t>(lower prices = lower total revenue, higher prices = higher total revenue, direct relationship)</a:t>
            </a:r>
          </a:p>
          <a:p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103688" y="3190875"/>
            <a:ext cx="881062" cy="300513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103688" y="5432425"/>
            <a:ext cx="1762125" cy="763588"/>
          </a:xfrm>
          <a:prstGeom prst="rect">
            <a:avLst/>
          </a:prstGeom>
          <a:solidFill>
            <a:srgbClr val="CC99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4929188" y="3011488"/>
            <a:ext cx="1143000" cy="2936875"/>
          </a:xfrm>
          <a:prstGeom prst="line">
            <a:avLst/>
          </a:prstGeom>
          <a:noFill/>
          <a:ln w="57150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973638" y="2914650"/>
            <a:ext cx="2808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861050" y="5119688"/>
            <a:ext cx="3080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046788" y="5749925"/>
            <a:ext cx="4090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D</a:t>
            </a:r>
            <a:r>
              <a:rPr lang="en-US" altLang="en-US" b="1" baseline="-25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4914900" y="3116263"/>
            <a:ext cx="133350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8"/>
          <p:cNvSpPr>
            <a:spLocks noChangeArrowheads="1"/>
          </p:cNvSpPr>
          <p:nvPr/>
        </p:nvSpPr>
        <p:spPr bwMode="auto">
          <a:xfrm>
            <a:off x="5800725" y="5368925"/>
            <a:ext cx="133350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9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Unit Elasticity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800" b="1" dirty="0"/>
              <a:t>Total Revenue </a:t>
            </a:r>
            <a:r>
              <a:rPr lang="en-US" altLang="en-US" sz="2800" dirty="0"/>
              <a:t>(TR)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5F5F5F"/>
                </a:solidFill>
              </a:rPr>
              <a:t>  </a:t>
            </a:r>
            <a:r>
              <a:rPr lang="en-US" altLang="en-US" sz="2800" dirty="0"/>
              <a:t>   TR = </a:t>
            </a:r>
            <a:r>
              <a:rPr lang="en-US" altLang="en-US" sz="2800" i="1" dirty="0"/>
              <a:t>P </a:t>
            </a:r>
            <a:r>
              <a:rPr lang="en-US" altLang="en-US" sz="2800" dirty="0"/>
              <a:t>x</a:t>
            </a:r>
            <a:r>
              <a:rPr lang="en-US" altLang="en-US" sz="2800" i="1" dirty="0"/>
              <a:t> Q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/>
              <a:t>    </a:t>
            </a:r>
            <a:r>
              <a:rPr lang="en-US" altLang="en-US" sz="2800" b="1" i="1" dirty="0"/>
              <a:t>Unit-Elastic</a:t>
            </a:r>
            <a:r>
              <a:rPr lang="en-US" altLang="en-US" sz="2800" i="1" dirty="0"/>
              <a:t> (changes in price do not change total revenue)</a:t>
            </a:r>
          </a:p>
          <a:p>
            <a:endParaRPr lang="en-US" dirty="0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397250" y="2973388"/>
            <a:ext cx="3811588" cy="3495675"/>
            <a:chOff x="2084" y="1873"/>
            <a:chExt cx="2401" cy="2202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332" y="1998"/>
              <a:ext cx="2026" cy="187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084" y="2058"/>
              <a:ext cx="258" cy="1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175000"/>
                </a:lnSpc>
              </a:pPr>
              <a:r>
                <a:rPr lang="en-US" altLang="en-US" sz="1600" b="1"/>
                <a:t>$3</a:t>
              </a:r>
            </a:p>
            <a:p>
              <a:pPr algn="r">
                <a:lnSpc>
                  <a:spcPct val="175000"/>
                </a:lnSpc>
              </a:pPr>
              <a:endParaRPr lang="en-US" altLang="en-US" sz="1600" b="1"/>
            </a:p>
            <a:p>
              <a:pPr algn="r">
                <a:lnSpc>
                  <a:spcPct val="175000"/>
                </a:lnSpc>
              </a:pPr>
              <a:r>
                <a:rPr lang="en-US" altLang="en-US" sz="1600" b="1"/>
                <a:t>2</a:t>
              </a:r>
            </a:p>
            <a:p>
              <a:pPr algn="r">
                <a:lnSpc>
                  <a:spcPct val="175000"/>
                </a:lnSpc>
              </a:pPr>
              <a:endParaRPr lang="en-US" altLang="en-US" sz="1600" b="1"/>
            </a:p>
            <a:p>
              <a:pPr algn="r">
                <a:lnSpc>
                  <a:spcPct val="175000"/>
                </a:lnSpc>
              </a:pPr>
              <a:r>
                <a:rPr lang="en-US" altLang="en-US" sz="1600" b="1"/>
                <a:t>1</a:t>
              </a:r>
            </a:p>
            <a:p>
              <a:pPr algn="r">
                <a:lnSpc>
                  <a:spcPct val="175000"/>
                </a:lnSpc>
              </a:pPr>
              <a:endParaRPr lang="en-US" altLang="en-US" sz="1600" b="1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239" y="3844"/>
              <a:ext cx="19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0          10          20          30   </a:t>
              </a:r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4257" y="3820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Q</a:t>
              </a:r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2092" y="1873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P</a:t>
              </a:r>
            </a:p>
          </p:txBody>
        </p:sp>
      </p:grp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790950" y="3603625"/>
            <a:ext cx="892175" cy="254793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790950" y="5280025"/>
            <a:ext cx="2635250" cy="871538"/>
          </a:xfrm>
          <a:prstGeom prst="rect">
            <a:avLst/>
          </a:prstGeom>
          <a:solidFill>
            <a:srgbClr val="CC99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665663" y="33004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383338" y="4875213"/>
            <a:ext cx="26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648450" y="5180013"/>
            <a:ext cx="4090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D</a:t>
            </a:r>
            <a:r>
              <a:rPr lang="en-US" altLang="en-US" b="1" baseline="-25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" name="Arc 15"/>
          <p:cNvSpPr>
            <a:spLocks/>
          </p:cNvSpPr>
          <p:nvPr/>
        </p:nvSpPr>
        <p:spPr bwMode="auto">
          <a:xfrm rot="10800000">
            <a:off x="4670425" y="3387725"/>
            <a:ext cx="2006600" cy="1878013"/>
          </a:xfrm>
          <a:custGeom>
            <a:avLst/>
            <a:gdLst>
              <a:gd name="G0" fmla="+- 857 0 0"/>
              <a:gd name="G1" fmla="+- 21600 0 0"/>
              <a:gd name="G2" fmla="+- 21600 0 0"/>
              <a:gd name="T0" fmla="*/ 0 w 22457"/>
              <a:gd name="T1" fmla="*/ 17 h 21600"/>
              <a:gd name="T2" fmla="*/ 22457 w 22457"/>
              <a:gd name="T3" fmla="*/ 21600 h 21600"/>
              <a:gd name="T4" fmla="*/ 857 w 2245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457" h="21600" fill="none" extrusionOk="0">
                <a:moveTo>
                  <a:pt x="0" y="17"/>
                </a:moveTo>
                <a:cubicBezTo>
                  <a:pt x="285" y="5"/>
                  <a:pt x="571" y="-1"/>
                  <a:pt x="857" y="0"/>
                </a:cubicBezTo>
                <a:cubicBezTo>
                  <a:pt x="12786" y="0"/>
                  <a:pt x="22457" y="9670"/>
                  <a:pt x="22457" y="21600"/>
                </a:cubicBezTo>
              </a:path>
              <a:path w="22457" h="21600" stroke="0" extrusionOk="0">
                <a:moveTo>
                  <a:pt x="0" y="17"/>
                </a:moveTo>
                <a:cubicBezTo>
                  <a:pt x="285" y="5"/>
                  <a:pt x="571" y="-1"/>
                  <a:pt x="857" y="0"/>
                </a:cubicBezTo>
                <a:cubicBezTo>
                  <a:pt x="12786" y="0"/>
                  <a:pt x="22457" y="9670"/>
                  <a:pt x="22457" y="21600"/>
                </a:cubicBezTo>
                <a:lnTo>
                  <a:pt x="857" y="21600"/>
                </a:lnTo>
                <a:close/>
              </a:path>
            </a:pathLst>
          </a:custGeom>
          <a:noFill/>
          <a:ln w="57150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4614863" y="3538538"/>
            <a:ext cx="133350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8"/>
          <p:cNvSpPr>
            <a:spLocks noChangeArrowheads="1"/>
          </p:cNvSpPr>
          <p:nvPr/>
        </p:nvSpPr>
        <p:spPr bwMode="auto">
          <a:xfrm>
            <a:off x="6356350" y="5191125"/>
            <a:ext cx="133350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7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  <a:lumOff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4000" b="1" dirty="0"/>
              <a:t>Price Elasticity of Demand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5738" y="762001"/>
            <a:ext cx="6113462" cy="811212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4800" i="1" dirty="0"/>
              <a:t>Extreme Cases</a:t>
            </a:r>
            <a:endParaRPr lang="en-US" altLang="en-US" sz="4800" i="1" baseline="-25000" dirty="0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792288" y="1439863"/>
            <a:ext cx="53482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i="1" dirty="0">
                <a:solidFill>
                  <a:srgbClr val="990033"/>
                </a:solidFill>
              </a:rPr>
              <a:t>Perfectly Inelastic Demand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789113" y="4014788"/>
            <a:ext cx="50339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i="1">
                <a:solidFill>
                  <a:srgbClr val="990033"/>
                </a:solidFill>
              </a:rPr>
              <a:t>Perfectly Elastic Demand</a:t>
            </a:r>
          </a:p>
        </p:txBody>
      </p:sp>
      <p:grpSp>
        <p:nvGrpSpPr>
          <p:cNvPr id="28725" name="Group 53"/>
          <p:cNvGrpSpPr>
            <a:grpSpLocks/>
          </p:cNvGrpSpPr>
          <p:nvPr/>
        </p:nvGrpSpPr>
        <p:grpSpPr bwMode="auto">
          <a:xfrm>
            <a:off x="2406650" y="1887538"/>
            <a:ext cx="5716588" cy="2236787"/>
            <a:chOff x="1516" y="1189"/>
            <a:chExt cx="3601" cy="1409"/>
          </a:xfrm>
        </p:grpSpPr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1681" y="1276"/>
              <a:ext cx="3361" cy="1151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8710" name="Text Box 38"/>
            <p:cNvSpPr txBox="1">
              <a:spLocks noChangeArrowheads="1"/>
            </p:cNvSpPr>
            <p:nvPr/>
          </p:nvSpPr>
          <p:spPr bwMode="auto">
            <a:xfrm>
              <a:off x="1523" y="230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0</a:t>
              </a:r>
            </a:p>
          </p:txBody>
        </p:sp>
        <p:sp>
          <p:nvSpPr>
            <p:cNvPr id="28713" name="Text Box 41"/>
            <p:cNvSpPr txBox="1">
              <a:spLocks noChangeArrowheads="1"/>
            </p:cNvSpPr>
            <p:nvPr/>
          </p:nvSpPr>
          <p:spPr bwMode="auto">
            <a:xfrm>
              <a:off x="1516" y="1189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P</a:t>
              </a:r>
            </a:p>
          </p:txBody>
        </p:sp>
        <p:sp>
          <p:nvSpPr>
            <p:cNvPr id="28714" name="Text Box 42"/>
            <p:cNvSpPr txBox="1">
              <a:spLocks noChangeArrowheads="1"/>
            </p:cNvSpPr>
            <p:nvPr/>
          </p:nvSpPr>
          <p:spPr bwMode="auto">
            <a:xfrm>
              <a:off x="4901" y="238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Q</a:t>
              </a:r>
            </a:p>
          </p:txBody>
        </p:sp>
      </p:grpSp>
      <p:grpSp>
        <p:nvGrpSpPr>
          <p:cNvPr id="28726" name="Group 54"/>
          <p:cNvGrpSpPr>
            <a:grpSpLocks/>
          </p:cNvGrpSpPr>
          <p:nvPr/>
        </p:nvGrpSpPr>
        <p:grpSpPr bwMode="auto">
          <a:xfrm>
            <a:off x="2406650" y="4443413"/>
            <a:ext cx="5716588" cy="2233612"/>
            <a:chOff x="1516" y="2799"/>
            <a:chExt cx="3601" cy="1407"/>
          </a:xfrm>
        </p:grpSpPr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1686" y="2877"/>
              <a:ext cx="3361" cy="1151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Text Box 39"/>
            <p:cNvSpPr txBox="1">
              <a:spLocks noChangeArrowheads="1"/>
            </p:cNvSpPr>
            <p:nvPr/>
          </p:nvSpPr>
          <p:spPr bwMode="auto">
            <a:xfrm>
              <a:off x="1516" y="2799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P</a:t>
              </a:r>
            </a:p>
          </p:txBody>
        </p:sp>
        <p:sp>
          <p:nvSpPr>
            <p:cNvPr id="28712" name="Text Box 40"/>
            <p:cNvSpPr txBox="1">
              <a:spLocks noChangeArrowheads="1"/>
            </p:cNvSpPr>
            <p:nvPr/>
          </p:nvSpPr>
          <p:spPr bwMode="auto">
            <a:xfrm>
              <a:off x="1523" y="391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0</a:t>
              </a:r>
            </a:p>
          </p:txBody>
        </p:sp>
        <p:sp>
          <p:nvSpPr>
            <p:cNvPr id="28715" name="Text Box 43"/>
            <p:cNvSpPr txBox="1">
              <a:spLocks noChangeArrowheads="1"/>
            </p:cNvSpPr>
            <p:nvPr/>
          </p:nvSpPr>
          <p:spPr bwMode="auto">
            <a:xfrm>
              <a:off x="4901" y="399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Q</a:t>
              </a:r>
            </a:p>
          </p:txBody>
        </p:sp>
      </p:grpSp>
      <p:sp>
        <p:nvSpPr>
          <p:cNvPr id="28716" name="Line 44"/>
          <p:cNvSpPr>
            <a:spLocks noChangeShapeType="1"/>
          </p:cNvSpPr>
          <p:nvPr/>
        </p:nvSpPr>
        <p:spPr bwMode="auto">
          <a:xfrm>
            <a:off x="5321300" y="2332038"/>
            <a:ext cx="0" cy="1527175"/>
          </a:xfrm>
          <a:prstGeom prst="line">
            <a:avLst/>
          </a:prstGeom>
          <a:noFill/>
          <a:ln w="57150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7" name="Line 45"/>
          <p:cNvSpPr>
            <a:spLocks noChangeShapeType="1"/>
          </p:cNvSpPr>
          <p:nvPr/>
        </p:nvSpPr>
        <p:spPr bwMode="auto">
          <a:xfrm>
            <a:off x="2668588" y="5068888"/>
            <a:ext cx="4484687" cy="0"/>
          </a:xfrm>
          <a:prstGeom prst="line">
            <a:avLst/>
          </a:prstGeom>
          <a:noFill/>
          <a:ln w="57150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Text Box 46"/>
          <p:cNvSpPr txBox="1">
            <a:spLocks noChangeArrowheads="1"/>
          </p:cNvSpPr>
          <p:nvPr/>
        </p:nvSpPr>
        <p:spPr bwMode="auto">
          <a:xfrm>
            <a:off x="5159375" y="1993900"/>
            <a:ext cx="4090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D</a:t>
            </a:r>
            <a:r>
              <a:rPr lang="en-US" altLang="en-US" b="1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8719" name="Text Box 47"/>
          <p:cNvSpPr txBox="1">
            <a:spLocks noChangeArrowheads="1"/>
          </p:cNvSpPr>
          <p:nvPr/>
        </p:nvSpPr>
        <p:spPr bwMode="auto">
          <a:xfrm>
            <a:off x="7140575" y="4879975"/>
            <a:ext cx="4090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D</a:t>
            </a:r>
            <a:r>
              <a:rPr lang="en-US" altLang="en-US" b="1" baseline="-25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8721" name="Text Box 49"/>
          <p:cNvSpPr txBox="1">
            <a:spLocks noChangeArrowheads="1"/>
          </p:cNvSpPr>
          <p:nvPr/>
        </p:nvSpPr>
        <p:spPr bwMode="auto">
          <a:xfrm>
            <a:off x="5902325" y="2197100"/>
            <a:ext cx="112505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chemeClr val="bg1"/>
                </a:solidFill>
              </a:rPr>
              <a:t>Perfectly</a:t>
            </a:r>
          </a:p>
          <a:p>
            <a:r>
              <a:rPr lang="en-US" altLang="en-US" sz="2000" b="1" dirty="0">
                <a:solidFill>
                  <a:schemeClr val="bg1"/>
                </a:solidFill>
              </a:rPr>
              <a:t>Inelastic</a:t>
            </a:r>
          </a:p>
          <a:p>
            <a:r>
              <a:rPr lang="en-US" altLang="en-US" sz="2000" b="1" dirty="0">
                <a:solidFill>
                  <a:schemeClr val="bg1"/>
                </a:solidFill>
              </a:rPr>
              <a:t>Demand</a:t>
            </a:r>
          </a:p>
          <a:p>
            <a:r>
              <a:rPr lang="en-US" altLang="en-US" sz="2000" b="1" i="1" dirty="0">
                <a:solidFill>
                  <a:schemeClr val="bg1"/>
                </a:solidFill>
              </a:rPr>
              <a:t>(E</a:t>
            </a:r>
            <a:r>
              <a:rPr lang="en-US" altLang="en-US" sz="2000" b="1" i="1" baseline="-25000" dirty="0">
                <a:solidFill>
                  <a:schemeClr val="bg1"/>
                </a:solidFill>
              </a:rPr>
              <a:t>d</a:t>
            </a:r>
            <a:r>
              <a:rPr lang="en-US" altLang="en-US" sz="2000" b="1" i="1" dirty="0">
                <a:solidFill>
                  <a:schemeClr val="bg1"/>
                </a:solidFill>
              </a:rPr>
              <a:t> = 0)</a:t>
            </a:r>
          </a:p>
        </p:txBody>
      </p:sp>
      <p:sp>
        <p:nvSpPr>
          <p:cNvPr id="28722" name="Line 50"/>
          <p:cNvSpPr>
            <a:spLocks noChangeShapeType="1"/>
          </p:cNvSpPr>
          <p:nvPr/>
        </p:nvSpPr>
        <p:spPr bwMode="auto">
          <a:xfrm flipH="1">
            <a:off x="5357813" y="2600325"/>
            <a:ext cx="558800" cy="1508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5688013" y="5049838"/>
            <a:ext cx="112505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chemeClr val="bg1"/>
                </a:solidFill>
              </a:rPr>
              <a:t>Perfectly</a:t>
            </a:r>
          </a:p>
          <a:p>
            <a:r>
              <a:rPr lang="en-US" altLang="en-US" sz="2000" b="1" dirty="0">
                <a:solidFill>
                  <a:schemeClr val="bg1"/>
                </a:solidFill>
              </a:rPr>
              <a:t>Elastic</a:t>
            </a:r>
          </a:p>
          <a:p>
            <a:r>
              <a:rPr lang="en-US" altLang="en-US" sz="2000" b="1" dirty="0">
                <a:solidFill>
                  <a:schemeClr val="bg1"/>
                </a:solidFill>
              </a:rPr>
              <a:t>Demand</a:t>
            </a:r>
          </a:p>
          <a:p>
            <a:r>
              <a:rPr lang="en-US" altLang="en-US" sz="2000" b="1" i="1" dirty="0">
                <a:solidFill>
                  <a:schemeClr val="bg1"/>
                </a:solidFill>
              </a:rPr>
              <a:t>(E</a:t>
            </a:r>
            <a:r>
              <a:rPr lang="en-US" altLang="en-US" sz="2000" b="1" i="1" baseline="-25000" dirty="0">
                <a:solidFill>
                  <a:schemeClr val="bg1"/>
                </a:solidFill>
              </a:rPr>
              <a:t>d</a:t>
            </a:r>
            <a:r>
              <a:rPr lang="en-US" altLang="en-US" sz="2000" b="1" i="1" dirty="0">
                <a:solidFill>
                  <a:schemeClr val="bg1"/>
                </a:solidFill>
              </a:rPr>
              <a:t> = </a:t>
            </a:r>
            <a:r>
              <a:rPr lang="en-US" altLang="en-US" sz="2000" b="1" i="1" dirty="0">
                <a:solidFill>
                  <a:schemeClr val="bg1"/>
                </a:solidFill>
                <a:cs typeface="Arial" charset="0"/>
              </a:rPr>
              <a:t>∞</a:t>
            </a:r>
            <a:r>
              <a:rPr lang="en-US" altLang="en-US" sz="2000" b="1" i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8724" name="Line 52"/>
          <p:cNvSpPr>
            <a:spLocks noChangeShapeType="1"/>
          </p:cNvSpPr>
          <p:nvPr/>
        </p:nvSpPr>
        <p:spPr bwMode="auto">
          <a:xfrm flipH="1" flipV="1">
            <a:off x="4700588" y="5130800"/>
            <a:ext cx="882650" cy="5715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6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2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5" grpId="0"/>
      <p:bldP spid="28686" grpId="0"/>
      <p:bldP spid="28716" grpId="0" animBg="1"/>
      <p:bldP spid="28717" grpId="0" animBg="1"/>
      <p:bldP spid="28718" grpId="0"/>
      <p:bldP spid="28719" grpId="0"/>
      <p:bldP spid="28721" grpId="0"/>
      <p:bldP spid="28722" grpId="0" animBg="1"/>
      <p:bldP spid="28723" grpId="0"/>
      <p:bldP spid="287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Supply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en-US" altLang="en-US" b="1" u="sng" dirty="0" smtClean="0"/>
              <a:t>Definition</a:t>
            </a:r>
            <a:r>
              <a:rPr lang="en-US" altLang="en-US" dirty="0" smtClean="0"/>
              <a:t> </a:t>
            </a:r>
            <a:r>
              <a:rPr lang="en-US" altLang="en-US" dirty="0"/>
              <a:t>– amount of a product or service that producers are willing and able to make at various prices</a:t>
            </a:r>
          </a:p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en-US" altLang="en-US" b="1" u="sng" dirty="0"/>
              <a:t>Supply Schedule </a:t>
            </a:r>
            <a:r>
              <a:rPr lang="en-US" altLang="en-US" dirty="0"/>
              <a:t>– table/chart listing the quantities that will be produced at each </a:t>
            </a:r>
            <a:r>
              <a:rPr lang="en-US" altLang="en-US" dirty="0" smtClean="0"/>
              <a:t>price</a:t>
            </a:r>
          </a:p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en-US" altLang="en-US" b="1" u="sng" dirty="0" smtClean="0"/>
              <a:t>Supply Curve </a:t>
            </a:r>
            <a:r>
              <a:rPr lang="en-US" altLang="en-US" dirty="0" smtClean="0"/>
              <a:t>– a graph showing the various combinations of prices and quantities supplied</a:t>
            </a:r>
            <a:endParaRPr lang="en-US" altLang="en-US" dirty="0"/>
          </a:p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en-US" altLang="en-US" b="1" u="sng" dirty="0"/>
              <a:t>Law of Supply </a:t>
            </a:r>
            <a:r>
              <a:rPr lang="en-US" altLang="en-US" dirty="0"/>
              <a:t>– as prices rise, quantities supplied rise, as prices fall, quantities supplied fall (direct relationship</a:t>
            </a:r>
            <a:r>
              <a:rPr lang="en-US" altLang="en-US" dirty="0" smtClean="0"/>
              <a:t>)</a:t>
            </a:r>
          </a:p>
          <a:p>
            <a:pPr lvl="1">
              <a:lnSpc>
                <a:spcPct val="105000"/>
              </a:lnSpc>
              <a:spcBef>
                <a:spcPct val="150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/>
              <a:t>A change in the price of a product results in a change in the </a:t>
            </a:r>
            <a:r>
              <a:rPr lang="en-US" altLang="en-US" b="1" i="1" dirty="0" smtClean="0"/>
              <a:t>QUANTITY SUPPLIED</a:t>
            </a:r>
            <a:r>
              <a:rPr lang="en-US" altLang="en-US" dirty="0" smtClean="0"/>
              <a:t>! (it does </a:t>
            </a:r>
            <a:r>
              <a:rPr lang="en-US" altLang="en-US" b="1" i="1" dirty="0" smtClean="0"/>
              <a:t>NOT</a:t>
            </a:r>
            <a:r>
              <a:rPr lang="en-US" altLang="en-US" dirty="0" smtClean="0"/>
              <a:t> shift Supply)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8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  <a:lumOff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1" name="Rectangle 73"/>
          <p:cNvSpPr>
            <a:spLocks noChangeArrowheads="1"/>
          </p:cNvSpPr>
          <p:nvPr/>
        </p:nvSpPr>
        <p:spPr bwMode="auto">
          <a:xfrm>
            <a:off x="1981200" y="3870325"/>
            <a:ext cx="117157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2" name="Rectangle 74"/>
          <p:cNvSpPr>
            <a:spLocks noChangeArrowheads="1"/>
          </p:cNvSpPr>
          <p:nvPr/>
        </p:nvSpPr>
        <p:spPr bwMode="auto">
          <a:xfrm>
            <a:off x="1981200" y="4394200"/>
            <a:ext cx="117157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3" name="Rectangle 75"/>
          <p:cNvSpPr>
            <a:spLocks noChangeArrowheads="1"/>
          </p:cNvSpPr>
          <p:nvPr/>
        </p:nvSpPr>
        <p:spPr bwMode="auto">
          <a:xfrm>
            <a:off x="1981200" y="4899025"/>
            <a:ext cx="117157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4" name="Rectangle 76"/>
          <p:cNvSpPr>
            <a:spLocks noChangeArrowheads="1"/>
          </p:cNvSpPr>
          <p:nvPr/>
        </p:nvSpPr>
        <p:spPr bwMode="auto">
          <a:xfrm>
            <a:off x="1981200" y="5413375"/>
            <a:ext cx="117157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5" name="Rectangle 77"/>
          <p:cNvSpPr>
            <a:spLocks noChangeArrowheads="1"/>
          </p:cNvSpPr>
          <p:nvPr/>
        </p:nvSpPr>
        <p:spPr bwMode="auto">
          <a:xfrm>
            <a:off x="1981200" y="3365500"/>
            <a:ext cx="117157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600" name="Group 72"/>
          <p:cNvGrpSpPr>
            <a:grpSpLocks/>
          </p:cNvGrpSpPr>
          <p:nvPr/>
        </p:nvGrpSpPr>
        <p:grpSpPr bwMode="auto">
          <a:xfrm>
            <a:off x="4038600" y="2033588"/>
            <a:ext cx="4746625" cy="3709987"/>
            <a:chOff x="2544" y="1281"/>
            <a:chExt cx="2990" cy="2337"/>
          </a:xfrm>
        </p:grpSpPr>
        <p:grpSp>
          <p:nvGrpSpPr>
            <p:cNvPr id="22597" name="Group 69"/>
            <p:cNvGrpSpPr>
              <a:grpSpLocks/>
            </p:cNvGrpSpPr>
            <p:nvPr/>
          </p:nvGrpSpPr>
          <p:grpSpPr bwMode="auto">
            <a:xfrm>
              <a:off x="2549" y="1290"/>
              <a:ext cx="2977" cy="2321"/>
              <a:chOff x="2548" y="1290"/>
              <a:chExt cx="2296" cy="2321"/>
            </a:xfrm>
          </p:grpSpPr>
          <p:grpSp>
            <p:nvGrpSpPr>
              <p:cNvPr id="22533" name="Group 5"/>
              <p:cNvGrpSpPr>
                <a:grpSpLocks/>
              </p:cNvGrpSpPr>
              <p:nvPr/>
            </p:nvGrpSpPr>
            <p:grpSpPr bwMode="auto">
              <a:xfrm>
                <a:off x="2548" y="1290"/>
                <a:ext cx="2296" cy="1928"/>
                <a:chOff x="2698" y="1132"/>
                <a:chExt cx="2797" cy="2178"/>
              </a:xfrm>
            </p:grpSpPr>
            <p:sp>
              <p:nvSpPr>
                <p:cNvPr id="22534" name="Line 6"/>
                <p:cNvSpPr>
                  <a:spLocks noChangeShapeType="1"/>
                </p:cNvSpPr>
                <p:nvPr/>
              </p:nvSpPr>
              <p:spPr bwMode="auto">
                <a:xfrm>
                  <a:off x="2708" y="1132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35" name="Line 7"/>
                <p:cNvSpPr>
                  <a:spLocks noChangeShapeType="1"/>
                </p:cNvSpPr>
                <p:nvPr/>
              </p:nvSpPr>
              <p:spPr bwMode="auto">
                <a:xfrm>
                  <a:off x="2706" y="1558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36" name="Line 8"/>
                <p:cNvSpPr>
                  <a:spLocks noChangeShapeType="1"/>
                </p:cNvSpPr>
                <p:nvPr/>
              </p:nvSpPr>
              <p:spPr bwMode="auto">
                <a:xfrm>
                  <a:off x="2704" y="1996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37" name="Line 9"/>
                <p:cNvSpPr>
                  <a:spLocks noChangeShapeType="1"/>
                </p:cNvSpPr>
                <p:nvPr/>
              </p:nvSpPr>
              <p:spPr bwMode="auto">
                <a:xfrm>
                  <a:off x="2702" y="2434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38" name="Line 10"/>
                <p:cNvSpPr>
                  <a:spLocks noChangeShapeType="1"/>
                </p:cNvSpPr>
                <p:nvPr/>
              </p:nvSpPr>
              <p:spPr bwMode="auto">
                <a:xfrm>
                  <a:off x="2700" y="2872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39" name="Line 11"/>
                <p:cNvSpPr>
                  <a:spLocks noChangeShapeType="1"/>
                </p:cNvSpPr>
                <p:nvPr/>
              </p:nvSpPr>
              <p:spPr bwMode="auto">
                <a:xfrm>
                  <a:off x="2698" y="3310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596" name="Group 68"/>
              <p:cNvGrpSpPr>
                <a:grpSpLocks/>
              </p:cNvGrpSpPr>
              <p:nvPr/>
            </p:nvGrpSpPr>
            <p:grpSpPr bwMode="auto">
              <a:xfrm>
                <a:off x="2833" y="1291"/>
                <a:ext cx="2006" cy="2320"/>
                <a:chOff x="2833" y="1291"/>
                <a:chExt cx="2006" cy="2320"/>
              </a:xfrm>
            </p:grpSpPr>
            <p:sp>
              <p:nvSpPr>
                <p:cNvPr id="22541" name="Line 13"/>
                <p:cNvSpPr>
                  <a:spLocks noChangeShapeType="1"/>
                </p:cNvSpPr>
                <p:nvPr/>
              </p:nvSpPr>
              <p:spPr bwMode="auto">
                <a:xfrm>
                  <a:off x="2833" y="1291"/>
                  <a:ext cx="0" cy="232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2" name="Line 14"/>
                <p:cNvSpPr>
                  <a:spLocks noChangeShapeType="1"/>
                </p:cNvSpPr>
                <p:nvPr/>
              </p:nvSpPr>
              <p:spPr bwMode="auto">
                <a:xfrm>
                  <a:off x="3118" y="1291"/>
                  <a:ext cx="0" cy="232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3" name="Line 15"/>
                <p:cNvSpPr>
                  <a:spLocks noChangeShapeType="1"/>
                </p:cNvSpPr>
                <p:nvPr/>
              </p:nvSpPr>
              <p:spPr bwMode="auto">
                <a:xfrm>
                  <a:off x="3412" y="1291"/>
                  <a:ext cx="0" cy="232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4" name="Line 16"/>
                <p:cNvSpPr>
                  <a:spLocks noChangeShapeType="1"/>
                </p:cNvSpPr>
                <p:nvPr/>
              </p:nvSpPr>
              <p:spPr bwMode="auto">
                <a:xfrm>
                  <a:off x="3696" y="1291"/>
                  <a:ext cx="0" cy="232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5" name="Line 17"/>
                <p:cNvSpPr>
                  <a:spLocks noChangeShapeType="1"/>
                </p:cNvSpPr>
                <p:nvPr/>
              </p:nvSpPr>
              <p:spPr bwMode="auto">
                <a:xfrm>
                  <a:off x="3981" y="1291"/>
                  <a:ext cx="0" cy="232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6" name="Line 18"/>
                <p:cNvSpPr>
                  <a:spLocks noChangeShapeType="1"/>
                </p:cNvSpPr>
                <p:nvPr/>
              </p:nvSpPr>
              <p:spPr bwMode="auto">
                <a:xfrm>
                  <a:off x="4265" y="1291"/>
                  <a:ext cx="0" cy="232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7" name="Line 19"/>
                <p:cNvSpPr>
                  <a:spLocks noChangeShapeType="1"/>
                </p:cNvSpPr>
                <p:nvPr/>
              </p:nvSpPr>
              <p:spPr bwMode="auto">
                <a:xfrm>
                  <a:off x="4554" y="1291"/>
                  <a:ext cx="0" cy="232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9" name="Line 21"/>
                <p:cNvSpPr>
                  <a:spLocks noChangeShapeType="1"/>
                </p:cNvSpPr>
                <p:nvPr/>
              </p:nvSpPr>
              <p:spPr bwMode="auto">
                <a:xfrm>
                  <a:off x="4839" y="1291"/>
                  <a:ext cx="0" cy="232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550" name="Group 22"/>
            <p:cNvGrpSpPr>
              <a:grpSpLocks/>
            </p:cNvGrpSpPr>
            <p:nvPr/>
          </p:nvGrpSpPr>
          <p:grpSpPr bwMode="auto">
            <a:xfrm>
              <a:off x="2544" y="1281"/>
              <a:ext cx="2990" cy="2337"/>
              <a:chOff x="1962" y="864"/>
              <a:chExt cx="2784" cy="2640"/>
            </a:xfrm>
          </p:grpSpPr>
          <p:sp>
            <p:nvSpPr>
              <p:cNvPr id="22551" name="Line 23"/>
              <p:cNvSpPr>
                <a:spLocks noChangeShapeType="1"/>
              </p:cNvSpPr>
              <p:nvPr/>
            </p:nvSpPr>
            <p:spPr bwMode="auto">
              <a:xfrm>
                <a:off x="1968" y="864"/>
                <a:ext cx="0" cy="26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2" name="Line 24"/>
              <p:cNvSpPr>
                <a:spLocks noChangeShapeType="1"/>
              </p:cNvSpPr>
              <p:nvPr/>
            </p:nvSpPr>
            <p:spPr bwMode="auto">
              <a:xfrm>
                <a:off x="1962" y="3492"/>
                <a:ext cx="27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Individual Supply</a:t>
            </a:r>
          </a:p>
        </p:txBody>
      </p:sp>
      <p:sp>
        <p:nvSpPr>
          <p:cNvPr id="22599" name="Freeform 71"/>
          <p:cNvSpPr>
            <a:spLocks/>
          </p:cNvSpPr>
          <p:nvPr/>
        </p:nvSpPr>
        <p:spPr bwMode="auto">
          <a:xfrm>
            <a:off x="4367213" y="2640013"/>
            <a:ext cx="3225800" cy="2466975"/>
          </a:xfrm>
          <a:custGeom>
            <a:avLst/>
            <a:gdLst>
              <a:gd name="T0" fmla="*/ 0 w 2032"/>
              <a:gd name="T1" fmla="*/ 1554 h 1554"/>
              <a:gd name="T2" fmla="*/ 537 w 2032"/>
              <a:gd name="T3" fmla="*/ 1159 h 1554"/>
              <a:gd name="T4" fmla="*/ 1119 w 2032"/>
              <a:gd name="T5" fmla="*/ 764 h 1554"/>
              <a:gd name="T6" fmla="*/ 1656 w 2032"/>
              <a:gd name="T7" fmla="*/ 389 h 1554"/>
              <a:gd name="T8" fmla="*/ 2032 w 2032"/>
              <a:gd name="T9" fmla="*/ 0 h 1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2" h="1554">
                <a:moveTo>
                  <a:pt x="0" y="1554"/>
                </a:moveTo>
                <a:cubicBezTo>
                  <a:pt x="175" y="1422"/>
                  <a:pt x="351" y="1291"/>
                  <a:pt x="537" y="1159"/>
                </a:cubicBezTo>
                <a:cubicBezTo>
                  <a:pt x="723" y="1027"/>
                  <a:pt x="933" y="892"/>
                  <a:pt x="1119" y="764"/>
                </a:cubicBezTo>
                <a:cubicBezTo>
                  <a:pt x="1305" y="636"/>
                  <a:pt x="1504" y="516"/>
                  <a:pt x="1656" y="389"/>
                </a:cubicBezTo>
                <a:cubicBezTo>
                  <a:pt x="1808" y="262"/>
                  <a:pt x="1920" y="131"/>
                  <a:pt x="2032" y="0"/>
                </a:cubicBezTo>
              </a:path>
            </a:pathLst>
          </a:custGeom>
          <a:noFill/>
          <a:ln w="57150" cmpd="sng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3678238" y="1827213"/>
            <a:ext cx="3810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5000"/>
              </a:lnSpc>
            </a:pPr>
            <a:r>
              <a:rPr lang="en-US" altLang="en-US" sz="1400" b="1"/>
              <a:t>  6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5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4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3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2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1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0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4549775" y="5903913"/>
            <a:ext cx="3811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Quantity Supplied (bushels per week)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 rot="-5400000">
            <a:off x="2735262" y="3535363"/>
            <a:ext cx="1901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Price (per bushel)</a:t>
            </a:r>
          </a:p>
        </p:txBody>
      </p:sp>
      <p:grpSp>
        <p:nvGrpSpPr>
          <p:cNvPr id="22557" name="Group 29"/>
          <p:cNvGrpSpPr>
            <a:grpSpLocks/>
          </p:cNvGrpSpPr>
          <p:nvPr/>
        </p:nvGrpSpPr>
        <p:grpSpPr bwMode="auto">
          <a:xfrm>
            <a:off x="2073275" y="3049588"/>
            <a:ext cx="1006475" cy="2732087"/>
            <a:chOff x="1126" y="1165"/>
            <a:chExt cx="634" cy="1948"/>
          </a:xfrm>
        </p:grpSpPr>
        <p:sp>
          <p:nvSpPr>
            <p:cNvPr id="22558" name="Line 30"/>
            <p:cNvSpPr>
              <a:spLocks noChangeShapeType="1"/>
            </p:cNvSpPr>
            <p:nvPr/>
          </p:nvSpPr>
          <p:spPr bwMode="auto">
            <a:xfrm>
              <a:off x="1126" y="1379"/>
              <a:ext cx="6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>
              <a:off x="1443" y="1165"/>
              <a:ext cx="0" cy="1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2155825" y="296227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P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2641600" y="2962275"/>
            <a:ext cx="47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Q</a:t>
            </a:r>
            <a:r>
              <a:rPr lang="en-US" altLang="en-US" sz="2000" b="1" baseline="-25000"/>
              <a:t>s</a:t>
            </a: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2025650" y="3176588"/>
            <a:ext cx="466725" cy="26797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altLang="en-US" sz="2000" b="1" dirty="0"/>
              <a:t>$5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 dirty="0"/>
              <a:t>4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 dirty="0"/>
              <a:t>3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 dirty="0"/>
              <a:t>2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 dirty="0"/>
              <a:t>1</a:t>
            </a: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2597150" y="3176588"/>
            <a:ext cx="466725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altLang="en-US" sz="2000" b="1"/>
              <a:t>60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50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35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20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5</a:t>
            </a: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1781175" y="2133600"/>
            <a:ext cx="1603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400" b="1">
                <a:solidFill>
                  <a:srgbClr val="990033"/>
                </a:solidFill>
              </a:rPr>
              <a:t>Individual</a:t>
            </a:r>
          </a:p>
          <a:p>
            <a:pPr algn="ctr"/>
            <a:r>
              <a:rPr lang="en-US" altLang="en-US" sz="2400" b="1">
                <a:solidFill>
                  <a:srgbClr val="990033"/>
                </a:solidFill>
              </a:rPr>
              <a:t>Supply</a:t>
            </a:r>
          </a:p>
        </p:txBody>
      </p:sp>
      <p:sp>
        <p:nvSpPr>
          <p:cNvPr id="22567" name="Oval 39"/>
          <p:cNvSpPr>
            <a:spLocks noChangeArrowheads="1"/>
          </p:cNvSpPr>
          <p:nvPr/>
        </p:nvSpPr>
        <p:spPr bwMode="auto">
          <a:xfrm>
            <a:off x="7510463" y="2568575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Oval 40"/>
          <p:cNvSpPr>
            <a:spLocks noChangeArrowheads="1"/>
          </p:cNvSpPr>
          <p:nvPr/>
        </p:nvSpPr>
        <p:spPr bwMode="auto">
          <a:xfrm>
            <a:off x="4286250" y="502285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Oval 41"/>
          <p:cNvSpPr>
            <a:spLocks noChangeArrowheads="1"/>
          </p:cNvSpPr>
          <p:nvPr/>
        </p:nvSpPr>
        <p:spPr bwMode="auto">
          <a:xfrm>
            <a:off x="5137150" y="4395788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Oval 42"/>
          <p:cNvSpPr>
            <a:spLocks noChangeArrowheads="1"/>
          </p:cNvSpPr>
          <p:nvPr/>
        </p:nvSpPr>
        <p:spPr bwMode="auto">
          <a:xfrm>
            <a:off x="6040438" y="3794125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Oval 43"/>
          <p:cNvSpPr>
            <a:spLocks noChangeArrowheads="1"/>
          </p:cNvSpPr>
          <p:nvPr/>
        </p:nvSpPr>
        <p:spPr bwMode="auto">
          <a:xfrm>
            <a:off x="6915150" y="317500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3657600" y="1744663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P</a:t>
            </a: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8547100" y="5686425"/>
            <a:ext cx="342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Q</a:t>
            </a:r>
          </a:p>
        </p:txBody>
      </p:sp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7496175" y="2293938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i="1"/>
              <a:t>S</a:t>
            </a:r>
            <a:r>
              <a:rPr lang="en-US" altLang="en-US" sz="1600" b="1" i="1" baseline="-25000"/>
              <a:t>1</a:t>
            </a:r>
          </a:p>
        </p:txBody>
      </p:sp>
      <p:sp>
        <p:nvSpPr>
          <p:cNvPr id="22592" name="Text Box 64"/>
          <p:cNvSpPr txBox="1">
            <a:spLocks noChangeArrowheads="1"/>
          </p:cNvSpPr>
          <p:nvPr/>
        </p:nvSpPr>
        <p:spPr bwMode="auto">
          <a:xfrm>
            <a:off x="4446588" y="5722938"/>
            <a:ext cx="390844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 dirty="0"/>
              <a:t>10       </a:t>
            </a:r>
            <a:r>
              <a:rPr lang="en-US" altLang="en-US" sz="1400" b="1" dirty="0" smtClean="0"/>
              <a:t>    </a:t>
            </a:r>
            <a:r>
              <a:rPr lang="en-US" altLang="en-US" sz="1400" b="1" dirty="0"/>
              <a:t>20      </a:t>
            </a:r>
            <a:r>
              <a:rPr lang="en-US" altLang="en-US" sz="1400" b="1" dirty="0" smtClean="0"/>
              <a:t>    </a:t>
            </a:r>
            <a:r>
              <a:rPr lang="en-US" altLang="en-US" sz="1400" b="1" dirty="0"/>
              <a:t>30     </a:t>
            </a:r>
            <a:r>
              <a:rPr lang="en-US" altLang="en-US" sz="1400" b="1" dirty="0" smtClean="0"/>
              <a:t>     </a:t>
            </a:r>
            <a:r>
              <a:rPr lang="en-US" altLang="en-US" sz="1400" b="1" dirty="0"/>
              <a:t>40      </a:t>
            </a:r>
            <a:r>
              <a:rPr lang="en-US" altLang="en-US" sz="1400" b="1" dirty="0" smtClean="0"/>
              <a:t>    </a:t>
            </a:r>
            <a:r>
              <a:rPr lang="en-US" altLang="en-US" sz="1400" b="1" dirty="0"/>
              <a:t>50       </a:t>
            </a:r>
            <a:r>
              <a:rPr lang="en-US" altLang="en-US" sz="1400" b="1" dirty="0" smtClean="0"/>
              <a:t>   </a:t>
            </a:r>
            <a:r>
              <a:rPr lang="en-US" altLang="en-US" sz="1400" b="1" dirty="0"/>
              <a:t>60       </a:t>
            </a:r>
            <a:r>
              <a:rPr lang="en-US" altLang="en-US" sz="1400" b="1" dirty="0" smtClean="0"/>
              <a:t>   </a:t>
            </a:r>
            <a:r>
              <a:rPr lang="en-US" altLang="en-US" sz="1400" b="1" dirty="0"/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17483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6" dur="1000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1" dur="1000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96" dur="1000"/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0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11" dur="1000"/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2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2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5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26" dur="1000"/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01" grpId="0"/>
      <p:bldP spid="22601" grpId="1"/>
      <p:bldP spid="22602" grpId="0"/>
      <p:bldP spid="22602" grpId="1"/>
      <p:bldP spid="22603" grpId="0"/>
      <p:bldP spid="22603" grpId="1"/>
      <p:bldP spid="22604" grpId="0"/>
      <p:bldP spid="22604" grpId="1"/>
      <p:bldP spid="22605" grpId="0"/>
      <p:bldP spid="22605" grpId="1"/>
      <p:bldP spid="22530" grpId="0"/>
      <p:bldP spid="22599" grpId="0" animBg="1"/>
      <p:bldP spid="22553" grpId="0"/>
      <p:bldP spid="22554" grpId="0"/>
      <p:bldP spid="22555" grpId="0"/>
      <p:bldP spid="22560" grpId="0"/>
      <p:bldP spid="22561" grpId="0"/>
      <p:bldP spid="22562" grpId="0"/>
      <p:bldP spid="22563" grpId="0"/>
      <p:bldP spid="22564" grpId="0"/>
      <p:bldP spid="22567" grpId="0" animBg="1"/>
      <p:bldP spid="22568" grpId="0" animBg="1"/>
      <p:bldP spid="22569" grpId="0" animBg="1"/>
      <p:bldP spid="22570" grpId="0" animBg="1"/>
      <p:bldP spid="22571" grpId="0" animBg="1"/>
      <p:bldP spid="22576" grpId="0"/>
      <p:bldP spid="22577" grpId="0"/>
      <p:bldP spid="22578" grpId="0"/>
      <p:bldP spid="225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2325"/>
          </a:xfrm>
        </p:spPr>
        <p:txBody>
          <a:bodyPr/>
          <a:lstStyle/>
          <a:p>
            <a:r>
              <a:rPr lang="en-US" altLang="en-US" b="1" dirty="0" smtClean="0"/>
              <a:t>Individual Supply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3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5000"/>
              </a:lnSpc>
              <a:spcBef>
                <a:spcPct val="10000"/>
              </a:spcBef>
            </a:pPr>
            <a:r>
              <a:rPr lang="en-US" altLang="en-US" dirty="0" smtClean="0"/>
              <a:t>Resource Prices (inputs)</a:t>
            </a:r>
          </a:p>
          <a:p>
            <a:pPr>
              <a:lnSpc>
                <a:spcPct val="105000"/>
              </a:lnSpc>
              <a:spcBef>
                <a:spcPct val="10000"/>
              </a:spcBef>
            </a:pPr>
            <a:r>
              <a:rPr lang="en-US" altLang="en-US" dirty="0" smtClean="0"/>
              <a:t>Productivity</a:t>
            </a:r>
          </a:p>
          <a:p>
            <a:pPr>
              <a:lnSpc>
                <a:spcPct val="105000"/>
              </a:lnSpc>
              <a:spcBef>
                <a:spcPct val="10000"/>
              </a:spcBef>
            </a:pPr>
            <a:r>
              <a:rPr lang="en-US" altLang="en-US" dirty="0" smtClean="0"/>
              <a:t>Technology</a:t>
            </a:r>
          </a:p>
          <a:p>
            <a:pPr>
              <a:lnSpc>
                <a:spcPct val="105000"/>
              </a:lnSpc>
              <a:spcBef>
                <a:spcPct val="10000"/>
              </a:spcBef>
            </a:pPr>
            <a:r>
              <a:rPr lang="en-US" altLang="en-US" dirty="0" smtClean="0"/>
              <a:t>Taxes and Subsidies</a:t>
            </a:r>
          </a:p>
          <a:p>
            <a:pPr>
              <a:lnSpc>
                <a:spcPct val="105000"/>
              </a:lnSpc>
              <a:spcBef>
                <a:spcPct val="10000"/>
              </a:spcBef>
            </a:pPr>
            <a:r>
              <a:rPr lang="en-US" altLang="en-US" dirty="0" smtClean="0"/>
              <a:t>Government Regulation</a:t>
            </a:r>
          </a:p>
          <a:p>
            <a:pPr>
              <a:lnSpc>
                <a:spcPct val="105000"/>
              </a:lnSpc>
              <a:spcBef>
                <a:spcPct val="10000"/>
              </a:spcBef>
            </a:pPr>
            <a:r>
              <a:rPr lang="en-US" altLang="en-US" dirty="0" smtClean="0"/>
              <a:t>Producer Expectations</a:t>
            </a:r>
          </a:p>
          <a:p>
            <a:pPr>
              <a:lnSpc>
                <a:spcPct val="105000"/>
              </a:lnSpc>
              <a:spcBef>
                <a:spcPct val="10000"/>
              </a:spcBef>
            </a:pPr>
            <a:r>
              <a:rPr lang="en-US" altLang="en-US" dirty="0" smtClean="0"/>
              <a:t>Number of Sellers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If it becomes cheaper, easier, or faster to make products, then supply will increase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If it becomes more difficult, more expensive, or slower to make products then Supply will decrease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0644" y="609600"/>
            <a:ext cx="864063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b="1" i="1" dirty="0">
                <a:solidFill>
                  <a:srgbClr val="990033"/>
                </a:solidFill>
              </a:rPr>
              <a:t>Determinants of </a:t>
            </a:r>
            <a:r>
              <a:rPr lang="en-US" altLang="en-US" sz="3200" b="1" i="1" dirty="0" smtClean="0">
                <a:solidFill>
                  <a:srgbClr val="990033"/>
                </a:solidFill>
              </a:rPr>
              <a:t>Supply</a:t>
            </a:r>
          </a:p>
          <a:p>
            <a:r>
              <a:rPr lang="en-US" altLang="en-US" sz="3200" b="1" i="1" dirty="0" smtClean="0">
                <a:solidFill>
                  <a:srgbClr val="990033"/>
                </a:solidFill>
              </a:rPr>
              <a:t>(factors that cause a shift or a change in Supply)</a:t>
            </a:r>
            <a:endParaRPr lang="en-US" altLang="en-US" sz="3200" b="1" i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35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  <a:lumOff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4038600" y="2033588"/>
            <a:ext cx="4746625" cy="3709987"/>
            <a:chOff x="2544" y="1281"/>
            <a:chExt cx="2990" cy="2337"/>
          </a:xfrm>
        </p:grpSpPr>
        <p:grpSp>
          <p:nvGrpSpPr>
            <p:cNvPr id="23560" name="Group 8"/>
            <p:cNvGrpSpPr>
              <a:grpSpLocks/>
            </p:cNvGrpSpPr>
            <p:nvPr/>
          </p:nvGrpSpPr>
          <p:grpSpPr bwMode="auto">
            <a:xfrm>
              <a:off x="2549" y="1290"/>
              <a:ext cx="2977" cy="2321"/>
              <a:chOff x="2548" y="1290"/>
              <a:chExt cx="2296" cy="2321"/>
            </a:xfrm>
          </p:grpSpPr>
          <p:grpSp>
            <p:nvGrpSpPr>
              <p:cNvPr id="23561" name="Group 9"/>
              <p:cNvGrpSpPr>
                <a:grpSpLocks/>
              </p:cNvGrpSpPr>
              <p:nvPr/>
            </p:nvGrpSpPr>
            <p:grpSpPr bwMode="auto">
              <a:xfrm>
                <a:off x="2548" y="1290"/>
                <a:ext cx="2296" cy="1928"/>
                <a:chOff x="2698" y="1132"/>
                <a:chExt cx="2797" cy="2178"/>
              </a:xfrm>
            </p:grpSpPr>
            <p:sp>
              <p:nvSpPr>
                <p:cNvPr id="23562" name="Line 10"/>
                <p:cNvSpPr>
                  <a:spLocks noChangeShapeType="1"/>
                </p:cNvSpPr>
                <p:nvPr/>
              </p:nvSpPr>
              <p:spPr bwMode="auto">
                <a:xfrm>
                  <a:off x="2708" y="1132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63" name="Line 11"/>
                <p:cNvSpPr>
                  <a:spLocks noChangeShapeType="1"/>
                </p:cNvSpPr>
                <p:nvPr/>
              </p:nvSpPr>
              <p:spPr bwMode="auto">
                <a:xfrm>
                  <a:off x="2706" y="1558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64" name="Line 12"/>
                <p:cNvSpPr>
                  <a:spLocks noChangeShapeType="1"/>
                </p:cNvSpPr>
                <p:nvPr/>
              </p:nvSpPr>
              <p:spPr bwMode="auto">
                <a:xfrm>
                  <a:off x="2704" y="1996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65" name="Line 13"/>
                <p:cNvSpPr>
                  <a:spLocks noChangeShapeType="1"/>
                </p:cNvSpPr>
                <p:nvPr/>
              </p:nvSpPr>
              <p:spPr bwMode="auto">
                <a:xfrm>
                  <a:off x="2702" y="2434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66" name="Line 14"/>
                <p:cNvSpPr>
                  <a:spLocks noChangeShapeType="1"/>
                </p:cNvSpPr>
                <p:nvPr/>
              </p:nvSpPr>
              <p:spPr bwMode="auto">
                <a:xfrm>
                  <a:off x="2700" y="2872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67" name="Line 15"/>
                <p:cNvSpPr>
                  <a:spLocks noChangeShapeType="1"/>
                </p:cNvSpPr>
                <p:nvPr/>
              </p:nvSpPr>
              <p:spPr bwMode="auto">
                <a:xfrm>
                  <a:off x="2698" y="3310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68" name="Group 16"/>
              <p:cNvGrpSpPr>
                <a:grpSpLocks/>
              </p:cNvGrpSpPr>
              <p:nvPr/>
            </p:nvGrpSpPr>
            <p:grpSpPr bwMode="auto">
              <a:xfrm>
                <a:off x="2833" y="1291"/>
                <a:ext cx="2006" cy="2320"/>
                <a:chOff x="2833" y="1291"/>
                <a:chExt cx="2006" cy="2320"/>
              </a:xfrm>
            </p:grpSpPr>
            <p:sp>
              <p:nvSpPr>
                <p:cNvPr id="23569" name="Line 17"/>
                <p:cNvSpPr>
                  <a:spLocks noChangeShapeType="1"/>
                </p:cNvSpPr>
                <p:nvPr/>
              </p:nvSpPr>
              <p:spPr bwMode="auto">
                <a:xfrm>
                  <a:off x="2833" y="1291"/>
                  <a:ext cx="0" cy="232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0" name="Line 18"/>
                <p:cNvSpPr>
                  <a:spLocks noChangeShapeType="1"/>
                </p:cNvSpPr>
                <p:nvPr/>
              </p:nvSpPr>
              <p:spPr bwMode="auto">
                <a:xfrm>
                  <a:off x="3118" y="1291"/>
                  <a:ext cx="0" cy="232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1" name="Line 19"/>
                <p:cNvSpPr>
                  <a:spLocks noChangeShapeType="1"/>
                </p:cNvSpPr>
                <p:nvPr/>
              </p:nvSpPr>
              <p:spPr bwMode="auto">
                <a:xfrm>
                  <a:off x="3412" y="1291"/>
                  <a:ext cx="0" cy="232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2" name="Line 20"/>
                <p:cNvSpPr>
                  <a:spLocks noChangeShapeType="1"/>
                </p:cNvSpPr>
                <p:nvPr/>
              </p:nvSpPr>
              <p:spPr bwMode="auto">
                <a:xfrm>
                  <a:off x="3696" y="1291"/>
                  <a:ext cx="0" cy="232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3" name="Line 21"/>
                <p:cNvSpPr>
                  <a:spLocks noChangeShapeType="1"/>
                </p:cNvSpPr>
                <p:nvPr/>
              </p:nvSpPr>
              <p:spPr bwMode="auto">
                <a:xfrm>
                  <a:off x="3981" y="1291"/>
                  <a:ext cx="0" cy="232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4" name="Line 22"/>
                <p:cNvSpPr>
                  <a:spLocks noChangeShapeType="1"/>
                </p:cNvSpPr>
                <p:nvPr/>
              </p:nvSpPr>
              <p:spPr bwMode="auto">
                <a:xfrm>
                  <a:off x="4265" y="1291"/>
                  <a:ext cx="0" cy="232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5" name="Line 23"/>
                <p:cNvSpPr>
                  <a:spLocks noChangeShapeType="1"/>
                </p:cNvSpPr>
                <p:nvPr/>
              </p:nvSpPr>
              <p:spPr bwMode="auto">
                <a:xfrm>
                  <a:off x="4554" y="1291"/>
                  <a:ext cx="0" cy="232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6" name="Line 24"/>
                <p:cNvSpPr>
                  <a:spLocks noChangeShapeType="1"/>
                </p:cNvSpPr>
                <p:nvPr/>
              </p:nvSpPr>
              <p:spPr bwMode="auto">
                <a:xfrm>
                  <a:off x="4839" y="1291"/>
                  <a:ext cx="0" cy="232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77" name="Group 25"/>
            <p:cNvGrpSpPr>
              <a:grpSpLocks/>
            </p:cNvGrpSpPr>
            <p:nvPr/>
          </p:nvGrpSpPr>
          <p:grpSpPr bwMode="auto">
            <a:xfrm>
              <a:off x="2544" y="1281"/>
              <a:ext cx="2990" cy="2337"/>
              <a:chOff x="1962" y="864"/>
              <a:chExt cx="2784" cy="2640"/>
            </a:xfrm>
          </p:grpSpPr>
          <p:sp>
            <p:nvSpPr>
              <p:cNvPr id="23578" name="Line 26"/>
              <p:cNvSpPr>
                <a:spLocks noChangeShapeType="1"/>
              </p:cNvSpPr>
              <p:nvPr/>
            </p:nvSpPr>
            <p:spPr bwMode="auto">
              <a:xfrm>
                <a:off x="1968" y="864"/>
                <a:ext cx="0" cy="26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9" name="Line 27"/>
              <p:cNvSpPr>
                <a:spLocks noChangeShapeType="1"/>
              </p:cNvSpPr>
              <p:nvPr/>
            </p:nvSpPr>
            <p:spPr bwMode="auto">
              <a:xfrm>
                <a:off x="1962" y="3492"/>
                <a:ext cx="27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603" name="Freeform 51"/>
          <p:cNvSpPr>
            <a:spLocks/>
          </p:cNvSpPr>
          <p:nvPr/>
        </p:nvSpPr>
        <p:spPr bwMode="auto">
          <a:xfrm>
            <a:off x="4376738" y="2640013"/>
            <a:ext cx="3225800" cy="2466975"/>
          </a:xfrm>
          <a:custGeom>
            <a:avLst/>
            <a:gdLst>
              <a:gd name="T0" fmla="*/ 0 w 2032"/>
              <a:gd name="T1" fmla="*/ 1554 h 1554"/>
              <a:gd name="T2" fmla="*/ 537 w 2032"/>
              <a:gd name="T3" fmla="*/ 1159 h 1554"/>
              <a:gd name="T4" fmla="*/ 1119 w 2032"/>
              <a:gd name="T5" fmla="*/ 764 h 1554"/>
              <a:gd name="T6" fmla="*/ 1656 w 2032"/>
              <a:gd name="T7" fmla="*/ 389 h 1554"/>
              <a:gd name="T8" fmla="*/ 2032 w 2032"/>
              <a:gd name="T9" fmla="*/ 0 h 1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2" h="1554">
                <a:moveTo>
                  <a:pt x="0" y="1554"/>
                </a:moveTo>
                <a:cubicBezTo>
                  <a:pt x="175" y="1422"/>
                  <a:pt x="351" y="1291"/>
                  <a:pt x="537" y="1159"/>
                </a:cubicBezTo>
                <a:cubicBezTo>
                  <a:pt x="723" y="1027"/>
                  <a:pt x="933" y="892"/>
                  <a:pt x="1119" y="764"/>
                </a:cubicBezTo>
                <a:cubicBezTo>
                  <a:pt x="1305" y="636"/>
                  <a:pt x="1504" y="516"/>
                  <a:pt x="1656" y="389"/>
                </a:cubicBezTo>
                <a:cubicBezTo>
                  <a:pt x="1808" y="262"/>
                  <a:pt x="1920" y="131"/>
                  <a:pt x="2032" y="0"/>
                </a:cubicBezTo>
              </a:path>
            </a:pathLst>
          </a:custGeom>
          <a:noFill/>
          <a:ln w="57150" cmpd="sng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4" name="Freeform 52"/>
          <p:cNvSpPr>
            <a:spLocks/>
          </p:cNvSpPr>
          <p:nvPr/>
        </p:nvSpPr>
        <p:spPr bwMode="auto">
          <a:xfrm>
            <a:off x="4583113" y="2671763"/>
            <a:ext cx="3019425" cy="2286000"/>
          </a:xfrm>
          <a:custGeom>
            <a:avLst/>
            <a:gdLst>
              <a:gd name="T0" fmla="*/ 0 w 1902"/>
              <a:gd name="T1" fmla="*/ 1440 h 1440"/>
              <a:gd name="T2" fmla="*/ 401 w 1902"/>
              <a:gd name="T3" fmla="*/ 1139 h 1440"/>
              <a:gd name="T4" fmla="*/ 666 w 1902"/>
              <a:gd name="T5" fmla="*/ 964 h 1440"/>
              <a:gd name="T6" fmla="*/ 1035 w 1902"/>
              <a:gd name="T7" fmla="*/ 712 h 1440"/>
              <a:gd name="T8" fmla="*/ 1540 w 1902"/>
              <a:gd name="T9" fmla="*/ 356 h 1440"/>
              <a:gd name="T10" fmla="*/ 1902 w 1902"/>
              <a:gd name="T11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02" h="1440">
                <a:moveTo>
                  <a:pt x="0" y="1440"/>
                </a:moveTo>
                <a:cubicBezTo>
                  <a:pt x="67" y="1390"/>
                  <a:pt x="290" y="1218"/>
                  <a:pt x="401" y="1139"/>
                </a:cubicBezTo>
                <a:cubicBezTo>
                  <a:pt x="512" y="1060"/>
                  <a:pt x="560" y="1035"/>
                  <a:pt x="666" y="964"/>
                </a:cubicBezTo>
                <a:cubicBezTo>
                  <a:pt x="772" y="893"/>
                  <a:pt x="889" y="813"/>
                  <a:pt x="1035" y="712"/>
                </a:cubicBezTo>
                <a:cubicBezTo>
                  <a:pt x="1181" y="611"/>
                  <a:pt x="1395" y="475"/>
                  <a:pt x="1540" y="356"/>
                </a:cubicBezTo>
                <a:cubicBezTo>
                  <a:pt x="1685" y="237"/>
                  <a:pt x="1827" y="74"/>
                  <a:pt x="1902" y="0"/>
                </a:cubicBezTo>
              </a:path>
            </a:pathLst>
          </a:custGeom>
          <a:noFill/>
          <a:ln w="57150" cmpd="sng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Individual Supply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3678238" y="1827213"/>
            <a:ext cx="3810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5000"/>
              </a:lnSpc>
            </a:pPr>
            <a:r>
              <a:rPr lang="en-US" altLang="en-US" sz="1400" b="1"/>
              <a:t>  6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5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4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3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2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1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0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4549775" y="5903913"/>
            <a:ext cx="3811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Quantity Supplied (bushels per week)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 rot="-5400000">
            <a:off x="2735262" y="3535363"/>
            <a:ext cx="1901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Price (per bushel)</a:t>
            </a:r>
          </a:p>
        </p:txBody>
      </p:sp>
      <p:grpSp>
        <p:nvGrpSpPr>
          <p:cNvPr id="23585" name="Group 33"/>
          <p:cNvGrpSpPr>
            <a:grpSpLocks/>
          </p:cNvGrpSpPr>
          <p:nvPr/>
        </p:nvGrpSpPr>
        <p:grpSpPr bwMode="auto">
          <a:xfrm>
            <a:off x="2073275" y="3049588"/>
            <a:ext cx="1006475" cy="2732087"/>
            <a:chOff x="1126" y="1165"/>
            <a:chExt cx="634" cy="1948"/>
          </a:xfrm>
        </p:grpSpPr>
        <p:sp>
          <p:nvSpPr>
            <p:cNvPr id="23586" name="Line 34"/>
            <p:cNvSpPr>
              <a:spLocks noChangeShapeType="1"/>
            </p:cNvSpPr>
            <p:nvPr/>
          </p:nvSpPr>
          <p:spPr bwMode="auto">
            <a:xfrm>
              <a:off x="1126" y="1379"/>
              <a:ext cx="6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Line 35"/>
            <p:cNvSpPr>
              <a:spLocks noChangeShapeType="1"/>
            </p:cNvSpPr>
            <p:nvPr/>
          </p:nvSpPr>
          <p:spPr bwMode="auto">
            <a:xfrm>
              <a:off x="1443" y="1165"/>
              <a:ext cx="0" cy="1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2155825" y="296227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P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2641600" y="2962275"/>
            <a:ext cx="47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Q</a:t>
            </a:r>
            <a:r>
              <a:rPr lang="en-US" altLang="en-US" sz="2000" b="1" baseline="-25000"/>
              <a:t>s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025650" y="3176588"/>
            <a:ext cx="466725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altLang="en-US" sz="2000" b="1"/>
              <a:t>$5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4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3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2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1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2597150" y="3176588"/>
            <a:ext cx="466725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altLang="en-US" sz="2000" b="1"/>
              <a:t>60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50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35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20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5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1781175" y="2133600"/>
            <a:ext cx="1603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400" b="1">
                <a:solidFill>
                  <a:srgbClr val="990033"/>
                </a:solidFill>
              </a:rPr>
              <a:t>Individual</a:t>
            </a:r>
          </a:p>
          <a:p>
            <a:pPr algn="ctr"/>
            <a:r>
              <a:rPr lang="en-US" altLang="en-US" sz="2400" b="1">
                <a:solidFill>
                  <a:srgbClr val="990033"/>
                </a:solidFill>
              </a:rPr>
              <a:t>Supply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3657600" y="1744663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P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8547100" y="5686425"/>
            <a:ext cx="342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Q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7496175" y="2293938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i="1"/>
              <a:t>S</a:t>
            </a:r>
            <a:r>
              <a:rPr lang="en-US" altLang="en-US" sz="1600" b="1" i="1" baseline="-25000"/>
              <a:t>1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1846263" y="982663"/>
            <a:ext cx="66119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i="1">
                <a:solidFill>
                  <a:srgbClr val="990033"/>
                </a:solidFill>
              </a:rPr>
              <a:t>Supply Can Increase or Decrease</a:t>
            </a:r>
          </a:p>
        </p:txBody>
      </p:sp>
      <p:sp>
        <p:nvSpPr>
          <p:cNvPr id="23581" name="Freeform 29"/>
          <p:cNvSpPr>
            <a:spLocks/>
          </p:cNvSpPr>
          <p:nvPr/>
        </p:nvSpPr>
        <p:spPr bwMode="auto">
          <a:xfrm>
            <a:off x="4433888" y="2654300"/>
            <a:ext cx="3163887" cy="2414588"/>
          </a:xfrm>
          <a:custGeom>
            <a:avLst/>
            <a:gdLst>
              <a:gd name="T0" fmla="*/ 0 w 2032"/>
              <a:gd name="T1" fmla="*/ 1554 h 1554"/>
              <a:gd name="T2" fmla="*/ 537 w 2032"/>
              <a:gd name="T3" fmla="*/ 1159 h 1554"/>
              <a:gd name="T4" fmla="*/ 1119 w 2032"/>
              <a:gd name="T5" fmla="*/ 758 h 1554"/>
              <a:gd name="T6" fmla="*/ 1656 w 2032"/>
              <a:gd name="T7" fmla="*/ 389 h 1554"/>
              <a:gd name="T8" fmla="*/ 2032 w 2032"/>
              <a:gd name="T9" fmla="*/ 0 h 1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2" h="1554">
                <a:moveTo>
                  <a:pt x="0" y="1554"/>
                </a:moveTo>
                <a:cubicBezTo>
                  <a:pt x="175" y="1422"/>
                  <a:pt x="351" y="1292"/>
                  <a:pt x="537" y="1159"/>
                </a:cubicBezTo>
                <a:cubicBezTo>
                  <a:pt x="723" y="1026"/>
                  <a:pt x="933" y="886"/>
                  <a:pt x="1119" y="758"/>
                </a:cubicBezTo>
                <a:cubicBezTo>
                  <a:pt x="1305" y="630"/>
                  <a:pt x="1504" y="515"/>
                  <a:pt x="1656" y="389"/>
                </a:cubicBezTo>
                <a:cubicBezTo>
                  <a:pt x="1808" y="263"/>
                  <a:pt x="1920" y="131"/>
                  <a:pt x="2032" y="0"/>
                </a:cubicBezTo>
              </a:path>
            </a:pathLst>
          </a:custGeom>
          <a:noFill/>
          <a:ln w="57150" cmpd="sng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Oval 41"/>
          <p:cNvSpPr>
            <a:spLocks noChangeArrowheads="1"/>
          </p:cNvSpPr>
          <p:nvPr/>
        </p:nvSpPr>
        <p:spPr bwMode="auto">
          <a:xfrm>
            <a:off x="7510463" y="2568575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4" name="Oval 42"/>
          <p:cNvSpPr>
            <a:spLocks noChangeArrowheads="1"/>
          </p:cNvSpPr>
          <p:nvPr/>
        </p:nvSpPr>
        <p:spPr bwMode="auto">
          <a:xfrm>
            <a:off x="4276725" y="502285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Oval 43"/>
          <p:cNvSpPr>
            <a:spLocks noChangeArrowheads="1"/>
          </p:cNvSpPr>
          <p:nvPr/>
        </p:nvSpPr>
        <p:spPr bwMode="auto">
          <a:xfrm>
            <a:off x="5137150" y="4395788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Oval 45"/>
          <p:cNvSpPr>
            <a:spLocks noChangeArrowheads="1"/>
          </p:cNvSpPr>
          <p:nvPr/>
        </p:nvSpPr>
        <p:spPr bwMode="auto">
          <a:xfrm>
            <a:off x="6915150" y="317500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Oval 44"/>
          <p:cNvSpPr>
            <a:spLocks noChangeArrowheads="1"/>
          </p:cNvSpPr>
          <p:nvPr/>
        </p:nvSpPr>
        <p:spPr bwMode="auto">
          <a:xfrm>
            <a:off x="6040438" y="3794125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8210550" y="2627313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i="1"/>
              <a:t>S</a:t>
            </a:r>
            <a:r>
              <a:rPr lang="en-US" altLang="en-US" sz="1600" b="1" i="1" baseline="-25000"/>
              <a:t>2</a:t>
            </a:r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7019925" y="2036763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i="1"/>
              <a:t>S</a:t>
            </a:r>
            <a:r>
              <a:rPr lang="en-US" altLang="en-US" sz="1600" b="1" i="1" baseline="-25000"/>
              <a:t>3</a:t>
            </a:r>
          </a:p>
        </p:txBody>
      </p:sp>
      <p:sp>
        <p:nvSpPr>
          <p:cNvPr id="23607" name="AutoShape 55"/>
          <p:cNvSpPr>
            <a:spLocks noChangeArrowheads="1"/>
          </p:cNvSpPr>
          <p:nvPr/>
        </p:nvSpPr>
        <p:spPr bwMode="auto">
          <a:xfrm>
            <a:off x="7346950" y="3090863"/>
            <a:ext cx="215900" cy="29845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990033">
                  <a:gamma/>
                  <a:shade val="46275"/>
                  <a:invGamma/>
                </a:srgbClr>
              </a:gs>
              <a:gs pos="100000">
                <a:srgbClr val="99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8" name="AutoShape 56"/>
          <p:cNvSpPr>
            <a:spLocks noChangeArrowheads="1"/>
          </p:cNvSpPr>
          <p:nvPr/>
        </p:nvSpPr>
        <p:spPr bwMode="auto">
          <a:xfrm>
            <a:off x="5730875" y="4240213"/>
            <a:ext cx="215900" cy="29845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990033">
                  <a:gamma/>
                  <a:shade val="46275"/>
                  <a:invGamma/>
                </a:srgbClr>
              </a:gs>
              <a:gs pos="100000">
                <a:srgbClr val="99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9" name="AutoShape 57"/>
          <p:cNvSpPr>
            <a:spLocks noChangeArrowheads="1"/>
          </p:cNvSpPr>
          <p:nvPr/>
        </p:nvSpPr>
        <p:spPr bwMode="auto">
          <a:xfrm flipH="1">
            <a:off x="6346825" y="3165475"/>
            <a:ext cx="215900" cy="29845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990033">
                  <a:gamma/>
                  <a:shade val="46275"/>
                  <a:invGamma/>
                </a:srgbClr>
              </a:gs>
              <a:gs pos="100000">
                <a:srgbClr val="99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0" name="AutoShape 58"/>
          <p:cNvSpPr>
            <a:spLocks noChangeArrowheads="1"/>
          </p:cNvSpPr>
          <p:nvPr/>
        </p:nvSpPr>
        <p:spPr bwMode="auto">
          <a:xfrm flipH="1">
            <a:off x="4681538" y="4283075"/>
            <a:ext cx="215900" cy="29845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990033">
                  <a:gamma/>
                  <a:shade val="46275"/>
                  <a:invGamma/>
                </a:srgbClr>
              </a:gs>
              <a:gs pos="100000">
                <a:srgbClr val="99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4503738" y="5722938"/>
            <a:ext cx="40238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 dirty="0"/>
              <a:t>2        </a:t>
            </a:r>
            <a:r>
              <a:rPr lang="en-US" altLang="en-US" sz="1400" b="1" dirty="0" smtClean="0"/>
              <a:t>    </a:t>
            </a:r>
            <a:r>
              <a:rPr lang="en-US" altLang="en-US" sz="1400" b="1" dirty="0"/>
              <a:t>4       </a:t>
            </a:r>
            <a:r>
              <a:rPr lang="en-US" altLang="en-US" sz="1400" b="1" dirty="0" smtClean="0"/>
              <a:t>      </a:t>
            </a:r>
            <a:r>
              <a:rPr lang="en-US" altLang="en-US" sz="1400" b="1" dirty="0"/>
              <a:t>6        </a:t>
            </a:r>
            <a:r>
              <a:rPr lang="en-US" altLang="en-US" sz="1400" b="1" dirty="0" smtClean="0"/>
              <a:t>    </a:t>
            </a:r>
            <a:r>
              <a:rPr lang="en-US" altLang="en-US" sz="1400" b="1" dirty="0"/>
              <a:t>8       </a:t>
            </a:r>
            <a:r>
              <a:rPr lang="en-US" altLang="en-US" sz="1400" b="1" dirty="0" smtClean="0"/>
              <a:t>     </a:t>
            </a:r>
            <a:r>
              <a:rPr lang="en-US" altLang="en-US" sz="1400" b="1" dirty="0"/>
              <a:t>10       </a:t>
            </a:r>
            <a:r>
              <a:rPr lang="en-US" altLang="en-US" sz="1400" b="1" dirty="0" smtClean="0"/>
              <a:t>   </a:t>
            </a:r>
            <a:r>
              <a:rPr lang="en-US" altLang="en-US" sz="1400" b="1" dirty="0"/>
              <a:t>12      </a:t>
            </a:r>
            <a:r>
              <a:rPr lang="en-US" altLang="en-US" sz="1400" b="1" dirty="0" smtClean="0"/>
              <a:t>    </a:t>
            </a:r>
            <a:r>
              <a:rPr lang="en-US" altLang="en-US" sz="1400" b="1" dirty="0"/>
              <a:t>14    </a:t>
            </a:r>
          </a:p>
        </p:txBody>
      </p:sp>
    </p:spTree>
    <p:extLst>
      <p:ext uri="{BB962C8B-B14F-4D97-AF65-F5344CB8AC3E}">
        <p14:creationId xmlns:p14="http://schemas.microsoft.com/office/powerpoint/2010/main" val="157809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3 0.00162 L 0.07119 0.0349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8" y="16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8545E-6 L -0.05225 -0.0476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2" y="-2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3" grpId="0" animBg="1"/>
      <p:bldP spid="23604" grpId="0" animBg="1"/>
      <p:bldP spid="23601" grpId="0"/>
      <p:bldP spid="23605" grpId="0"/>
      <p:bldP spid="23606" grpId="0"/>
      <p:bldP spid="23607" grpId="0" animBg="1"/>
      <p:bldP spid="23608" grpId="0" animBg="1"/>
      <p:bldP spid="23609" grpId="0" animBg="1"/>
      <p:bldP spid="236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Market Equilibrium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en-US" b="1" u="sng" dirty="0"/>
              <a:t>Equilibrium Price </a:t>
            </a:r>
            <a:r>
              <a:rPr lang="en-US" altLang="en-US" dirty="0"/>
              <a:t>– price where quantity demanded = quantity supplied</a:t>
            </a:r>
          </a:p>
          <a:p>
            <a:pPr>
              <a:lnSpc>
                <a:spcPct val="110000"/>
              </a:lnSpc>
            </a:pPr>
            <a:r>
              <a:rPr lang="en-US" altLang="en-US" b="1" u="sng" dirty="0"/>
              <a:t>Equilibrium Quantity </a:t>
            </a:r>
            <a:r>
              <a:rPr lang="en-US" altLang="en-US" dirty="0"/>
              <a:t>– quantity where quantity demand =quantity supplied at the equilibrium price</a:t>
            </a:r>
          </a:p>
          <a:p>
            <a:pPr>
              <a:lnSpc>
                <a:spcPct val="110000"/>
              </a:lnSpc>
            </a:pPr>
            <a:r>
              <a:rPr lang="en-US" altLang="en-US" b="1" u="sng" dirty="0"/>
              <a:t>Surplus</a:t>
            </a:r>
            <a:r>
              <a:rPr lang="en-US" altLang="en-US" dirty="0"/>
              <a:t> – when quantity supplied </a:t>
            </a:r>
            <a:r>
              <a:rPr lang="en-US" altLang="en-US" dirty="0">
                <a:cs typeface="Arial" charset="0"/>
              </a:rPr>
              <a:t>&gt; quantity demanded (occurs at prices above equilibrium)</a:t>
            </a:r>
          </a:p>
          <a:p>
            <a:pPr>
              <a:lnSpc>
                <a:spcPct val="110000"/>
              </a:lnSpc>
            </a:pPr>
            <a:r>
              <a:rPr lang="en-US" altLang="en-US" b="1" u="sng" dirty="0"/>
              <a:t>Shortage</a:t>
            </a:r>
            <a:r>
              <a:rPr lang="en-US" altLang="en-US" dirty="0"/>
              <a:t> – when quantity demanded </a:t>
            </a:r>
            <a:r>
              <a:rPr lang="en-US" altLang="en-US" dirty="0">
                <a:cs typeface="Arial" charset="0"/>
              </a:rPr>
              <a:t>&gt; quantity supplied (occurs at prices below equilibrium)</a:t>
            </a:r>
          </a:p>
          <a:p>
            <a:pPr>
              <a:lnSpc>
                <a:spcPct val="110000"/>
              </a:lnSpc>
            </a:pPr>
            <a:r>
              <a:rPr lang="en-US" altLang="en-US" b="1" u="sng" dirty="0"/>
              <a:t>Rationing Function of Prices </a:t>
            </a:r>
            <a:r>
              <a:rPr lang="en-US" altLang="en-US" dirty="0"/>
              <a:t>– the ability of the competitive forces in the market to bring the market to equilibrium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40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  <a:lumOff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1" name="Line 57"/>
          <p:cNvSpPr>
            <a:spLocks noChangeShapeType="1"/>
          </p:cNvSpPr>
          <p:nvPr/>
        </p:nvSpPr>
        <p:spPr bwMode="auto">
          <a:xfrm>
            <a:off x="5026025" y="3873500"/>
            <a:ext cx="0" cy="18494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3419475" y="2033588"/>
            <a:ext cx="4124325" cy="3709987"/>
            <a:chOff x="2022" y="1044"/>
            <a:chExt cx="2935" cy="2640"/>
          </a:xfrm>
        </p:grpSpPr>
        <p:grpSp>
          <p:nvGrpSpPr>
            <p:cNvPr id="16388" name="Group 4"/>
            <p:cNvGrpSpPr>
              <a:grpSpLocks/>
            </p:cNvGrpSpPr>
            <p:nvPr/>
          </p:nvGrpSpPr>
          <p:grpSpPr bwMode="auto">
            <a:xfrm>
              <a:off x="2026" y="1054"/>
              <a:ext cx="2931" cy="2622"/>
              <a:chOff x="2062" y="1054"/>
              <a:chExt cx="2931" cy="2622"/>
            </a:xfrm>
          </p:grpSpPr>
          <p:grpSp>
            <p:nvGrpSpPr>
              <p:cNvPr id="16389" name="Group 5"/>
              <p:cNvGrpSpPr>
                <a:grpSpLocks/>
              </p:cNvGrpSpPr>
              <p:nvPr/>
            </p:nvGrpSpPr>
            <p:grpSpPr bwMode="auto">
              <a:xfrm>
                <a:off x="2062" y="1054"/>
                <a:ext cx="2931" cy="2178"/>
                <a:chOff x="2698" y="1132"/>
                <a:chExt cx="2797" cy="2178"/>
              </a:xfrm>
            </p:grpSpPr>
            <p:sp>
              <p:nvSpPr>
                <p:cNvPr id="16390" name="Line 6"/>
                <p:cNvSpPr>
                  <a:spLocks noChangeShapeType="1"/>
                </p:cNvSpPr>
                <p:nvPr/>
              </p:nvSpPr>
              <p:spPr bwMode="auto">
                <a:xfrm>
                  <a:off x="2708" y="1132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1" name="Line 7"/>
                <p:cNvSpPr>
                  <a:spLocks noChangeShapeType="1"/>
                </p:cNvSpPr>
                <p:nvPr/>
              </p:nvSpPr>
              <p:spPr bwMode="auto">
                <a:xfrm>
                  <a:off x="2706" y="1558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2" name="Line 8"/>
                <p:cNvSpPr>
                  <a:spLocks noChangeShapeType="1"/>
                </p:cNvSpPr>
                <p:nvPr/>
              </p:nvSpPr>
              <p:spPr bwMode="auto">
                <a:xfrm>
                  <a:off x="2704" y="1996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3" name="Line 9"/>
                <p:cNvSpPr>
                  <a:spLocks noChangeShapeType="1"/>
                </p:cNvSpPr>
                <p:nvPr/>
              </p:nvSpPr>
              <p:spPr bwMode="auto">
                <a:xfrm>
                  <a:off x="2702" y="2434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4" name="Line 10"/>
                <p:cNvSpPr>
                  <a:spLocks noChangeShapeType="1"/>
                </p:cNvSpPr>
                <p:nvPr/>
              </p:nvSpPr>
              <p:spPr bwMode="auto">
                <a:xfrm>
                  <a:off x="2700" y="2872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5" name="Line 11"/>
                <p:cNvSpPr>
                  <a:spLocks noChangeShapeType="1"/>
                </p:cNvSpPr>
                <p:nvPr/>
              </p:nvSpPr>
              <p:spPr bwMode="auto">
                <a:xfrm>
                  <a:off x="2698" y="3310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396" name="Group 12"/>
              <p:cNvGrpSpPr>
                <a:grpSpLocks/>
              </p:cNvGrpSpPr>
              <p:nvPr/>
            </p:nvGrpSpPr>
            <p:grpSpPr bwMode="auto">
              <a:xfrm>
                <a:off x="2384" y="1055"/>
                <a:ext cx="2600" cy="2621"/>
                <a:chOff x="2378" y="1055"/>
                <a:chExt cx="2620" cy="2621"/>
              </a:xfrm>
            </p:grpSpPr>
            <p:sp>
              <p:nvSpPr>
                <p:cNvPr id="16397" name="Line 13"/>
                <p:cNvSpPr>
                  <a:spLocks noChangeShapeType="1"/>
                </p:cNvSpPr>
                <p:nvPr/>
              </p:nvSpPr>
              <p:spPr bwMode="auto">
                <a:xfrm>
                  <a:off x="2378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8" name="Line 14"/>
                <p:cNvSpPr>
                  <a:spLocks noChangeShapeType="1"/>
                </p:cNvSpPr>
                <p:nvPr/>
              </p:nvSpPr>
              <p:spPr bwMode="auto">
                <a:xfrm>
                  <a:off x="2703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9" name="Line 15"/>
                <p:cNvSpPr>
                  <a:spLocks noChangeShapeType="1"/>
                </p:cNvSpPr>
                <p:nvPr/>
              </p:nvSpPr>
              <p:spPr bwMode="auto">
                <a:xfrm>
                  <a:off x="3037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0" name="Line 16"/>
                <p:cNvSpPr>
                  <a:spLocks noChangeShapeType="1"/>
                </p:cNvSpPr>
                <p:nvPr/>
              </p:nvSpPr>
              <p:spPr bwMode="auto">
                <a:xfrm>
                  <a:off x="3361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1" name="Line 17"/>
                <p:cNvSpPr>
                  <a:spLocks noChangeShapeType="1"/>
                </p:cNvSpPr>
                <p:nvPr/>
              </p:nvSpPr>
              <p:spPr bwMode="auto">
                <a:xfrm>
                  <a:off x="3685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2" name="Line 18"/>
                <p:cNvSpPr>
                  <a:spLocks noChangeShapeType="1"/>
                </p:cNvSpPr>
                <p:nvPr/>
              </p:nvSpPr>
              <p:spPr bwMode="auto">
                <a:xfrm>
                  <a:off x="4009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3" name="Line 19"/>
                <p:cNvSpPr>
                  <a:spLocks noChangeShapeType="1"/>
                </p:cNvSpPr>
                <p:nvPr/>
              </p:nvSpPr>
              <p:spPr bwMode="auto">
                <a:xfrm>
                  <a:off x="4338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4" name="Line 20"/>
                <p:cNvSpPr>
                  <a:spLocks noChangeShapeType="1"/>
                </p:cNvSpPr>
                <p:nvPr/>
              </p:nvSpPr>
              <p:spPr bwMode="auto">
                <a:xfrm>
                  <a:off x="4998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5" name="Line 21"/>
                <p:cNvSpPr>
                  <a:spLocks noChangeShapeType="1"/>
                </p:cNvSpPr>
                <p:nvPr/>
              </p:nvSpPr>
              <p:spPr bwMode="auto">
                <a:xfrm>
                  <a:off x="4662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406" name="Group 22"/>
            <p:cNvGrpSpPr>
              <a:grpSpLocks/>
            </p:cNvGrpSpPr>
            <p:nvPr/>
          </p:nvGrpSpPr>
          <p:grpSpPr bwMode="auto">
            <a:xfrm>
              <a:off x="2022" y="1044"/>
              <a:ext cx="2932" cy="2640"/>
              <a:chOff x="1962" y="864"/>
              <a:chExt cx="2784" cy="2640"/>
            </a:xfrm>
          </p:grpSpPr>
          <p:sp>
            <p:nvSpPr>
              <p:cNvPr id="16407" name="Line 23"/>
              <p:cNvSpPr>
                <a:spLocks noChangeShapeType="1"/>
              </p:cNvSpPr>
              <p:nvPr/>
            </p:nvSpPr>
            <p:spPr bwMode="auto">
              <a:xfrm>
                <a:off x="1968" y="864"/>
                <a:ext cx="0" cy="26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8" name="Line 24"/>
              <p:cNvSpPr>
                <a:spLocks noChangeShapeType="1"/>
              </p:cNvSpPr>
              <p:nvPr/>
            </p:nvSpPr>
            <p:spPr bwMode="auto">
              <a:xfrm>
                <a:off x="1962" y="3492"/>
                <a:ext cx="27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43" name="Line 59"/>
          <p:cNvSpPr>
            <a:spLocks noChangeShapeType="1"/>
          </p:cNvSpPr>
          <p:nvPr/>
        </p:nvSpPr>
        <p:spPr bwMode="auto">
          <a:xfrm flipH="1">
            <a:off x="3441700" y="3883025"/>
            <a:ext cx="15922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Freeform 38"/>
          <p:cNvSpPr>
            <a:spLocks/>
          </p:cNvSpPr>
          <p:nvPr/>
        </p:nvSpPr>
        <p:spPr bwMode="auto">
          <a:xfrm>
            <a:off x="3648075" y="2651125"/>
            <a:ext cx="2516188" cy="2444750"/>
          </a:xfrm>
          <a:custGeom>
            <a:avLst/>
            <a:gdLst>
              <a:gd name="T0" fmla="*/ 0 w 1585"/>
              <a:gd name="T1" fmla="*/ 1540 h 1540"/>
              <a:gd name="T2" fmla="*/ 433 w 1585"/>
              <a:gd name="T3" fmla="*/ 1165 h 1540"/>
              <a:gd name="T4" fmla="*/ 880 w 1585"/>
              <a:gd name="T5" fmla="*/ 776 h 1540"/>
              <a:gd name="T6" fmla="*/ 1294 w 1585"/>
              <a:gd name="T7" fmla="*/ 375 h 1540"/>
              <a:gd name="T8" fmla="*/ 1585 w 1585"/>
              <a:gd name="T9" fmla="*/ 0 h 1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5" h="1540">
                <a:moveTo>
                  <a:pt x="0" y="1540"/>
                </a:moveTo>
                <a:cubicBezTo>
                  <a:pt x="143" y="1416"/>
                  <a:pt x="286" y="1292"/>
                  <a:pt x="433" y="1165"/>
                </a:cubicBezTo>
                <a:cubicBezTo>
                  <a:pt x="580" y="1038"/>
                  <a:pt x="737" y="908"/>
                  <a:pt x="880" y="776"/>
                </a:cubicBezTo>
                <a:cubicBezTo>
                  <a:pt x="1023" y="644"/>
                  <a:pt x="1177" y="504"/>
                  <a:pt x="1294" y="375"/>
                </a:cubicBezTo>
                <a:cubicBezTo>
                  <a:pt x="1411" y="246"/>
                  <a:pt x="1498" y="123"/>
                  <a:pt x="1585" y="0"/>
                </a:cubicBezTo>
              </a:path>
            </a:pathLst>
          </a:custGeom>
          <a:noFill/>
          <a:ln w="57150" cmpd="sng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Freeform 39"/>
          <p:cNvSpPr>
            <a:spLocks/>
          </p:cNvSpPr>
          <p:nvPr/>
        </p:nvSpPr>
        <p:spPr bwMode="auto">
          <a:xfrm>
            <a:off x="3894138" y="2640013"/>
            <a:ext cx="3175000" cy="2455862"/>
          </a:xfrm>
          <a:custGeom>
            <a:avLst/>
            <a:gdLst>
              <a:gd name="T0" fmla="*/ 0 w 2000"/>
              <a:gd name="T1" fmla="*/ 0 h 1547"/>
              <a:gd name="T2" fmla="*/ 278 w 2000"/>
              <a:gd name="T3" fmla="*/ 382 h 1547"/>
              <a:gd name="T4" fmla="*/ 718 w 2000"/>
              <a:gd name="T5" fmla="*/ 770 h 1547"/>
              <a:gd name="T6" fmla="*/ 1288 w 2000"/>
              <a:gd name="T7" fmla="*/ 1165 h 1547"/>
              <a:gd name="T8" fmla="*/ 2000 w 2000"/>
              <a:gd name="T9" fmla="*/ 1547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0" h="1547">
                <a:moveTo>
                  <a:pt x="0" y="0"/>
                </a:moveTo>
                <a:cubicBezTo>
                  <a:pt x="79" y="127"/>
                  <a:pt x="158" y="254"/>
                  <a:pt x="278" y="382"/>
                </a:cubicBezTo>
                <a:cubicBezTo>
                  <a:pt x="398" y="510"/>
                  <a:pt x="550" y="640"/>
                  <a:pt x="718" y="770"/>
                </a:cubicBezTo>
                <a:cubicBezTo>
                  <a:pt x="886" y="900"/>
                  <a:pt x="1074" y="1036"/>
                  <a:pt x="1288" y="1165"/>
                </a:cubicBezTo>
                <a:cubicBezTo>
                  <a:pt x="1502" y="1294"/>
                  <a:pt x="1751" y="1420"/>
                  <a:pt x="2000" y="1547"/>
                </a:cubicBezTo>
              </a:path>
            </a:pathLst>
          </a:custGeom>
          <a:noFill/>
          <a:ln w="57150" cmpd="sng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en-US" sz="5400" dirty="0"/>
              <a:t>Market Equilibrium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3021013" y="1844675"/>
            <a:ext cx="395287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en-US" sz="1500" b="1"/>
              <a:t>  6</a:t>
            </a:r>
          </a:p>
          <a:p>
            <a:pPr>
              <a:lnSpc>
                <a:spcPct val="135000"/>
              </a:lnSpc>
            </a:pPr>
            <a:endParaRPr lang="en-US" altLang="en-US" sz="1500" b="1"/>
          </a:p>
          <a:p>
            <a:pPr>
              <a:lnSpc>
                <a:spcPct val="135000"/>
              </a:lnSpc>
            </a:pPr>
            <a:r>
              <a:rPr lang="en-US" altLang="en-US" sz="1500" b="1"/>
              <a:t>  5</a:t>
            </a:r>
          </a:p>
          <a:p>
            <a:pPr>
              <a:lnSpc>
                <a:spcPct val="135000"/>
              </a:lnSpc>
            </a:pPr>
            <a:endParaRPr lang="en-US" altLang="en-US" sz="1500" b="1"/>
          </a:p>
          <a:p>
            <a:pPr>
              <a:lnSpc>
                <a:spcPct val="135000"/>
              </a:lnSpc>
            </a:pPr>
            <a:r>
              <a:rPr lang="en-US" altLang="en-US" sz="1500" b="1"/>
              <a:t>  4</a:t>
            </a:r>
          </a:p>
          <a:p>
            <a:pPr>
              <a:lnSpc>
                <a:spcPct val="135000"/>
              </a:lnSpc>
            </a:pPr>
            <a:endParaRPr lang="en-US" altLang="en-US" sz="1500" b="1"/>
          </a:p>
          <a:p>
            <a:pPr>
              <a:lnSpc>
                <a:spcPct val="135000"/>
              </a:lnSpc>
            </a:pPr>
            <a:r>
              <a:rPr lang="en-US" altLang="en-US" sz="1500" b="1"/>
              <a:t>  3</a:t>
            </a:r>
          </a:p>
          <a:p>
            <a:pPr>
              <a:lnSpc>
                <a:spcPct val="135000"/>
              </a:lnSpc>
            </a:pPr>
            <a:endParaRPr lang="en-US" altLang="en-US" sz="1500" b="1"/>
          </a:p>
          <a:p>
            <a:pPr>
              <a:lnSpc>
                <a:spcPct val="135000"/>
              </a:lnSpc>
            </a:pPr>
            <a:r>
              <a:rPr lang="en-US" altLang="en-US" sz="1500" b="1"/>
              <a:t>  2</a:t>
            </a:r>
          </a:p>
          <a:p>
            <a:pPr>
              <a:lnSpc>
                <a:spcPct val="135000"/>
              </a:lnSpc>
            </a:pPr>
            <a:endParaRPr lang="en-US" altLang="en-US" sz="1500" b="1"/>
          </a:p>
          <a:p>
            <a:pPr>
              <a:lnSpc>
                <a:spcPct val="135000"/>
              </a:lnSpc>
            </a:pPr>
            <a:r>
              <a:rPr lang="en-US" altLang="en-US" sz="1500" b="1"/>
              <a:t>  1</a:t>
            </a:r>
          </a:p>
          <a:p>
            <a:pPr>
              <a:lnSpc>
                <a:spcPct val="135000"/>
              </a:lnSpc>
            </a:pPr>
            <a:endParaRPr lang="en-US" altLang="en-US" sz="1500" b="1"/>
          </a:p>
          <a:p>
            <a:pPr>
              <a:lnSpc>
                <a:spcPct val="135000"/>
              </a:lnSpc>
            </a:pPr>
            <a:r>
              <a:rPr lang="en-US" altLang="en-US" sz="1500" b="1"/>
              <a:t>  0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3713163" y="5743575"/>
            <a:ext cx="422036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500" b="1" dirty="0"/>
              <a:t>2      </a:t>
            </a:r>
            <a:r>
              <a:rPr lang="en-US" altLang="en-US" sz="1500" b="1" dirty="0" smtClean="0"/>
              <a:t>  </a:t>
            </a:r>
            <a:r>
              <a:rPr lang="en-US" altLang="en-US" sz="1500" b="1" dirty="0"/>
              <a:t>4    </a:t>
            </a:r>
            <a:r>
              <a:rPr lang="en-US" altLang="en-US" sz="1500" b="1" dirty="0" smtClean="0"/>
              <a:t>     </a:t>
            </a:r>
            <a:r>
              <a:rPr lang="en-US" altLang="en-US" sz="1500" b="1" dirty="0"/>
              <a:t>6       </a:t>
            </a:r>
            <a:r>
              <a:rPr lang="en-US" altLang="en-US" sz="1500" b="1" dirty="0" smtClean="0"/>
              <a:t>  8      </a:t>
            </a:r>
            <a:r>
              <a:rPr lang="en-US" altLang="en-US" sz="1500" b="1" dirty="0"/>
              <a:t>10    </a:t>
            </a:r>
            <a:r>
              <a:rPr lang="en-US" altLang="en-US" sz="1500" b="1" dirty="0" smtClean="0"/>
              <a:t>   12       </a:t>
            </a:r>
            <a:r>
              <a:rPr lang="en-US" altLang="en-US" sz="1500" b="1" dirty="0"/>
              <a:t>14   </a:t>
            </a:r>
            <a:r>
              <a:rPr lang="en-US" altLang="en-US" sz="1500" b="1" dirty="0" smtClean="0"/>
              <a:t>  </a:t>
            </a:r>
            <a:r>
              <a:rPr lang="en-US" altLang="en-US" sz="1500" b="1" dirty="0"/>
              <a:t>16    18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3559175" y="5903913"/>
            <a:ext cx="3898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Bushels of Corn (thousands per week)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 rot="-5400000">
            <a:off x="2116137" y="3535363"/>
            <a:ext cx="1901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Price (per bushel)</a:t>
            </a:r>
          </a:p>
        </p:txBody>
      </p:sp>
      <p:sp>
        <p:nvSpPr>
          <p:cNvPr id="16413" name="Oval 29"/>
          <p:cNvSpPr>
            <a:spLocks noChangeArrowheads="1"/>
          </p:cNvSpPr>
          <p:nvPr/>
        </p:nvSpPr>
        <p:spPr bwMode="auto">
          <a:xfrm>
            <a:off x="3800475" y="2566988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Oval 30"/>
          <p:cNvSpPr>
            <a:spLocks noChangeArrowheads="1"/>
          </p:cNvSpPr>
          <p:nvPr/>
        </p:nvSpPr>
        <p:spPr bwMode="auto">
          <a:xfrm>
            <a:off x="4251325" y="3171825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Oval 31"/>
          <p:cNvSpPr>
            <a:spLocks noChangeArrowheads="1"/>
          </p:cNvSpPr>
          <p:nvPr/>
        </p:nvSpPr>
        <p:spPr bwMode="auto">
          <a:xfrm>
            <a:off x="4949825" y="379730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Oval 32"/>
          <p:cNvSpPr>
            <a:spLocks noChangeArrowheads="1"/>
          </p:cNvSpPr>
          <p:nvPr/>
        </p:nvSpPr>
        <p:spPr bwMode="auto">
          <a:xfrm>
            <a:off x="5857875" y="440055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6985000" y="5021263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8" name="Oval 34"/>
          <p:cNvSpPr>
            <a:spLocks noChangeArrowheads="1"/>
          </p:cNvSpPr>
          <p:nvPr/>
        </p:nvSpPr>
        <p:spPr bwMode="auto">
          <a:xfrm>
            <a:off x="5614988" y="3173413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6070600" y="2560638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3575050" y="5021263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Oval 37"/>
          <p:cNvSpPr>
            <a:spLocks noChangeArrowheads="1"/>
          </p:cNvSpPr>
          <p:nvPr/>
        </p:nvSpPr>
        <p:spPr bwMode="auto">
          <a:xfrm>
            <a:off x="4257675" y="4414838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26" name="Group 42"/>
          <p:cNvGrpSpPr>
            <a:grpSpLocks/>
          </p:cNvGrpSpPr>
          <p:nvPr/>
        </p:nvGrpSpPr>
        <p:grpSpPr bwMode="auto">
          <a:xfrm>
            <a:off x="1711325" y="2468563"/>
            <a:ext cx="1006475" cy="2732087"/>
            <a:chOff x="1126" y="1165"/>
            <a:chExt cx="634" cy="1948"/>
          </a:xfrm>
        </p:grpSpPr>
        <p:sp>
          <p:nvSpPr>
            <p:cNvPr id="16424" name="Line 40"/>
            <p:cNvSpPr>
              <a:spLocks noChangeShapeType="1"/>
            </p:cNvSpPr>
            <p:nvPr/>
          </p:nvSpPr>
          <p:spPr bwMode="auto">
            <a:xfrm>
              <a:off x="1126" y="1379"/>
              <a:ext cx="6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Line 41"/>
            <p:cNvSpPr>
              <a:spLocks noChangeShapeType="1"/>
            </p:cNvSpPr>
            <p:nvPr/>
          </p:nvSpPr>
          <p:spPr bwMode="auto">
            <a:xfrm>
              <a:off x="1443" y="1165"/>
              <a:ext cx="0" cy="1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1793875" y="238125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P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2279650" y="2381250"/>
            <a:ext cx="48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Q</a:t>
            </a:r>
            <a:r>
              <a:rPr lang="en-US" altLang="en-US" sz="2000" b="1" baseline="-25000"/>
              <a:t>d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1720850" y="2763838"/>
            <a:ext cx="409575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altLang="en-US" sz="1600" b="1"/>
              <a:t>$5</a:t>
            </a:r>
          </a:p>
          <a:p>
            <a:pPr algn="r">
              <a:lnSpc>
                <a:spcPct val="170000"/>
              </a:lnSpc>
            </a:pPr>
            <a:r>
              <a:rPr lang="en-US" altLang="en-US" sz="1600" b="1"/>
              <a:t>4</a:t>
            </a:r>
          </a:p>
          <a:p>
            <a:pPr algn="r">
              <a:lnSpc>
                <a:spcPct val="170000"/>
              </a:lnSpc>
            </a:pPr>
            <a:r>
              <a:rPr lang="en-US" altLang="en-US" sz="1600" b="1"/>
              <a:t>3</a:t>
            </a:r>
          </a:p>
          <a:p>
            <a:pPr algn="r">
              <a:lnSpc>
                <a:spcPct val="170000"/>
              </a:lnSpc>
            </a:pPr>
            <a:r>
              <a:rPr lang="en-US" altLang="en-US" sz="1600" b="1"/>
              <a:t>2</a:t>
            </a:r>
          </a:p>
          <a:p>
            <a:pPr algn="r">
              <a:lnSpc>
                <a:spcPct val="170000"/>
              </a:lnSpc>
            </a:pPr>
            <a:r>
              <a:rPr lang="en-US" altLang="en-US" sz="1600" b="1"/>
              <a:t>1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2154238" y="2763838"/>
            <a:ext cx="804862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altLang="en-US" sz="1600" b="1"/>
              <a:t>2,000</a:t>
            </a:r>
          </a:p>
          <a:p>
            <a:pPr algn="r">
              <a:lnSpc>
                <a:spcPct val="170000"/>
              </a:lnSpc>
            </a:pPr>
            <a:r>
              <a:rPr lang="en-US" altLang="en-US" sz="1600" b="1"/>
              <a:t>4,000</a:t>
            </a:r>
          </a:p>
          <a:p>
            <a:pPr algn="r">
              <a:lnSpc>
                <a:spcPct val="170000"/>
              </a:lnSpc>
            </a:pPr>
            <a:r>
              <a:rPr lang="en-US" altLang="en-US" sz="1600" b="1"/>
              <a:t>7,000</a:t>
            </a:r>
          </a:p>
          <a:p>
            <a:pPr algn="r">
              <a:lnSpc>
                <a:spcPct val="170000"/>
              </a:lnSpc>
            </a:pPr>
            <a:r>
              <a:rPr lang="en-US" altLang="en-US" sz="1600" b="1"/>
              <a:t>11,000</a:t>
            </a:r>
          </a:p>
          <a:p>
            <a:pPr algn="r">
              <a:lnSpc>
                <a:spcPct val="170000"/>
              </a:lnSpc>
            </a:pPr>
            <a:r>
              <a:rPr lang="en-US" altLang="en-US" sz="1600" b="1"/>
              <a:t>16,000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1624013" y="1568450"/>
            <a:ext cx="1403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>
                <a:solidFill>
                  <a:srgbClr val="990033"/>
                </a:solidFill>
              </a:rPr>
              <a:t>Market</a:t>
            </a:r>
          </a:p>
          <a:p>
            <a:pPr algn="ctr"/>
            <a:r>
              <a:rPr lang="en-US" altLang="en-US" b="1">
                <a:solidFill>
                  <a:srgbClr val="990033"/>
                </a:solidFill>
              </a:rPr>
              <a:t>Demand</a:t>
            </a:r>
          </a:p>
          <a:p>
            <a:pPr algn="ctr"/>
            <a:r>
              <a:rPr lang="en-US" altLang="en-US" b="1">
                <a:solidFill>
                  <a:srgbClr val="990033"/>
                </a:solidFill>
              </a:rPr>
              <a:t>200 Buyers</a:t>
            </a:r>
          </a:p>
        </p:txBody>
      </p:sp>
      <p:grpSp>
        <p:nvGrpSpPr>
          <p:cNvPr id="16432" name="Group 48"/>
          <p:cNvGrpSpPr>
            <a:grpSpLocks/>
          </p:cNvGrpSpPr>
          <p:nvPr/>
        </p:nvGrpSpPr>
        <p:grpSpPr bwMode="auto">
          <a:xfrm>
            <a:off x="7673975" y="2468563"/>
            <a:ext cx="1006475" cy="2732087"/>
            <a:chOff x="1126" y="1165"/>
            <a:chExt cx="634" cy="1948"/>
          </a:xfrm>
        </p:grpSpPr>
        <p:sp>
          <p:nvSpPr>
            <p:cNvPr id="16433" name="Line 49"/>
            <p:cNvSpPr>
              <a:spLocks noChangeShapeType="1"/>
            </p:cNvSpPr>
            <p:nvPr/>
          </p:nvSpPr>
          <p:spPr bwMode="auto">
            <a:xfrm>
              <a:off x="1126" y="1379"/>
              <a:ext cx="6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Line 50"/>
            <p:cNvSpPr>
              <a:spLocks noChangeShapeType="1"/>
            </p:cNvSpPr>
            <p:nvPr/>
          </p:nvSpPr>
          <p:spPr bwMode="auto">
            <a:xfrm>
              <a:off x="1443" y="1165"/>
              <a:ext cx="0" cy="1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7756525" y="238125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P</a:t>
            </a: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8242300" y="2381250"/>
            <a:ext cx="47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Q</a:t>
            </a:r>
            <a:r>
              <a:rPr lang="en-US" altLang="en-US" sz="2000" b="1" baseline="-25000"/>
              <a:t>s</a:t>
            </a: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7683500" y="2763838"/>
            <a:ext cx="409575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altLang="en-US" sz="1600" b="1"/>
              <a:t>$5</a:t>
            </a:r>
          </a:p>
          <a:p>
            <a:pPr algn="r">
              <a:lnSpc>
                <a:spcPct val="170000"/>
              </a:lnSpc>
            </a:pPr>
            <a:r>
              <a:rPr lang="en-US" altLang="en-US" sz="1600" b="1"/>
              <a:t>4</a:t>
            </a:r>
          </a:p>
          <a:p>
            <a:pPr algn="r">
              <a:lnSpc>
                <a:spcPct val="170000"/>
              </a:lnSpc>
            </a:pPr>
            <a:r>
              <a:rPr lang="en-US" altLang="en-US" sz="1600" b="1"/>
              <a:t>3</a:t>
            </a:r>
          </a:p>
          <a:p>
            <a:pPr algn="r">
              <a:lnSpc>
                <a:spcPct val="170000"/>
              </a:lnSpc>
            </a:pPr>
            <a:r>
              <a:rPr lang="en-US" altLang="en-US" sz="1600" b="1"/>
              <a:t>2</a:t>
            </a:r>
          </a:p>
          <a:p>
            <a:pPr algn="r">
              <a:lnSpc>
                <a:spcPct val="170000"/>
              </a:lnSpc>
            </a:pPr>
            <a:r>
              <a:rPr lang="en-US" altLang="en-US" sz="1600" b="1"/>
              <a:t>1</a:t>
            </a:r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8126413" y="2763838"/>
            <a:ext cx="804862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altLang="en-US" sz="1600" b="1"/>
              <a:t>12,000</a:t>
            </a:r>
          </a:p>
          <a:p>
            <a:pPr algn="r">
              <a:lnSpc>
                <a:spcPct val="170000"/>
              </a:lnSpc>
            </a:pPr>
            <a:r>
              <a:rPr lang="en-US" altLang="en-US" sz="1600" b="1"/>
              <a:t>10,000</a:t>
            </a:r>
          </a:p>
          <a:p>
            <a:pPr algn="r">
              <a:lnSpc>
                <a:spcPct val="170000"/>
              </a:lnSpc>
            </a:pPr>
            <a:r>
              <a:rPr lang="en-US" altLang="en-US" sz="1600" b="1"/>
              <a:t>7,000</a:t>
            </a:r>
          </a:p>
          <a:p>
            <a:pPr algn="r">
              <a:lnSpc>
                <a:spcPct val="170000"/>
              </a:lnSpc>
            </a:pPr>
            <a:r>
              <a:rPr lang="en-US" altLang="en-US" sz="1600" b="1"/>
              <a:t>4,000</a:t>
            </a:r>
          </a:p>
          <a:p>
            <a:pPr algn="r">
              <a:lnSpc>
                <a:spcPct val="170000"/>
              </a:lnSpc>
            </a:pPr>
            <a:r>
              <a:rPr lang="en-US" altLang="en-US" sz="1600" b="1"/>
              <a:t>1,000</a:t>
            </a: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7570788" y="1568450"/>
            <a:ext cx="13779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>
                <a:solidFill>
                  <a:srgbClr val="990033"/>
                </a:solidFill>
              </a:rPr>
              <a:t>Market</a:t>
            </a:r>
          </a:p>
          <a:p>
            <a:pPr algn="ctr"/>
            <a:r>
              <a:rPr lang="en-US" altLang="en-US" b="1">
                <a:solidFill>
                  <a:srgbClr val="990033"/>
                </a:solidFill>
              </a:rPr>
              <a:t>Supply</a:t>
            </a:r>
          </a:p>
          <a:p>
            <a:pPr algn="ctr"/>
            <a:r>
              <a:rPr lang="en-US" altLang="en-US" b="1">
                <a:solidFill>
                  <a:srgbClr val="990033"/>
                </a:solidFill>
              </a:rPr>
              <a:t>200 Sellers</a:t>
            </a:r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2130425" y="911225"/>
            <a:ext cx="63484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b="1" dirty="0">
                <a:solidFill>
                  <a:srgbClr val="990033"/>
                </a:solidFill>
              </a:rPr>
              <a:t>200 Buyers &amp; 200 Sellers</a:t>
            </a: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4879975" y="56975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dirty="0">
                <a:solidFill>
                  <a:srgbClr val="990033"/>
                </a:solidFill>
              </a:rPr>
              <a:t>7</a:t>
            </a:r>
          </a:p>
        </p:txBody>
      </p: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3124200" y="3756025"/>
            <a:ext cx="2905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500" b="1">
                <a:solidFill>
                  <a:srgbClr val="990033"/>
                </a:solidFill>
              </a:rPr>
              <a:t>3</a:t>
            </a: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7067550" y="50514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1"/>
              <a:t>D</a:t>
            </a:r>
          </a:p>
        </p:txBody>
      </p: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6164263" y="23098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1"/>
              <a:t>S</a:t>
            </a:r>
          </a:p>
        </p:txBody>
      </p:sp>
      <p:sp>
        <p:nvSpPr>
          <p:cNvPr id="16447" name="Line 63"/>
          <p:cNvSpPr>
            <a:spLocks noChangeShapeType="1"/>
          </p:cNvSpPr>
          <p:nvPr/>
        </p:nvSpPr>
        <p:spPr bwMode="auto">
          <a:xfrm>
            <a:off x="3441700" y="3246438"/>
            <a:ext cx="40592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8" name="AutoShape 64"/>
          <p:cNvSpPr>
            <a:spLocks/>
          </p:cNvSpPr>
          <p:nvPr/>
        </p:nvSpPr>
        <p:spPr bwMode="auto">
          <a:xfrm rot="-5400000">
            <a:off x="4884738" y="2335212"/>
            <a:ext cx="266700" cy="1374775"/>
          </a:xfrm>
          <a:prstGeom prst="rightBrace">
            <a:avLst>
              <a:gd name="adj1" fmla="val 4295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>
            <a:off x="5927725" y="2901950"/>
            <a:ext cx="169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1">
                <a:solidFill>
                  <a:srgbClr val="FF0000"/>
                </a:solidFill>
              </a:rPr>
              <a:t>$4 Price Floor</a:t>
            </a:r>
          </a:p>
        </p:txBody>
      </p:sp>
      <p:sp>
        <p:nvSpPr>
          <p:cNvPr id="16450" name="Text Box 66"/>
          <p:cNvSpPr txBox="1">
            <a:spLocks noChangeArrowheads="1"/>
          </p:cNvSpPr>
          <p:nvPr/>
        </p:nvSpPr>
        <p:spPr bwMode="auto">
          <a:xfrm>
            <a:off x="4232275" y="2266950"/>
            <a:ext cx="158115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 i="1">
                <a:solidFill>
                  <a:srgbClr val="FF0000"/>
                </a:solidFill>
              </a:rPr>
              <a:t>6,000 Bushel</a:t>
            </a:r>
          </a:p>
          <a:p>
            <a:pPr algn="ctr"/>
            <a:r>
              <a:rPr lang="en-US" altLang="en-US" b="1" i="1">
                <a:solidFill>
                  <a:srgbClr val="FF0000"/>
                </a:solidFill>
              </a:rPr>
              <a:t>Surplus</a:t>
            </a:r>
          </a:p>
        </p:txBody>
      </p:sp>
      <p:sp>
        <p:nvSpPr>
          <p:cNvPr id="16451" name="Line 67"/>
          <p:cNvSpPr>
            <a:spLocks noChangeShapeType="1"/>
          </p:cNvSpPr>
          <p:nvPr/>
        </p:nvSpPr>
        <p:spPr bwMode="auto">
          <a:xfrm>
            <a:off x="3441700" y="4494213"/>
            <a:ext cx="40592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5918200" y="4168775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1">
                <a:solidFill>
                  <a:schemeClr val="accent2"/>
                </a:solidFill>
              </a:rPr>
              <a:t>$2 Price Ceiling</a:t>
            </a:r>
          </a:p>
        </p:txBody>
      </p:sp>
      <p:sp>
        <p:nvSpPr>
          <p:cNvPr id="16453" name="AutoShape 69"/>
          <p:cNvSpPr>
            <a:spLocks/>
          </p:cNvSpPr>
          <p:nvPr/>
        </p:nvSpPr>
        <p:spPr bwMode="auto">
          <a:xfrm rot="5400000" flipV="1">
            <a:off x="5011738" y="3836987"/>
            <a:ext cx="266700" cy="1590675"/>
          </a:xfrm>
          <a:prstGeom prst="rightBrace">
            <a:avLst>
              <a:gd name="adj1" fmla="val 4970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54" name="Text Box 70"/>
          <p:cNvSpPr txBox="1">
            <a:spLocks noChangeArrowheads="1"/>
          </p:cNvSpPr>
          <p:nvPr/>
        </p:nvSpPr>
        <p:spPr bwMode="auto">
          <a:xfrm>
            <a:off x="4356100" y="4829175"/>
            <a:ext cx="158115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 i="1">
                <a:solidFill>
                  <a:schemeClr val="accent2"/>
                </a:solidFill>
              </a:rPr>
              <a:t>7,000 Bushel</a:t>
            </a:r>
          </a:p>
          <a:p>
            <a:pPr algn="ctr"/>
            <a:r>
              <a:rPr lang="en-US" altLang="en-US" b="1" i="1">
                <a:solidFill>
                  <a:schemeClr val="accent2"/>
                </a:solidFill>
              </a:rPr>
              <a:t>Shortage</a:t>
            </a:r>
          </a:p>
        </p:txBody>
      </p:sp>
    </p:spTree>
    <p:extLst>
      <p:ext uri="{BB962C8B-B14F-4D97-AF65-F5344CB8AC3E}">
        <p14:creationId xmlns:p14="http://schemas.microsoft.com/office/powerpoint/2010/main" val="297833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1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20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1000"/>
                                        <p:tgtEl>
                                          <p:spTgt spid="1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0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10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10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1" grpId="0" animBg="1"/>
      <p:bldP spid="16443" grpId="0" animBg="1"/>
      <p:bldP spid="16422" grpId="0" animBg="1"/>
      <p:bldP spid="16423" grpId="0" animBg="1"/>
      <p:bldP spid="16409" grpId="0"/>
      <p:bldP spid="16410" grpId="0"/>
      <p:bldP spid="16411" grpId="0"/>
      <p:bldP spid="16412" grpId="0"/>
      <p:bldP spid="16413" grpId="0" animBg="1"/>
      <p:bldP spid="16414" grpId="0" animBg="1"/>
      <p:bldP spid="16415" grpId="0" animBg="1"/>
      <p:bldP spid="16415" grpId="1" animBg="1"/>
      <p:bldP spid="16416" grpId="0" animBg="1"/>
      <p:bldP spid="16417" grpId="0" animBg="1"/>
      <p:bldP spid="16418" grpId="0" animBg="1"/>
      <p:bldP spid="16419" grpId="0" animBg="1"/>
      <p:bldP spid="16420" grpId="0" animBg="1"/>
      <p:bldP spid="16421" grpId="0" animBg="1"/>
      <p:bldP spid="16427" grpId="0"/>
      <p:bldP spid="16428" grpId="0"/>
      <p:bldP spid="16429" grpId="0"/>
      <p:bldP spid="16430" grpId="0"/>
      <p:bldP spid="16431" grpId="0"/>
      <p:bldP spid="16435" grpId="0"/>
      <p:bldP spid="16436" grpId="0"/>
      <p:bldP spid="16437" grpId="0"/>
      <p:bldP spid="16438" grpId="0"/>
      <p:bldP spid="16439" grpId="0"/>
      <p:bldP spid="16442" grpId="0"/>
      <p:bldP spid="16444" grpId="0"/>
      <p:bldP spid="16445" grpId="0"/>
      <p:bldP spid="16446" grpId="0"/>
      <p:bldP spid="16447" grpId="0" animBg="1"/>
      <p:bldP spid="16448" grpId="0" animBg="1"/>
      <p:bldP spid="16449" grpId="0"/>
      <p:bldP spid="16450" grpId="0" animBg="1"/>
      <p:bldP spid="16451" grpId="0" animBg="1"/>
      <p:bldP spid="16452" grpId="0"/>
      <p:bldP spid="16453" grpId="0" animBg="1"/>
      <p:bldP spid="1645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Government-Set Prices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10000"/>
              </a:spcBef>
            </a:pPr>
            <a:r>
              <a:rPr lang="en-US" altLang="en-US" dirty="0"/>
              <a:t>Price Ceilings on Gasoline</a:t>
            </a:r>
          </a:p>
          <a:p>
            <a:pPr>
              <a:spcBef>
                <a:spcPct val="10000"/>
              </a:spcBef>
            </a:pPr>
            <a:r>
              <a:rPr lang="en-US" altLang="en-US" dirty="0"/>
              <a:t>Rationing Problem</a:t>
            </a:r>
          </a:p>
          <a:p>
            <a:pPr>
              <a:spcBef>
                <a:spcPct val="10000"/>
              </a:spcBef>
            </a:pPr>
            <a:r>
              <a:rPr lang="en-US" altLang="en-US" dirty="0"/>
              <a:t>Black Markets</a:t>
            </a:r>
          </a:p>
          <a:p>
            <a:pPr>
              <a:spcBef>
                <a:spcPct val="10000"/>
              </a:spcBef>
            </a:pPr>
            <a:r>
              <a:rPr lang="en-US" altLang="en-US" dirty="0"/>
              <a:t>Rent Controls</a:t>
            </a:r>
          </a:p>
          <a:p>
            <a:pPr>
              <a:spcBef>
                <a:spcPct val="10000"/>
              </a:spcBef>
            </a:pPr>
            <a:r>
              <a:rPr lang="en-US" altLang="en-US" dirty="0"/>
              <a:t>Price Floors on Wheat</a:t>
            </a:r>
          </a:p>
          <a:p>
            <a:pPr>
              <a:spcBef>
                <a:spcPct val="10000"/>
              </a:spcBef>
            </a:pPr>
            <a:r>
              <a:rPr lang="en-US" altLang="en-US" dirty="0"/>
              <a:t>Optimal Allocation of Resources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8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DEMAND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en-US" altLang="en-US" sz="2600" b="1" u="sng" dirty="0" smtClean="0"/>
              <a:t>Definition</a:t>
            </a:r>
            <a:r>
              <a:rPr lang="en-US" altLang="en-US" sz="2600" dirty="0" smtClean="0"/>
              <a:t> – </a:t>
            </a:r>
            <a:r>
              <a:rPr lang="en-US" altLang="en-US" sz="2600" b="0" dirty="0" smtClean="0"/>
              <a:t>the willingness and ability  to purchase goods or services at various prices</a:t>
            </a:r>
          </a:p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en-US" altLang="en-US" sz="2600" b="1" u="sng" dirty="0" smtClean="0"/>
              <a:t>Demand Schedule </a:t>
            </a:r>
            <a:r>
              <a:rPr lang="en-US" altLang="en-US" sz="2600" dirty="0" smtClean="0"/>
              <a:t>– </a:t>
            </a:r>
            <a:r>
              <a:rPr lang="en-US" altLang="en-US" sz="2600" b="0" dirty="0" smtClean="0"/>
              <a:t>table/chart listing prices and quantities demanded</a:t>
            </a:r>
          </a:p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en-US" altLang="en-US" sz="2600" b="1" u="sng" dirty="0" smtClean="0"/>
              <a:t>Demand Curve </a:t>
            </a:r>
            <a:r>
              <a:rPr lang="en-US" altLang="en-US" sz="2600" dirty="0" smtClean="0"/>
              <a:t>– graph showing all the combinations of price and quantity demanded of a particular good or service</a:t>
            </a:r>
            <a:endParaRPr lang="en-US" altLang="en-US" sz="2600" b="0" dirty="0" smtClean="0"/>
          </a:p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en-US" altLang="en-US" sz="2600" b="1" u="sng" dirty="0" smtClean="0"/>
              <a:t>Law of Demand </a:t>
            </a:r>
            <a:r>
              <a:rPr lang="en-US" altLang="en-US" sz="2600" dirty="0" smtClean="0"/>
              <a:t>– </a:t>
            </a:r>
            <a:r>
              <a:rPr lang="en-US" altLang="en-US" sz="2600" b="0" dirty="0" smtClean="0"/>
              <a:t>as prices fall, quantity demanded will rise, and as prices rise, quantity demanded will fall. Inverse relationship</a:t>
            </a:r>
            <a:r>
              <a:rPr lang="en-US" altLang="en-US" sz="2600" b="0" dirty="0" smtClean="0"/>
              <a:t>.</a:t>
            </a:r>
          </a:p>
          <a:p>
            <a:pPr lvl="1">
              <a:lnSpc>
                <a:spcPct val="105000"/>
              </a:lnSpc>
              <a:spcBef>
                <a:spcPct val="15000"/>
              </a:spcBef>
              <a:buFont typeface="Wingdings" panose="05000000000000000000" pitchFamily="2" charset="2"/>
              <a:buChar char="Ø"/>
            </a:pPr>
            <a:r>
              <a:rPr lang="en-US" altLang="en-US" sz="2600" b="1" dirty="0" smtClean="0"/>
              <a:t>A change in the price of a product results in a change in</a:t>
            </a:r>
            <a:r>
              <a:rPr lang="en-US" altLang="en-US" sz="2600" b="1" i="1" dirty="0" smtClean="0"/>
              <a:t> QUANTITY DEMANDED!</a:t>
            </a:r>
            <a:r>
              <a:rPr lang="en-US" altLang="en-US" sz="2600" b="1" dirty="0" smtClean="0"/>
              <a:t> (it does </a:t>
            </a:r>
            <a:r>
              <a:rPr lang="en-US" altLang="en-US" sz="2600" b="1" i="1" dirty="0" smtClean="0"/>
              <a:t>NOT</a:t>
            </a:r>
            <a:r>
              <a:rPr lang="en-US" altLang="en-US" sz="2600" b="1" dirty="0" smtClean="0"/>
              <a:t> shift Demand)</a:t>
            </a:r>
            <a:endParaRPr lang="en-US" altLang="en-US" sz="2600" b="1" dirty="0" smtClean="0"/>
          </a:p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en-US" altLang="en-US" sz="2600" b="1" u="sng" dirty="0" smtClean="0"/>
              <a:t>Diminishing Marginal Utility </a:t>
            </a:r>
            <a:r>
              <a:rPr lang="en-US" altLang="en-US" sz="2600" dirty="0" smtClean="0"/>
              <a:t>– </a:t>
            </a:r>
            <a:r>
              <a:rPr lang="en-US" altLang="en-US" sz="2600" b="0" dirty="0" smtClean="0"/>
              <a:t>successive units of a particular product yield less marginal utility (each additional product consumed brings less satisfaction)</a:t>
            </a:r>
            <a:endParaRPr lang="en-US" alt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56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  <a:lumOff val="5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1981200" y="3870325"/>
            <a:ext cx="117157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1981200" y="4394200"/>
            <a:ext cx="117157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1981200" y="4899025"/>
            <a:ext cx="117157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1981200" y="5413375"/>
            <a:ext cx="117157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1981200" y="3365500"/>
            <a:ext cx="117157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/>
              <a:t>Individual Demand</a:t>
            </a:r>
          </a:p>
        </p:txBody>
      </p:sp>
      <p:grpSp>
        <p:nvGrpSpPr>
          <p:cNvPr id="15389" name="Group 29"/>
          <p:cNvGrpSpPr>
            <a:grpSpLocks/>
          </p:cNvGrpSpPr>
          <p:nvPr/>
        </p:nvGrpSpPr>
        <p:grpSpPr bwMode="auto">
          <a:xfrm>
            <a:off x="4038600" y="2033588"/>
            <a:ext cx="4124325" cy="3709987"/>
            <a:chOff x="2022" y="1044"/>
            <a:chExt cx="2935" cy="2640"/>
          </a:xfrm>
        </p:grpSpPr>
        <p:grpSp>
          <p:nvGrpSpPr>
            <p:cNvPr id="15362" name="Group 2"/>
            <p:cNvGrpSpPr>
              <a:grpSpLocks/>
            </p:cNvGrpSpPr>
            <p:nvPr/>
          </p:nvGrpSpPr>
          <p:grpSpPr bwMode="auto">
            <a:xfrm>
              <a:off x="2026" y="1054"/>
              <a:ext cx="2931" cy="2622"/>
              <a:chOff x="2062" y="1054"/>
              <a:chExt cx="2931" cy="2622"/>
            </a:xfrm>
          </p:grpSpPr>
          <p:grpSp>
            <p:nvGrpSpPr>
              <p:cNvPr id="15363" name="Group 3"/>
              <p:cNvGrpSpPr>
                <a:grpSpLocks/>
              </p:cNvGrpSpPr>
              <p:nvPr/>
            </p:nvGrpSpPr>
            <p:grpSpPr bwMode="auto">
              <a:xfrm>
                <a:off x="2062" y="1054"/>
                <a:ext cx="2931" cy="2178"/>
                <a:chOff x="2698" y="1132"/>
                <a:chExt cx="2797" cy="2178"/>
              </a:xfrm>
            </p:grpSpPr>
            <p:sp>
              <p:nvSpPr>
                <p:cNvPr id="15364" name="Line 4"/>
                <p:cNvSpPr>
                  <a:spLocks noChangeShapeType="1"/>
                </p:cNvSpPr>
                <p:nvPr/>
              </p:nvSpPr>
              <p:spPr bwMode="auto">
                <a:xfrm>
                  <a:off x="2708" y="1132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65" name="Line 5"/>
                <p:cNvSpPr>
                  <a:spLocks noChangeShapeType="1"/>
                </p:cNvSpPr>
                <p:nvPr/>
              </p:nvSpPr>
              <p:spPr bwMode="auto">
                <a:xfrm>
                  <a:off x="2706" y="1558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66" name="Line 6"/>
                <p:cNvSpPr>
                  <a:spLocks noChangeShapeType="1"/>
                </p:cNvSpPr>
                <p:nvPr/>
              </p:nvSpPr>
              <p:spPr bwMode="auto">
                <a:xfrm>
                  <a:off x="2704" y="1996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67" name="Line 7"/>
                <p:cNvSpPr>
                  <a:spLocks noChangeShapeType="1"/>
                </p:cNvSpPr>
                <p:nvPr/>
              </p:nvSpPr>
              <p:spPr bwMode="auto">
                <a:xfrm>
                  <a:off x="2702" y="2434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68" name="Line 8"/>
                <p:cNvSpPr>
                  <a:spLocks noChangeShapeType="1"/>
                </p:cNvSpPr>
                <p:nvPr/>
              </p:nvSpPr>
              <p:spPr bwMode="auto">
                <a:xfrm>
                  <a:off x="2700" y="2872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69" name="Line 9"/>
                <p:cNvSpPr>
                  <a:spLocks noChangeShapeType="1"/>
                </p:cNvSpPr>
                <p:nvPr/>
              </p:nvSpPr>
              <p:spPr bwMode="auto">
                <a:xfrm>
                  <a:off x="2698" y="3310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70" name="Group 10"/>
              <p:cNvGrpSpPr>
                <a:grpSpLocks/>
              </p:cNvGrpSpPr>
              <p:nvPr/>
            </p:nvGrpSpPr>
            <p:grpSpPr bwMode="auto">
              <a:xfrm>
                <a:off x="2384" y="1055"/>
                <a:ext cx="2600" cy="2621"/>
                <a:chOff x="2378" y="1055"/>
                <a:chExt cx="2620" cy="2621"/>
              </a:xfrm>
            </p:grpSpPr>
            <p:sp>
              <p:nvSpPr>
                <p:cNvPr id="15371" name="Line 11"/>
                <p:cNvSpPr>
                  <a:spLocks noChangeShapeType="1"/>
                </p:cNvSpPr>
                <p:nvPr/>
              </p:nvSpPr>
              <p:spPr bwMode="auto">
                <a:xfrm>
                  <a:off x="2378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2" name="Line 12"/>
                <p:cNvSpPr>
                  <a:spLocks noChangeShapeType="1"/>
                </p:cNvSpPr>
                <p:nvPr/>
              </p:nvSpPr>
              <p:spPr bwMode="auto">
                <a:xfrm>
                  <a:off x="2703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3" name="Line 13"/>
                <p:cNvSpPr>
                  <a:spLocks noChangeShapeType="1"/>
                </p:cNvSpPr>
                <p:nvPr/>
              </p:nvSpPr>
              <p:spPr bwMode="auto">
                <a:xfrm>
                  <a:off x="3037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4" name="Line 14"/>
                <p:cNvSpPr>
                  <a:spLocks noChangeShapeType="1"/>
                </p:cNvSpPr>
                <p:nvPr/>
              </p:nvSpPr>
              <p:spPr bwMode="auto">
                <a:xfrm>
                  <a:off x="3361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5" name="Line 15"/>
                <p:cNvSpPr>
                  <a:spLocks noChangeShapeType="1"/>
                </p:cNvSpPr>
                <p:nvPr/>
              </p:nvSpPr>
              <p:spPr bwMode="auto">
                <a:xfrm>
                  <a:off x="3685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6" name="Line 16"/>
                <p:cNvSpPr>
                  <a:spLocks noChangeShapeType="1"/>
                </p:cNvSpPr>
                <p:nvPr/>
              </p:nvSpPr>
              <p:spPr bwMode="auto">
                <a:xfrm>
                  <a:off x="4009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7" name="Line 17"/>
                <p:cNvSpPr>
                  <a:spLocks noChangeShapeType="1"/>
                </p:cNvSpPr>
                <p:nvPr/>
              </p:nvSpPr>
              <p:spPr bwMode="auto">
                <a:xfrm>
                  <a:off x="4338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8" name="Line 18"/>
                <p:cNvSpPr>
                  <a:spLocks noChangeShapeType="1"/>
                </p:cNvSpPr>
                <p:nvPr/>
              </p:nvSpPr>
              <p:spPr bwMode="auto">
                <a:xfrm>
                  <a:off x="4998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9" name="Line 19"/>
                <p:cNvSpPr>
                  <a:spLocks noChangeShapeType="1"/>
                </p:cNvSpPr>
                <p:nvPr/>
              </p:nvSpPr>
              <p:spPr bwMode="auto">
                <a:xfrm>
                  <a:off x="4662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381" name="Group 21"/>
            <p:cNvGrpSpPr>
              <a:grpSpLocks/>
            </p:cNvGrpSpPr>
            <p:nvPr/>
          </p:nvGrpSpPr>
          <p:grpSpPr bwMode="auto">
            <a:xfrm>
              <a:off x="2022" y="1044"/>
              <a:ext cx="2932" cy="2640"/>
              <a:chOff x="1962" y="864"/>
              <a:chExt cx="2784" cy="2640"/>
            </a:xfrm>
          </p:grpSpPr>
          <p:sp>
            <p:nvSpPr>
              <p:cNvPr id="15382" name="Line 22"/>
              <p:cNvSpPr>
                <a:spLocks noChangeShapeType="1"/>
              </p:cNvSpPr>
              <p:nvPr/>
            </p:nvSpPr>
            <p:spPr bwMode="auto">
              <a:xfrm>
                <a:off x="1968" y="864"/>
                <a:ext cx="0" cy="26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3" name="Line 23"/>
              <p:cNvSpPr>
                <a:spLocks noChangeShapeType="1"/>
              </p:cNvSpPr>
              <p:nvPr/>
            </p:nvSpPr>
            <p:spPr bwMode="auto">
              <a:xfrm>
                <a:off x="1962" y="3492"/>
                <a:ext cx="27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412" name="Group 52"/>
          <p:cNvGrpSpPr>
            <a:grpSpLocks/>
          </p:cNvGrpSpPr>
          <p:nvPr/>
        </p:nvGrpSpPr>
        <p:grpSpPr bwMode="auto">
          <a:xfrm>
            <a:off x="3517900" y="1827213"/>
            <a:ext cx="4651375" cy="4413250"/>
            <a:chOff x="2216" y="1151"/>
            <a:chExt cx="2930" cy="2780"/>
          </a:xfrm>
        </p:grpSpPr>
        <p:sp>
          <p:nvSpPr>
            <p:cNvPr id="15384" name="Text Box 24"/>
            <p:cNvSpPr txBox="1">
              <a:spLocks noChangeArrowheads="1"/>
            </p:cNvSpPr>
            <p:nvPr/>
          </p:nvSpPr>
          <p:spPr bwMode="auto">
            <a:xfrm>
              <a:off x="2317" y="1151"/>
              <a:ext cx="240" cy="2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45000"/>
                </a:lnSpc>
              </a:pPr>
              <a:r>
                <a:rPr lang="en-US" altLang="en-US" sz="1400" b="1"/>
                <a:t>  6</a:t>
              </a:r>
            </a:p>
            <a:p>
              <a:pPr>
                <a:lnSpc>
                  <a:spcPct val="145000"/>
                </a:lnSpc>
              </a:pPr>
              <a:endParaRPr lang="en-US" altLang="en-US" sz="1400" b="1"/>
            </a:p>
            <a:p>
              <a:pPr>
                <a:lnSpc>
                  <a:spcPct val="145000"/>
                </a:lnSpc>
              </a:pPr>
              <a:r>
                <a:rPr lang="en-US" altLang="en-US" sz="1400" b="1"/>
                <a:t>  5</a:t>
              </a:r>
            </a:p>
            <a:p>
              <a:pPr>
                <a:lnSpc>
                  <a:spcPct val="145000"/>
                </a:lnSpc>
              </a:pPr>
              <a:endParaRPr lang="en-US" altLang="en-US" sz="1400" b="1"/>
            </a:p>
            <a:p>
              <a:pPr>
                <a:lnSpc>
                  <a:spcPct val="145000"/>
                </a:lnSpc>
              </a:pPr>
              <a:r>
                <a:rPr lang="en-US" altLang="en-US" sz="1400" b="1"/>
                <a:t>  4</a:t>
              </a:r>
            </a:p>
            <a:p>
              <a:pPr>
                <a:lnSpc>
                  <a:spcPct val="145000"/>
                </a:lnSpc>
              </a:pPr>
              <a:endParaRPr lang="en-US" altLang="en-US" sz="1400" b="1"/>
            </a:p>
            <a:p>
              <a:pPr>
                <a:lnSpc>
                  <a:spcPct val="145000"/>
                </a:lnSpc>
              </a:pPr>
              <a:r>
                <a:rPr lang="en-US" altLang="en-US" sz="1400" b="1"/>
                <a:t>  3</a:t>
              </a:r>
            </a:p>
            <a:p>
              <a:pPr>
                <a:lnSpc>
                  <a:spcPct val="145000"/>
                </a:lnSpc>
              </a:pPr>
              <a:endParaRPr lang="en-US" altLang="en-US" sz="1400" b="1"/>
            </a:p>
            <a:p>
              <a:pPr>
                <a:lnSpc>
                  <a:spcPct val="145000"/>
                </a:lnSpc>
              </a:pPr>
              <a:r>
                <a:rPr lang="en-US" altLang="en-US" sz="1400" b="1"/>
                <a:t>  2</a:t>
              </a:r>
            </a:p>
            <a:p>
              <a:pPr>
                <a:lnSpc>
                  <a:spcPct val="145000"/>
                </a:lnSpc>
              </a:pPr>
              <a:endParaRPr lang="en-US" altLang="en-US" sz="1400" b="1"/>
            </a:p>
            <a:p>
              <a:pPr>
                <a:lnSpc>
                  <a:spcPct val="145000"/>
                </a:lnSpc>
              </a:pPr>
              <a:r>
                <a:rPr lang="en-US" altLang="en-US" sz="1400" b="1"/>
                <a:t>  1</a:t>
              </a:r>
            </a:p>
            <a:p>
              <a:pPr>
                <a:lnSpc>
                  <a:spcPct val="145000"/>
                </a:lnSpc>
              </a:pPr>
              <a:endParaRPr lang="en-US" altLang="en-US" sz="1400" b="1"/>
            </a:p>
            <a:p>
              <a:pPr>
                <a:lnSpc>
                  <a:spcPct val="145000"/>
                </a:lnSpc>
              </a:pPr>
              <a:r>
                <a:rPr lang="en-US" altLang="en-US" sz="1400" b="1"/>
                <a:t>  0</a:t>
              </a:r>
            </a:p>
          </p:txBody>
        </p:sp>
        <p:sp>
          <p:nvSpPr>
            <p:cNvPr id="15385" name="Text Box 25"/>
            <p:cNvSpPr txBox="1">
              <a:spLocks noChangeArrowheads="1"/>
            </p:cNvSpPr>
            <p:nvPr/>
          </p:nvSpPr>
          <p:spPr bwMode="auto">
            <a:xfrm>
              <a:off x="2735" y="3605"/>
              <a:ext cx="229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 dirty="0"/>
                <a:t>10  </a:t>
              </a:r>
              <a:r>
                <a:rPr lang="en-US" altLang="en-US" sz="1400" b="1" dirty="0" smtClean="0"/>
                <a:t>     </a:t>
              </a:r>
              <a:r>
                <a:rPr lang="en-US" altLang="en-US" sz="1400" b="1" dirty="0"/>
                <a:t>20     </a:t>
              </a:r>
              <a:r>
                <a:rPr lang="en-US" altLang="en-US" sz="1400" b="1" dirty="0" smtClean="0"/>
                <a:t> 30      </a:t>
              </a:r>
              <a:r>
                <a:rPr lang="en-US" altLang="en-US" sz="1400" b="1" dirty="0"/>
                <a:t>40    </a:t>
              </a:r>
              <a:r>
                <a:rPr lang="en-US" altLang="en-US" sz="1400" b="1" dirty="0" smtClean="0"/>
                <a:t>   </a:t>
              </a:r>
              <a:r>
                <a:rPr lang="en-US" altLang="en-US" sz="1400" b="1" dirty="0"/>
                <a:t>50    </a:t>
              </a:r>
              <a:r>
                <a:rPr lang="en-US" altLang="en-US" sz="1400" b="1" dirty="0" smtClean="0"/>
                <a:t>   </a:t>
              </a:r>
              <a:r>
                <a:rPr lang="en-US" altLang="en-US" sz="1400" b="1" dirty="0"/>
                <a:t>60    </a:t>
              </a:r>
              <a:r>
                <a:rPr lang="en-US" altLang="en-US" sz="1400" b="1" dirty="0" smtClean="0"/>
                <a:t>   </a:t>
              </a:r>
              <a:r>
                <a:rPr lang="en-US" altLang="en-US" sz="1400" b="1" dirty="0"/>
                <a:t>70    </a:t>
              </a:r>
              <a:r>
                <a:rPr lang="en-US" altLang="en-US" sz="1400" b="1" dirty="0" smtClean="0"/>
                <a:t>   </a:t>
              </a:r>
              <a:r>
                <a:rPr lang="en-US" altLang="en-US" sz="1400" b="1" dirty="0"/>
                <a:t>80   </a:t>
              </a:r>
            </a:p>
          </p:txBody>
        </p:sp>
        <p:sp>
          <p:nvSpPr>
            <p:cNvPr id="15386" name="Text Box 26"/>
            <p:cNvSpPr txBox="1">
              <a:spLocks noChangeArrowheads="1"/>
            </p:cNvSpPr>
            <p:nvPr/>
          </p:nvSpPr>
          <p:spPr bwMode="auto">
            <a:xfrm>
              <a:off x="2632" y="3719"/>
              <a:ext cx="251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Quantity Demanded (bushels per week)</a:t>
              </a:r>
            </a:p>
          </p:txBody>
        </p:sp>
        <p:sp>
          <p:nvSpPr>
            <p:cNvPr id="15387" name="Text Box 27"/>
            <p:cNvSpPr txBox="1">
              <a:spLocks noChangeArrowheads="1"/>
            </p:cNvSpPr>
            <p:nvPr/>
          </p:nvSpPr>
          <p:spPr bwMode="auto">
            <a:xfrm rot="-5400000">
              <a:off x="1723" y="2227"/>
              <a:ext cx="11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Price (per bushel)</a:t>
              </a:r>
            </a:p>
          </p:txBody>
        </p:sp>
      </p:grpSp>
      <p:sp>
        <p:nvSpPr>
          <p:cNvPr id="15391" name="Freeform 31"/>
          <p:cNvSpPr>
            <a:spLocks/>
          </p:cNvSpPr>
          <p:nvPr/>
        </p:nvSpPr>
        <p:spPr bwMode="auto">
          <a:xfrm>
            <a:off x="4513263" y="2640013"/>
            <a:ext cx="3175000" cy="2455862"/>
          </a:xfrm>
          <a:custGeom>
            <a:avLst/>
            <a:gdLst>
              <a:gd name="T0" fmla="*/ 0 w 2000"/>
              <a:gd name="T1" fmla="*/ 0 h 1547"/>
              <a:gd name="T2" fmla="*/ 278 w 2000"/>
              <a:gd name="T3" fmla="*/ 382 h 1547"/>
              <a:gd name="T4" fmla="*/ 718 w 2000"/>
              <a:gd name="T5" fmla="*/ 770 h 1547"/>
              <a:gd name="T6" fmla="*/ 1288 w 2000"/>
              <a:gd name="T7" fmla="*/ 1165 h 1547"/>
              <a:gd name="T8" fmla="*/ 2000 w 2000"/>
              <a:gd name="T9" fmla="*/ 1547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0" h="1547">
                <a:moveTo>
                  <a:pt x="0" y="0"/>
                </a:moveTo>
                <a:cubicBezTo>
                  <a:pt x="79" y="127"/>
                  <a:pt x="158" y="254"/>
                  <a:pt x="278" y="382"/>
                </a:cubicBezTo>
                <a:cubicBezTo>
                  <a:pt x="398" y="510"/>
                  <a:pt x="550" y="640"/>
                  <a:pt x="718" y="770"/>
                </a:cubicBezTo>
                <a:cubicBezTo>
                  <a:pt x="886" y="900"/>
                  <a:pt x="1074" y="1036"/>
                  <a:pt x="1288" y="1165"/>
                </a:cubicBezTo>
                <a:cubicBezTo>
                  <a:pt x="1502" y="1294"/>
                  <a:pt x="1751" y="1420"/>
                  <a:pt x="2000" y="1547"/>
                </a:cubicBezTo>
              </a:path>
            </a:pathLst>
          </a:custGeom>
          <a:noFill/>
          <a:ln w="57150" cmpd="sng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97" name="Group 37"/>
          <p:cNvGrpSpPr>
            <a:grpSpLocks/>
          </p:cNvGrpSpPr>
          <p:nvPr/>
        </p:nvGrpSpPr>
        <p:grpSpPr bwMode="auto">
          <a:xfrm>
            <a:off x="2073275" y="3049588"/>
            <a:ext cx="1006475" cy="2732087"/>
            <a:chOff x="1126" y="1165"/>
            <a:chExt cx="634" cy="1948"/>
          </a:xfrm>
        </p:grpSpPr>
        <p:sp>
          <p:nvSpPr>
            <p:cNvPr id="15398" name="Line 38"/>
            <p:cNvSpPr>
              <a:spLocks noChangeShapeType="1"/>
            </p:cNvSpPr>
            <p:nvPr/>
          </p:nvSpPr>
          <p:spPr bwMode="auto">
            <a:xfrm>
              <a:off x="1126" y="1379"/>
              <a:ext cx="6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39"/>
            <p:cNvSpPr>
              <a:spLocks noChangeShapeType="1"/>
            </p:cNvSpPr>
            <p:nvPr/>
          </p:nvSpPr>
          <p:spPr bwMode="auto">
            <a:xfrm>
              <a:off x="1443" y="1165"/>
              <a:ext cx="0" cy="1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2155825" y="296227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P</a:t>
            </a: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2641600" y="2962275"/>
            <a:ext cx="48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Q</a:t>
            </a:r>
            <a:r>
              <a:rPr lang="en-US" altLang="en-US" sz="2000" b="1" baseline="-25000"/>
              <a:t>d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2025650" y="3176588"/>
            <a:ext cx="466725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altLang="en-US" sz="2000" b="1" dirty="0"/>
              <a:t>$5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 dirty="0"/>
              <a:t>4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 dirty="0"/>
              <a:t>3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 dirty="0"/>
              <a:t>2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 dirty="0"/>
              <a:t>1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2597150" y="3176588"/>
            <a:ext cx="466725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altLang="en-US" sz="2000" b="1" dirty="0"/>
              <a:t>10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 dirty="0"/>
              <a:t>20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 dirty="0"/>
              <a:t>35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 dirty="0"/>
              <a:t>55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 dirty="0"/>
              <a:t>80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1781175" y="2133600"/>
            <a:ext cx="1603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400" b="1">
                <a:solidFill>
                  <a:srgbClr val="990033"/>
                </a:solidFill>
              </a:rPr>
              <a:t>Individual</a:t>
            </a:r>
          </a:p>
          <a:p>
            <a:pPr algn="ctr"/>
            <a:r>
              <a:rPr lang="en-US" altLang="en-US" sz="2400" b="1">
                <a:solidFill>
                  <a:srgbClr val="990033"/>
                </a:solidFill>
              </a:rPr>
              <a:t>Demand</a:t>
            </a:r>
          </a:p>
        </p:txBody>
      </p:sp>
      <p:sp>
        <p:nvSpPr>
          <p:cNvPr id="15392" name="Oval 32"/>
          <p:cNvSpPr>
            <a:spLocks noChangeArrowheads="1"/>
          </p:cNvSpPr>
          <p:nvPr/>
        </p:nvSpPr>
        <p:spPr bwMode="auto">
          <a:xfrm>
            <a:off x="4419600" y="2557463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Oval 33"/>
          <p:cNvSpPr>
            <a:spLocks noChangeArrowheads="1"/>
          </p:cNvSpPr>
          <p:nvPr/>
        </p:nvSpPr>
        <p:spPr bwMode="auto">
          <a:xfrm>
            <a:off x="4860925" y="316230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Oval 34"/>
          <p:cNvSpPr>
            <a:spLocks noChangeArrowheads="1"/>
          </p:cNvSpPr>
          <p:nvPr/>
        </p:nvSpPr>
        <p:spPr bwMode="auto">
          <a:xfrm>
            <a:off x="5578475" y="3787775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Oval 35"/>
          <p:cNvSpPr>
            <a:spLocks noChangeArrowheads="1"/>
          </p:cNvSpPr>
          <p:nvPr/>
        </p:nvSpPr>
        <p:spPr bwMode="auto">
          <a:xfrm>
            <a:off x="6477000" y="440055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Oval 36"/>
          <p:cNvSpPr>
            <a:spLocks noChangeArrowheads="1"/>
          </p:cNvSpPr>
          <p:nvPr/>
        </p:nvSpPr>
        <p:spPr bwMode="auto">
          <a:xfrm>
            <a:off x="7594600" y="5021263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7" name="Text Box 57"/>
          <p:cNvSpPr txBox="1">
            <a:spLocks noChangeArrowheads="1"/>
          </p:cNvSpPr>
          <p:nvPr/>
        </p:nvSpPr>
        <p:spPr bwMode="auto">
          <a:xfrm>
            <a:off x="3657600" y="1744663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P</a:t>
            </a:r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8118475" y="5638800"/>
            <a:ext cx="342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Q</a:t>
            </a:r>
          </a:p>
        </p:txBody>
      </p:sp>
      <p:sp>
        <p:nvSpPr>
          <p:cNvPr id="15419" name="Text Box 59"/>
          <p:cNvSpPr txBox="1">
            <a:spLocks noChangeArrowheads="1"/>
          </p:cNvSpPr>
          <p:nvPr/>
        </p:nvSpPr>
        <p:spPr bwMode="auto">
          <a:xfrm>
            <a:off x="7686675" y="50546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i="1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16732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6" dur="1000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71" dur="1000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6" dur="1000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0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01" dur="1000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5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16" dur="1000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3" grpId="0"/>
      <p:bldP spid="15413" grpId="1"/>
      <p:bldP spid="15414" grpId="0"/>
      <p:bldP spid="15414" grpId="1"/>
      <p:bldP spid="15415" grpId="0"/>
      <p:bldP spid="15415" grpId="1"/>
      <p:bldP spid="15416" grpId="0"/>
      <p:bldP spid="15416" grpId="1"/>
      <p:bldP spid="15411" grpId="0"/>
      <p:bldP spid="15411" grpId="1"/>
      <p:bldP spid="15380" grpId="0"/>
      <p:bldP spid="15391" grpId="0" animBg="1"/>
      <p:bldP spid="15400" grpId="0"/>
      <p:bldP spid="15401" grpId="0"/>
      <p:bldP spid="15402" grpId="0"/>
      <p:bldP spid="15403" grpId="0"/>
      <p:bldP spid="15404" grpId="0"/>
      <p:bldP spid="15392" grpId="0" animBg="1"/>
      <p:bldP spid="15393" grpId="0" animBg="1"/>
      <p:bldP spid="15394" grpId="0" animBg="1"/>
      <p:bldP spid="15395" grpId="0" animBg="1"/>
      <p:bldP spid="15396" grpId="0" animBg="1"/>
      <p:bldP spid="15417" grpId="0"/>
      <p:bldP spid="15418" grpId="0"/>
      <p:bldP spid="154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Individual Demand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altLang="en-US" sz="2800" dirty="0" smtClean="0"/>
              <a:t>Tastes and preferences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altLang="en-US" sz="2800" dirty="0" smtClean="0"/>
              <a:t>Number of Buyers (Population)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altLang="en-US" sz="2800" dirty="0" smtClean="0"/>
              <a:t>Income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altLang="en-US" dirty="0" smtClean="0"/>
              <a:t>Normal Goods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altLang="en-US" dirty="0" smtClean="0"/>
              <a:t>Inferior Goods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altLang="en-US" sz="2800" dirty="0" smtClean="0"/>
              <a:t>Price of Related Goods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altLang="en-US" dirty="0" smtClean="0"/>
              <a:t>Substitute Good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altLang="en-US" dirty="0" smtClean="0"/>
              <a:t>Complementary Good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altLang="en-US" sz="2800" dirty="0" smtClean="0"/>
              <a:t>Consumer Expectations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8534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b="1" i="1" dirty="0">
                <a:solidFill>
                  <a:srgbClr val="92D050"/>
                </a:solidFill>
              </a:rPr>
              <a:t>Determinants of </a:t>
            </a:r>
            <a:r>
              <a:rPr lang="en-US" altLang="en-US" sz="3200" b="1" i="1" dirty="0" smtClean="0">
                <a:solidFill>
                  <a:srgbClr val="92D050"/>
                </a:solidFill>
              </a:rPr>
              <a:t>Demand</a:t>
            </a:r>
          </a:p>
          <a:p>
            <a:r>
              <a:rPr lang="en-US" altLang="en-US" sz="3200" b="1" i="1" dirty="0" smtClean="0">
                <a:solidFill>
                  <a:srgbClr val="92D050"/>
                </a:solidFill>
              </a:rPr>
              <a:t>(factors that cause a shift or change in Demand)</a:t>
            </a:r>
            <a:endParaRPr lang="en-US" altLang="en-US" sz="3200" b="1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76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  <a:lumOff val="5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/>
              <a:t>Individual Demand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4038600" y="2033588"/>
            <a:ext cx="4124325" cy="3709987"/>
            <a:chOff x="2022" y="1044"/>
            <a:chExt cx="2935" cy="2640"/>
          </a:xfrm>
        </p:grpSpPr>
        <p:grpSp>
          <p:nvGrpSpPr>
            <p:cNvPr id="18436" name="Group 4"/>
            <p:cNvGrpSpPr>
              <a:grpSpLocks/>
            </p:cNvGrpSpPr>
            <p:nvPr/>
          </p:nvGrpSpPr>
          <p:grpSpPr bwMode="auto">
            <a:xfrm>
              <a:off x="2026" y="1054"/>
              <a:ext cx="2931" cy="2622"/>
              <a:chOff x="2062" y="1054"/>
              <a:chExt cx="2931" cy="2622"/>
            </a:xfrm>
          </p:grpSpPr>
          <p:grpSp>
            <p:nvGrpSpPr>
              <p:cNvPr id="18437" name="Group 5"/>
              <p:cNvGrpSpPr>
                <a:grpSpLocks/>
              </p:cNvGrpSpPr>
              <p:nvPr/>
            </p:nvGrpSpPr>
            <p:grpSpPr bwMode="auto">
              <a:xfrm>
                <a:off x="2062" y="1054"/>
                <a:ext cx="2931" cy="2178"/>
                <a:chOff x="2698" y="1132"/>
                <a:chExt cx="2797" cy="2178"/>
              </a:xfrm>
            </p:grpSpPr>
            <p:sp>
              <p:nvSpPr>
                <p:cNvPr id="18438" name="Line 6"/>
                <p:cNvSpPr>
                  <a:spLocks noChangeShapeType="1"/>
                </p:cNvSpPr>
                <p:nvPr/>
              </p:nvSpPr>
              <p:spPr bwMode="auto">
                <a:xfrm>
                  <a:off x="2708" y="1132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auto">
                <a:xfrm>
                  <a:off x="2706" y="1558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auto">
                <a:xfrm>
                  <a:off x="2704" y="1996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auto">
                <a:xfrm>
                  <a:off x="2702" y="2434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auto">
                <a:xfrm>
                  <a:off x="2700" y="2872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43" name="Line 11"/>
                <p:cNvSpPr>
                  <a:spLocks noChangeShapeType="1"/>
                </p:cNvSpPr>
                <p:nvPr/>
              </p:nvSpPr>
              <p:spPr bwMode="auto">
                <a:xfrm>
                  <a:off x="2698" y="3310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44" name="Group 12"/>
              <p:cNvGrpSpPr>
                <a:grpSpLocks/>
              </p:cNvGrpSpPr>
              <p:nvPr/>
            </p:nvGrpSpPr>
            <p:grpSpPr bwMode="auto">
              <a:xfrm>
                <a:off x="2384" y="1055"/>
                <a:ext cx="2600" cy="2621"/>
                <a:chOff x="2378" y="1055"/>
                <a:chExt cx="2620" cy="2621"/>
              </a:xfrm>
            </p:grpSpPr>
            <p:sp>
              <p:nvSpPr>
                <p:cNvPr id="18445" name="Line 13"/>
                <p:cNvSpPr>
                  <a:spLocks noChangeShapeType="1"/>
                </p:cNvSpPr>
                <p:nvPr/>
              </p:nvSpPr>
              <p:spPr bwMode="auto">
                <a:xfrm>
                  <a:off x="2378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auto">
                <a:xfrm>
                  <a:off x="2703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47" name="Line 15"/>
                <p:cNvSpPr>
                  <a:spLocks noChangeShapeType="1"/>
                </p:cNvSpPr>
                <p:nvPr/>
              </p:nvSpPr>
              <p:spPr bwMode="auto">
                <a:xfrm>
                  <a:off x="3037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auto">
                <a:xfrm>
                  <a:off x="3361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49" name="Line 17"/>
                <p:cNvSpPr>
                  <a:spLocks noChangeShapeType="1"/>
                </p:cNvSpPr>
                <p:nvPr/>
              </p:nvSpPr>
              <p:spPr bwMode="auto">
                <a:xfrm>
                  <a:off x="3685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0" name="Line 18"/>
                <p:cNvSpPr>
                  <a:spLocks noChangeShapeType="1"/>
                </p:cNvSpPr>
                <p:nvPr/>
              </p:nvSpPr>
              <p:spPr bwMode="auto">
                <a:xfrm>
                  <a:off x="4009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auto">
                <a:xfrm>
                  <a:off x="4338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2" name="Line 20"/>
                <p:cNvSpPr>
                  <a:spLocks noChangeShapeType="1"/>
                </p:cNvSpPr>
                <p:nvPr/>
              </p:nvSpPr>
              <p:spPr bwMode="auto">
                <a:xfrm>
                  <a:off x="4998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3" name="Line 21"/>
                <p:cNvSpPr>
                  <a:spLocks noChangeShapeType="1"/>
                </p:cNvSpPr>
                <p:nvPr/>
              </p:nvSpPr>
              <p:spPr bwMode="auto">
                <a:xfrm>
                  <a:off x="4662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454" name="Group 22"/>
            <p:cNvGrpSpPr>
              <a:grpSpLocks/>
            </p:cNvGrpSpPr>
            <p:nvPr/>
          </p:nvGrpSpPr>
          <p:grpSpPr bwMode="auto">
            <a:xfrm>
              <a:off x="2022" y="1044"/>
              <a:ext cx="2932" cy="2640"/>
              <a:chOff x="1962" y="864"/>
              <a:chExt cx="2784" cy="2640"/>
            </a:xfrm>
          </p:grpSpPr>
          <p:sp>
            <p:nvSpPr>
              <p:cNvPr id="18455" name="Line 23"/>
              <p:cNvSpPr>
                <a:spLocks noChangeShapeType="1"/>
              </p:cNvSpPr>
              <p:nvPr/>
            </p:nvSpPr>
            <p:spPr bwMode="auto">
              <a:xfrm>
                <a:off x="1968" y="864"/>
                <a:ext cx="0" cy="26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6" name="Line 24"/>
              <p:cNvSpPr>
                <a:spLocks noChangeShapeType="1"/>
              </p:cNvSpPr>
              <p:nvPr/>
            </p:nvSpPr>
            <p:spPr bwMode="auto">
              <a:xfrm>
                <a:off x="1962" y="3492"/>
                <a:ext cx="27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3678238" y="1827213"/>
            <a:ext cx="3810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5000"/>
              </a:lnSpc>
            </a:pPr>
            <a:r>
              <a:rPr lang="en-US" altLang="en-US" sz="1400" b="1"/>
              <a:t>  6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5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4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3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2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1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0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4178300" y="5903913"/>
            <a:ext cx="399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Quantity Demanded (bushels per week)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 rot="-5400000">
            <a:off x="2735262" y="3535363"/>
            <a:ext cx="1901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Price (per bushel)</a:t>
            </a:r>
          </a:p>
        </p:txBody>
      </p:sp>
      <p:sp>
        <p:nvSpPr>
          <p:cNvPr id="18462" name="Freeform 30"/>
          <p:cNvSpPr>
            <a:spLocks/>
          </p:cNvSpPr>
          <p:nvPr/>
        </p:nvSpPr>
        <p:spPr bwMode="auto">
          <a:xfrm>
            <a:off x="4513263" y="2640013"/>
            <a:ext cx="3175000" cy="2455862"/>
          </a:xfrm>
          <a:custGeom>
            <a:avLst/>
            <a:gdLst>
              <a:gd name="T0" fmla="*/ 0 w 2000"/>
              <a:gd name="T1" fmla="*/ 0 h 1547"/>
              <a:gd name="T2" fmla="*/ 278 w 2000"/>
              <a:gd name="T3" fmla="*/ 382 h 1547"/>
              <a:gd name="T4" fmla="*/ 718 w 2000"/>
              <a:gd name="T5" fmla="*/ 770 h 1547"/>
              <a:gd name="T6" fmla="*/ 1288 w 2000"/>
              <a:gd name="T7" fmla="*/ 1165 h 1547"/>
              <a:gd name="T8" fmla="*/ 2000 w 2000"/>
              <a:gd name="T9" fmla="*/ 1547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0" h="1547">
                <a:moveTo>
                  <a:pt x="0" y="0"/>
                </a:moveTo>
                <a:cubicBezTo>
                  <a:pt x="79" y="127"/>
                  <a:pt x="158" y="254"/>
                  <a:pt x="278" y="382"/>
                </a:cubicBezTo>
                <a:cubicBezTo>
                  <a:pt x="398" y="510"/>
                  <a:pt x="550" y="640"/>
                  <a:pt x="718" y="770"/>
                </a:cubicBezTo>
                <a:cubicBezTo>
                  <a:pt x="886" y="900"/>
                  <a:pt x="1074" y="1036"/>
                  <a:pt x="1288" y="1165"/>
                </a:cubicBezTo>
                <a:cubicBezTo>
                  <a:pt x="1502" y="1294"/>
                  <a:pt x="1751" y="1420"/>
                  <a:pt x="2000" y="1547"/>
                </a:cubicBezTo>
              </a:path>
            </a:pathLst>
          </a:custGeom>
          <a:noFill/>
          <a:ln w="57150" cmpd="sng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63" name="Group 31"/>
          <p:cNvGrpSpPr>
            <a:grpSpLocks/>
          </p:cNvGrpSpPr>
          <p:nvPr/>
        </p:nvGrpSpPr>
        <p:grpSpPr bwMode="auto">
          <a:xfrm>
            <a:off x="2073275" y="3049588"/>
            <a:ext cx="1006475" cy="2732087"/>
            <a:chOff x="1126" y="1165"/>
            <a:chExt cx="634" cy="1948"/>
          </a:xfrm>
        </p:grpSpPr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>
              <a:off x="1126" y="1379"/>
              <a:ext cx="6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>
              <a:off x="1443" y="1165"/>
              <a:ext cx="0" cy="1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2155825" y="296227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P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2641600" y="2962275"/>
            <a:ext cx="48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Q</a:t>
            </a:r>
            <a:r>
              <a:rPr lang="en-US" altLang="en-US" sz="2000" b="1" baseline="-25000"/>
              <a:t>d</a:t>
            </a: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2025650" y="3176588"/>
            <a:ext cx="466725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altLang="en-US" sz="2000" b="1"/>
              <a:t>$5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4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3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2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1</a:t>
            </a: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2597150" y="3176588"/>
            <a:ext cx="466725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altLang="en-US" sz="2000" b="1"/>
              <a:t>10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20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35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55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80</a:t>
            </a: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1781175" y="2133600"/>
            <a:ext cx="1603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400" b="1">
                <a:solidFill>
                  <a:srgbClr val="990033"/>
                </a:solidFill>
              </a:rPr>
              <a:t>Individual</a:t>
            </a:r>
          </a:p>
          <a:p>
            <a:pPr algn="ctr"/>
            <a:r>
              <a:rPr lang="en-US" altLang="en-US" sz="2400" b="1">
                <a:solidFill>
                  <a:srgbClr val="990033"/>
                </a:solidFill>
              </a:rPr>
              <a:t>Demand</a:t>
            </a:r>
          </a:p>
        </p:txBody>
      </p:sp>
      <p:sp>
        <p:nvSpPr>
          <p:cNvPr id="18471" name="Freeform 39"/>
          <p:cNvSpPr>
            <a:spLocks/>
          </p:cNvSpPr>
          <p:nvPr/>
        </p:nvSpPr>
        <p:spPr bwMode="auto">
          <a:xfrm>
            <a:off x="4513263" y="2630488"/>
            <a:ext cx="3175000" cy="2455862"/>
          </a:xfrm>
          <a:custGeom>
            <a:avLst/>
            <a:gdLst>
              <a:gd name="T0" fmla="*/ 0 w 2000"/>
              <a:gd name="T1" fmla="*/ 0 h 1547"/>
              <a:gd name="T2" fmla="*/ 278 w 2000"/>
              <a:gd name="T3" fmla="*/ 382 h 1547"/>
              <a:gd name="T4" fmla="*/ 718 w 2000"/>
              <a:gd name="T5" fmla="*/ 770 h 1547"/>
              <a:gd name="T6" fmla="*/ 1288 w 2000"/>
              <a:gd name="T7" fmla="*/ 1165 h 1547"/>
              <a:gd name="T8" fmla="*/ 2000 w 2000"/>
              <a:gd name="T9" fmla="*/ 1547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0" h="1547">
                <a:moveTo>
                  <a:pt x="0" y="0"/>
                </a:moveTo>
                <a:cubicBezTo>
                  <a:pt x="79" y="127"/>
                  <a:pt x="158" y="254"/>
                  <a:pt x="278" y="382"/>
                </a:cubicBezTo>
                <a:cubicBezTo>
                  <a:pt x="398" y="510"/>
                  <a:pt x="550" y="640"/>
                  <a:pt x="718" y="770"/>
                </a:cubicBezTo>
                <a:cubicBezTo>
                  <a:pt x="886" y="900"/>
                  <a:pt x="1074" y="1036"/>
                  <a:pt x="1288" y="1165"/>
                </a:cubicBezTo>
                <a:cubicBezTo>
                  <a:pt x="1502" y="1294"/>
                  <a:pt x="1751" y="1420"/>
                  <a:pt x="2000" y="1547"/>
                </a:cubicBezTo>
              </a:path>
            </a:pathLst>
          </a:custGeom>
          <a:noFill/>
          <a:ln w="57150" cmpd="sng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Freeform 40"/>
          <p:cNvSpPr>
            <a:spLocks/>
          </p:cNvSpPr>
          <p:nvPr/>
        </p:nvSpPr>
        <p:spPr bwMode="auto">
          <a:xfrm>
            <a:off x="4511675" y="2630488"/>
            <a:ext cx="3176588" cy="2455862"/>
          </a:xfrm>
          <a:custGeom>
            <a:avLst/>
            <a:gdLst>
              <a:gd name="T0" fmla="*/ 0 w 2000"/>
              <a:gd name="T1" fmla="*/ 0 h 1547"/>
              <a:gd name="T2" fmla="*/ 278 w 2000"/>
              <a:gd name="T3" fmla="*/ 382 h 1547"/>
              <a:gd name="T4" fmla="*/ 718 w 2000"/>
              <a:gd name="T5" fmla="*/ 770 h 1547"/>
              <a:gd name="T6" fmla="*/ 1288 w 2000"/>
              <a:gd name="T7" fmla="*/ 1165 h 1547"/>
              <a:gd name="T8" fmla="*/ 2000 w 2000"/>
              <a:gd name="T9" fmla="*/ 1547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0" h="1547">
                <a:moveTo>
                  <a:pt x="0" y="0"/>
                </a:moveTo>
                <a:cubicBezTo>
                  <a:pt x="79" y="127"/>
                  <a:pt x="158" y="254"/>
                  <a:pt x="278" y="382"/>
                </a:cubicBezTo>
                <a:cubicBezTo>
                  <a:pt x="398" y="510"/>
                  <a:pt x="550" y="640"/>
                  <a:pt x="718" y="770"/>
                </a:cubicBezTo>
                <a:cubicBezTo>
                  <a:pt x="886" y="900"/>
                  <a:pt x="1074" y="1036"/>
                  <a:pt x="1288" y="1165"/>
                </a:cubicBezTo>
                <a:cubicBezTo>
                  <a:pt x="1502" y="1294"/>
                  <a:pt x="1751" y="1420"/>
                  <a:pt x="2000" y="1547"/>
                </a:cubicBezTo>
              </a:path>
            </a:pathLst>
          </a:custGeom>
          <a:noFill/>
          <a:ln w="57150" cmpd="sng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Oval 41"/>
          <p:cNvSpPr>
            <a:spLocks noChangeArrowheads="1"/>
          </p:cNvSpPr>
          <p:nvPr/>
        </p:nvSpPr>
        <p:spPr bwMode="auto">
          <a:xfrm>
            <a:off x="4419600" y="2557463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4" name="Oval 42"/>
          <p:cNvSpPr>
            <a:spLocks noChangeArrowheads="1"/>
          </p:cNvSpPr>
          <p:nvPr/>
        </p:nvSpPr>
        <p:spPr bwMode="auto">
          <a:xfrm>
            <a:off x="4860925" y="316230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5" name="Oval 43"/>
          <p:cNvSpPr>
            <a:spLocks noChangeArrowheads="1"/>
          </p:cNvSpPr>
          <p:nvPr/>
        </p:nvSpPr>
        <p:spPr bwMode="auto">
          <a:xfrm>
            <a:off x="5578475" y="3787775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6" name="Oval 44"/>
          <p:cNvSpPr>
            <a:spLocks noChangeArrowheads="1"/>
          </p:cNvSpPr>
          <p:nvPr/>
        </p:nvSpPr>
        <p:spPr bwMode="auto">
          <a:xfrm>
            <a:off x="6477000" y="440055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7" name="Oval 45"/>
          <p:cNvSpPr>
            <a:spLocks noChangeArrowheads="1"/>
          </p:cNvSpPr>
          <p:nvPr/>
        </p:nvSpPr>
        <p:spPr bwMode="auto">
          <a:xfrm>
            <a:off x="7594600" y="5021263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8" name="AutoShape 46"/>
          <p:cNvSpPr>
            <a:spLocks noChangeArrowheads="1"/>
          </p:cNvSpPr>
          <p:nvPr/>
        </p:nvSpPr>
        <p:spPr bwMode="auto">
          <a:xfrm>
            <a:off x="4983163" y="2928938"/>
            <a:ext cx="215900" cy="29845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990033">
                  <a:gamma/>
                  <a:shade val="46275"/>
                  <a:invGamma/>
                </a:srgbClr>
              </a:gs>
              <a:gs pos="100000">
                <a:srgbClr val="99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9" name="AutoShape 47"/>
          <p:cNvSpPr>
            <a:spLocks noChangeArrowheads="1"/>
          </p:cNvSpPr>
          <p:nvPr/>
        </p:nvSpPr>
        <p:spPr bwMode="auto">
          <a:xfrm>
            <a:off x="6429375" y="4087813"/>
            <a:ext cx="215900" cy="29845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990033">
                  <a:gamma/>
                  <a:shade val="46275"/>
                  <a:invGamma/>
                </a:srgbClr>
              </a:gs>
              <a:gs pos="100000">
                <a:srgbClr val="99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0" name="AutoShape 48"/>
          <p:cNvSpPr>
            <a:spLocks noChangeArrowheads="1"/>
          </p:cNvSpPr>
          <p:nvPr/>
        </p:nvSpPr>
        <p:spPr bwMode="auto">
          <a:xfrm flipH="1">
            <a:off x="5041900" y="3544888"/>
            <a:ext cx="215900" cy="29845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990033">
                  <a:gamma/>
                  <a:shade val="46275"/>
                  <a:invGamma/>
                </a:srgbClr>
              </a:gs>
              <a:gs pos="100000">
                <a:srgbClr val="99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1" name="AutoShape 49"/>
          <p:cNvSpPr>
            <a:spLocks noChangeArrowheads="1"/>
          </p:cNvSpPr>
          <p:nvPr/>
        </p:nvSpPr>
        <p:spPr bwMode="auto">
          <a:xfrm flipH="1">
            <a:off x="6592888" y="4641850"/>
            <a:ext cx="215900" cy="29845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990033">
                  <a:gamma/>
                  <a:shade val="46275"/>
                  <a:invGamma/>
                </a:srgbClr>
              </a:gs>
              <a:gs pos="100000">
                <a:srgbClr val="99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3657600" y="1744663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P</a:t>
            </a: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8118475" y="5638800"/>
            <a:ext cx="342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Q</a:t>
            </a: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7686675" y="505460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i="1"/>
              <a:t>D</a:t>
            </a:r>
            <a:r>
              <a:rPr lang="en-US" altLang="en-US" sz="1600" b="1" i="1" baseline="-25000"/>
              <a:t>1</a:t>
            </a:r>
          </a:p>
        </p:txBody>
      </p:sp>
      <p:sp>
        <p:nvSpPr>
          <p:cNvPr id="18485" name="Text Box 53"/>
          <p:cNvSpPr txBox="1">
            <a:spLocks noChangeArrowheads="1"/>
          </p:cNvSpPr>
          <p:nvPr/>
        </p:nvSpPr>
        <p:spPr bwMode="auto">
          <a:xfrm>
            <a:off x="4332288" y="5708650"/>
            <a:ext cx="4020652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500" b="1" dirty="0"/>
              <a:t>2    </a:t>
            </a:r>
            <a:r>
              <a:rPr lang="en-US" altLang="en-US" sz="1500" b="1" dirty="0" smtClean="0"/>
              <a:t>     </a:t>
            </a:r>
            <a:r>
              <a:rPr lang="en-US" altLang="en-US" sz="1500" b="1" dirty="0"/>
              <a:t>4    </a:t>
            </a:r>
            <a:r>
              <a:rPr lang="en-US" altLang="en-US" sz="1500" b="1" dirty="0" smtClean="0"/>
              <a:t>     </a:t>
            </a:r>
            <a:r>
              <a:rPr lang="en-US" altLang="en-US" sz="1500" b="1" dirty="0"/>
              <a:t>6     </a:t>
            </a:r>
            <a:r>
              <a:rPr lang="en-US" altLang="en-US" sz="1500" b="1" dirty="0" smtClean="0"/>
              <a:t>    </a:t>
            </a:r>
            <a:r>
              <a:rPr lang="en-US" altLang="en-US" sz="1500" b="1" dirty="0"/>
              <a:t>8    </a:t>
            </a:r>
            <a:r>
              <a:rPr lang="en-US" altLang="en-US" sz="1500" b="1" dirty="0" smtClean="0"/>
              <a:t>   </a:t>
            </a:r>
            <a:r>
              <a:rPr lang="en-US" altLang="en-US" sz="1500" b="1" dirty="0"/>
              <a:t>10   </a:t>
            </a:r>
            <a:r>
              <a:rPr lang="en-US" altLang="en-US" sz="1500" b="1" dirty="0" smtClean="0"/>
              <a:t>  </a:t>
            </a:r>
            <a:r>
              <a:rPr lang="en-US" altLang="en-US" sz="1500" b="1" dirty="0"/>
              <a:t>12   </a:t>
            </a:r>
            <a:r>
              <a:rPr lang="en-US" altLang="en-US" sz="1500" b="1" dirty="0" smtClean="0"/>
              <a:t>    </a:t>
            </a:r>
            <a:r>
              <a:rPr lang="en-US" altLang="en-US" sz="1500" b="1" dirty="0"/>
              <a:t>14   </a:t>
            </a:r>
            <a:r>
              <a:rPr lang="en-US" altLang="en-US" sz="1500" b="1" dirty="0" smtClean="0"/>
              <a:t>   </a:t>
            </a:r>
            <a:r>
              <a:rPr lang="en-US" altLang="en-US" sz="1500" b="1" dirty="0"/>
              <a:t>16  </a:t>
            </a:r>
            <a:r>
              <a:rPr lang="en-US" altLang="en-US" sz="1500" b="1" dirty="0" smtClean="0"/>
              <a:t>   </a:t>
            </a:r>
            <a:r>
              <a:rPr lang="en-US" altLang="en-US" sz="1500" b="1" dirty="0"/>
              <a:t>18</a:t>
            </a:r>
          </a:p>
        </p:txBody>
      </p:sp>
      <p:sp>
        <p:nvSpPr>
          <p:cNvPr id="18486" name="Text Box 54"/>
          <p:cNvSpPr txBox="1">
            <a:spLocks noChangeArrowheads="1"/>
          </p:cNvSpPr>
          <p:nvPr/>
        </p:nvSpPr>
        <p:spPr bwMode="auto">
          <a:xfrm>
            <a:off x="1600200" y="1151445"/>
            <a:ext cx="70881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b="1" i="1" dirty="0">
                <a:solidFill>
                  <a:srgbClr val="990033"/>
                </a:solidFill>
              </a:rPr>
              <a:t>Demand Can Increase or Decrease</a:t>
            </a:r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5815013" y="2946400"/>
            <a:ext cx="234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1">
                <a:solidFill>
                  <a:srgbClr val="990033"/>
                </a:solidFill>
              </a:rPr>
              <a:t>Increase in Demand</a:t>
            </a:r>
          </a:p>
        </p:txBody>
      </p:sp>
      <p:sp>
        <p:nvSpPr>
          <p:cNvPr id="18488" name="Text Box 56"/>
          <p:cNvSpPr txBox="1">
            <a:spLocks noChangeArrowheads="1"/>
          </p:cNvSpPr>
          <p:nvPr/>
        </p:nvSpPr>
        <p:spPr bwMode="auto">
          <a:xfrm>
            <a:off x="4132263" y="5091113"/>
            <a:ext cx="243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1">
                <a:solidFill>
                  <a:srgbClr val="990033"/>
                </a:solidFill>
              </a:rPr>
              <a:t>Decrease in Demand</a:t>
            </a:r>
          </a:p>
        </p:txBody>
      </p:sp>
      <p:sp>
        <p:nvSpPr>
          <p:cNvPr id="18489" name="Text Box 57"/>
          <p:cNvSpPr txBox="1">
            <a:spLocks noChangeArrowheads="1"/>
          </p:cNvSpPr>
          <p:nvPr/>
        </p:nvSpPr>
        <p:spPr bwMode="auto">
          <a:xfrm>
            <a:off x="7915275" y="4492625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i="1"/>
              <a:t>D</a:t>
            </a:r>
            <a:r>
              <a:rPr lang="en-US" altLang="en-US" sz="1600" b="1" i="1" baseline="-25000"/>
              <a:t>2</a:t>
            </a:r>
          </a:p>
        </p:txBody>
      </p:sp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6962775" y="52641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i="1"/>
              <a:t>D</a:t>
            </a:r>
            <a:r>
              <a:rPr lang="en-US" altLang="en-US" sz="1600" b="1" i="1" baseline="-250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8548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53921E-7 L 0.04878 -0.0328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1" y="-1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53921E-7 L -0.04202 0.0437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1" y="21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1" grpId="0" animBg="1"/>
      <p:bldP spid="18471" grpId="1" animBg="1"/>
      <p:bldP spid="18472" grpId="0" animBg="1"/>
      <p:bldP spid="18472" grpId="1" animBg="1"/>
      <p:bldP spid="18478" grpId="0" animBg="1"/>
      <p:bldP spid="18479" grpId="0" animBg="1"/>
      <p:bldP spid="18480" grpId="0" animBg="1"/>
      <p:bldP spid="18481" grpId="0" animBg="1"/>
      <p:bldP spid="18486" grpId="0"/>
      <p:bldP spid="18487" grpId="0"/>
      <p:bldP spid="18488" grpId="0"/>
      <p:bldP spid="18489" grpId="0"/>
      <p:bldP spid="184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  <a:lumOff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03469"/>
          </a:xfrm>
        </p:spPr>
        <p:txBody>
          <a:bodyPr/>
          <a:lstStyle/>
          <a:p>
            <a:r>
              <a:rPr lang="en-US" altLang="en-US" sz="5400" b="1" dirty="0"/>
              <a:t>Individual Demand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4038600" y="2033588"/>
            <a:ext cx="4124325" cy="3709987"/>
            <a:chOff x="2022" y="1044"/>
            <a:chExt cx="2935" cy="2640"/>
          </a:xfrm>
        </p:grpSpPr>
        <p:grpSp>
          <p:nvGrpSpPr>
            <p:cNvPr id="20484" name="Group 4"/>
            <p:cNvGrpSpPr>
              <a:grpSpLocks/>
            </p:cNvGrpSpPr>
            <p:nvPr/>
          </p:nvGrpSpPr>
          <p:grpSpPr bwMode="auto">
            <a:xfrm>
              <a:off x="2026" y="1054"/>
              <a:ext cx="2931" cy="2622"/>
              <a:chOff x="2062" y="1054"/>
              <a:chExt cx="2931" cy="2622"/>
            </a:xfrm>
          </p:grpSpPr>
          <p:grpSp>
            <p:nvGrpSpPr>
              <p:cNvPr id="20485" name="Group 5"/>
              <p:cNvGrpSpPr>
                <a:grpSpLocks/>
              </p:cNvGrpSpPr>
              <p:nvPr/>
            </p:nvGrpSpPr>
            <p:grpSpPr bwMode="auto">
              <a:xfrm>
                <a:off x="2062" y="1054"/>
                <a:ext cx="2931" cy="2178"/>
                <a:chOff x="2698" y="1132"/>
                <a:chExt cx="2797" cy="2178"/>
              </a:xfrm>
            </p:grpSpPr>
            <p:sp>
              <p:nvSpPr>
                <p:cNvPr id="20486" name="Line 6"/>
                <p:cNvSpPr>
                  <a:spLocks noChangeShapeType="1"/>
                </p:cNvSpPr>
                <p:nvPr/>
              </p:nvSpPr>
              <p:spPr bwMode="auto">
                <a:xfrm>
                  <a:off x="2708" y="1132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87" name="Line 7"/>
                <p:cNvSpPr>
                  <a:spLocks noChangeShapeType="1"/>
                </p:cNvSpPr>
                <p:nvPr/>
              </p:nvSpPr>
              <p:spPr bwMode="auto">
                <a:xfrm>
                  <a:off x="2706" y="1558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88" name="Line 8"/>
                <p:cNvSpPr>
                  <a:spLocks noChangeShapeType="1"/>
                </p:cNvSpPr>
                <p:nvPr/>
              </p:nvSpPr>
              <p:spPr bwMode="auto">
                <a:xfrm>
                  <a:off x="2704" y="1996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89" name="Line 9"/>
                <p:cNvSpPr>
                  <a:spLocks noChangeShapeType="1"/>
                </p:cNvSpPr>
                <p:nvPr/>
              </p:nvSpPr>
              <p:spPr bwMode="auto">
                <a:xfrm>
                  <a:off x="2702" y="2434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0" name="Line 10"/>
                <p:cNvSpPr>
                  <a:spLocks noChangeShapeType="1"/>
                </p:cNvSpPr>
                <p:nvPr/>
              </p:nvSpPr>
              <p:spPr bwMode="auto">
                <a:xfrm>
                  <a:off x="2700" y="2872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1" name="Line 11"/>
                <p:cNvSpPr>
                  <a:spLocks noChangeShapeType="1"/>
                </p:cNvSpPr>
                <p:nvPr/>
              </p:nvSpPr>
              <p:spPr bwMode="auto">
                <a:xfrm>
                  <a:off x="2698" y="3310"/>
                  <a:ext cx="2787" cy="0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492" name="Group 12"/>
              <p:cNvGrpSpPr>
                <a:grpSpLocks/>
              </p:cNvGrpSpPr>
              <p:nvPr/>
            </p:nvGrpSpPr>
            <p:grpSpPr bwMode="auto">
              <a:xfrm>
                <a:off x="2384" y="1055"/>
                <a:ext cx="2600" cy="2621"/>
                <a:chOff x="2378" y="1055"/>
                <a:chExt cx="2620" cy="2621"/>
              </a:xfrm>
            </p:grpSpPr>
            <p:sp>
              <p:nvSpPr>
                <p:cNvPr id="20493" name="Line 13"/>
                <p:cNvSpPr>
                  <a:spLocks noChangeShapeType="1"/>
                </p:cNvSpPr>
                <p:nvPr/>
              </p:nvSpPr>
              <p:spPr bwMode="auto">
                <a:xfrm>
                  <a:off x="2378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4" name="Line 14"/>
                <p:cNvSpPr>
                  <a:spLocks noChangeShapeType="1"/>
                </p:cNvSpPr>
                <p:nvPr/>
              </p:nvSpPr>
              <p:spPr bwMode="auto">
                <a:xfrm>
                  <a:off x="2703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5" name="Line 15"/>
                <p:cNvSpPr>
                  <a:spLocks noChangeShapeType="1"/>
                </p:cNvSpPr>
                <p:nvPr/>
              </p:nvSpPr>
              <p:spPr bwMode="auto">
                <a:xfrm>
                  <a:off x="3037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6" name="Line 16"/>
                <p:cNvSpPr>
                  <a:spLocks noChangeShapeType="1"/>
                </p:cNvSpPr>
                <p:nvPr/>
              </p:nvSpPr>
              <p:spPr bwMode="auto">
                <a:xfrm>
                  <a:off x="3361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7" name="Line 17"/>
                <p:cNvSpPr>
                  <a:spLocks noChangeShapeType="1"/>
                </p:cNvSpPr>
                <p:nvPr/>
              </p:nvSpPr>
              <p:spPr bwMode="auto">
                <a:xfrm>
                  <a:off x="3685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8" name="Line 18"/>
                <p:cNvSpPr>
                  <a:spLocks noChangeShapeType="1"/>
                </p:cNvSpPr>
                <p:nvPr/>
              </p:nvSpPr>
              <p:spPr bwMode="auto">
                <a:xfrm>
                  <a:off x="4009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9" name="Line 19"/>
                <p:cNvSpPr>
                  <a:spLocks noChangeShapeType="1"/>
                </p:cNvSpPr>
                <p:nvPr/>
              </p:nvSpPr>
              <p:spPr bwMode="auto">
                <a:xfrm>
                  <a:off x="4338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0" name="Line 20"/>
                <p:cNvSpPr>
                  <a:spLocks noChangeShapeType="1"/>
                </p:cNvSpPr>
                <p:nvPr/>
              </p:nvSpPr>
              <p:spPr bwMode="auto">
                <a:xfrm>
                  <a:off x="4998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1" name="Line 21"/>
                <p:cNvSpPr>
                  <a:spLocks noChangeShapeType="1"/>
                </p:cNvSpPr>
                <p:nvPr/>
              </p:nvSpPr>
              <p:spPr bwMode="auto">
                <a:xfrm>
                  <a:off x="4662" y="1055"/>
                  <a:ext cx="0" cy="2621"/>
                </a:xfrm>
                <a:prstGeom prst="line">
                  <a:avLst/>
                </a:prstGeom>
                <a:noFill/>
                <a:ln w="38100">
                  <a:solidFill>
                    <a:srgbClr val="DDDDDD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02" name="Group 22"/>
            <p:cNvGrpSpPr>
              <a:grpSpLocks/>
            </p:cNvGrpSpPr>
            <p:nvPr/>
          </p:nvGrpSpPr>
          <p:grpSpPr bwMode="auto">
            <a:xfrm>
              <a:off x="2022" y="1044"/>
              <a:ext cx="2932" cy="2640"/>
              <a:chOff x="1962" y="864"/>
              <a:chExt cx="2784" cy="2640"/>
            </a:xfrm>
          </p:grpSpPr>
          <p:sp>
            <p:nvSpPr>
              <p:cNvPr id="20503" name="Line 23"/>
              <p:cNvSpPr>
                <a:spLocks noChangeShapeType="1"/>
              </p:cNvSpPr>
              <p:nvPr/>
            </p:nvSpPr>
            <p:spPr bwMode="auto">
              <a:xfrm>
                <a:off x="1968" y="864"/>
                <a:ext cx="0" cy="26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4" name="Line 24"/>
              <p:cNvSpPr>
                <a:spLocks noChangeShapeType="1"/>
              </p:cNvSpPr>
              <p:nvPr/>
            </p:nvSpPr>
            <p:spPr bwMode="auto">
              <a:xfrm>
                <a:off x="1962" y="3492"/>
                <a:ext cx="27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3678238" y="1827213"/>
            <a:ext cx="3810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5000"/>
              </a:lnSpc>
            </a:pPr>
            <a:r>
              <a:rPr lang="en-US" altLang="en-US" sz="1400" b="1"/>
              <a:t>  6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5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4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3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2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1</a:t>
            </a:r>
          </a:p>
          <a:p>
            <a:pPr>
              <a:lnSpc>
                <a:spcPct val="145000"/>
              </a:lnSpc>
            </a:pPr>
            <a:endParaRPr lang="en-US" altLang="en-US" sz="1400" b="1"/>
          </a:p>
          <a:p>
            <a:pPr>
              <a:lnSpc>
                <a:spcPct val="145000"/>
              </a:lnSpc>
            </a:pPr>
            <a:r>
              <a:rPr lang="en-US" altLang="en-US" sz="1400" b="1"/>
              <a:t>  0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4178300" y="5903913"/>
            <a:ext cx="399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Quantity Demanded (bushels per week)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 rot="-5400000">
            <a:off x="2735262" y="3535363"/>
            <a:ext cx="1901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Price (per bushel)</a:t>
            </a:r>
          </a:p>
        </p:txBody>
      </p:sp>
      <p:sp>
        <p:nvSpPr>
          <p:cNvPr id="20508" name="Freeform 28"/>
          <p:cNvSpPr>
            <a:spLocks/>
          </p:cNvSpPr>
          <p:nvPr/>
        </p:nvSpPr>
        <p:spPr bwMode="auto">
          <a:xfrm>
            <a:off x="4513263" y="2640013"/>
            <a:ext cx="3175000" cy="2455862"/>
          </a:xfrm>
          <a:custGeom>
            <a:avLst/>
            <a:gdLst>
              <a:gd name="T0" fmla="*/ 0 w 2000"/>
              <a:gd name="T1" fmla="*/ 0 h 1547"/>
              <a:gd name="T2" fmla="*/ 278 w 2000"/>
              <a:gd name="T3" fmla="*/ 382 h 1547"/>
              <a:gd name="T4" fmla="*/ 718 w 2000"/>
              <a:gd name="T5" fmla="*/ 770 h 1547"/>
              <a:gd name="T6" fmla="*/ 1288 w 2000"/>
              <a:gd name="T7" fmla="*/ 1165 h 1547"/>
              <a:gd name="T8" fmla="*/ 2000 w 2000"/>
              <a:gd name="T9" fmla="*/ 1547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0" h="1547">
                <a:moveTo>
                  <a:pt x="0" y="0"/>
                </a:moveTo>
                <a:cubicBezTo>
                  <a:pt x="79" y="127"/>
                  <a:pt x="158" y="254"/>
                  <a:pt x="278" y="382"/>
                </a:cubicBezTo>
                <a:cubicBezTo>
                  <a:pt x="398" y="510"/>
                  <a:pt x="550" y="640"/>
                  <a:pt x="718" y="770"/>
                </a:cubicBezTo>
                <a:cubicBezTo>
                  <a:pt x="886" y="900"/>
                  <a:pt x="1074" y="1036"/>
                  <a:pt x="1288" y="1165"/>
                </a:cubicBezTo>
                <a:cubicBezTo>
                  <a:pt x="1502" y="1294"/>
                  <a:pt x="1751" y="1420"/>
                  <a:pt x="2000" y="1547"/>
                </a:cubicBezTo>
              </a:path>
            </a:pathLst>
          </a:custGeom>
          <a:noFill/>
          <a:ln w="57150" cmpd="sng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09" name="Group 29"/>
          <p:cNvGrpSpPr>
            <a:grpSpLocks/>
          </p:cNvGrpSpPr>
          <p:nvPr/>
        </p:nvGrpSpPr>
        <p:grpSpPr bwMode="auto">
          <a:xfrm>
            <a:off x="2073275" y="3049588"/>
            <a:ext cx="1006475" cy="2732087"/>
            <a:chOff x="1126" y="1165"/>
            <a:chExt cx="634" cy="1948"/>
          </a:xfrm>
        </p:grpSpPr>
        <p:sp>
          <p:nvSpPr>
            <p:cNvPr id="20510" name="Line 30"/>
            <p:cNvSpPr>
              <a:spLocks noChangeShapeType="1"/>
            </p:cNvSpPr>
            <p:nvPr/>
          </p:nvSpPr>
          <p:spPr bwMode="auto">
            <a:xfrm>
              <a:off x="1126" y="1379"/>
              <a:ext cx="6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>
              <a:off x="1443" y="1165"/>
              <a:ext cx="0" cy="1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2155825" y="296227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P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2641600" y="2962275"/>
            <a:ext cx="48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Q</a:t>
            </a:r>
            <a:r>
              <a:rPr lang="en-US" altLang="en-US" sz="2000" b="1" baseline="-25000"/>
              <a:t>d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2025650" y="3176588"/>
            <a:ext cx="466725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altLang="en-US" sz="2000" b="1"/>
              <a:t>$5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4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3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2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1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2597150" y="3176588"/>
            <a:ext cx="466725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altLang="en-US" sz="2000" b="1"/>
              <a:t>10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20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35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55</a:t>
            </a:r>
          </a:p>
          <a:p>
            <a:pPr algn="r">
              <a:lnSpc>
                <a:spcPct val="170000"/>
              </a:lnSpc>
            </a:pPr>
            <a:r>
              <a:rPr lang="en-US" altLang="en-US" sz="2000" b="1"/>
              <a:t>80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1781175" y="2133600"/>
            <a:ext cx="1603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400" b="1">
                <a:solidFill>
                  <a:srgbClr val="990033"/>
                </a:solidFill>
              </a:rPr>
              <a:t>Individual</a:t>
            </a:r>
          </a:p>
          <a:p>
            <a:pPr algn="ctr"/>
            <a:r>
              <a:rPr lang="en-US" altLang="en-US" sz="2400" b="1">
                <a:solidFill>
                  <a:srgbClr val="990033"/>
                </a:solidFill>
              </a:rPr>
              <a:t>Demand</a:t>
            </a:r>
          </a:p>
        </p:txBody>
      </p:sp>
      <p:sp>
        <p:nvSpPr>
          <p:cNvPr id="20517" name="Freeform 37"/>
          <p:cNvSpPr>
            <a:spLocks/>
          </p:cNvSpPr>
          <p:nvPr/>
        </p:nvSpPr>
        <p:spPr bwMode="auto">
          <a:xfrm>
            <a:off x="4122738" y="2925763"/>
            <a:ext cx="3175000" cy="2455862"/>
          </a:xfrm>
          <a:custGeom>
            <a:avLst/>
            <a:gdLst>
              <a:gd name="T0" fmla="*/ 0 w 2000"/>
              <a:gd name="T1" fmla="*/ 0 h 1547"/>
              <a:gd name="T2" fmla="*/ 278 w 2000"/>
              <a:gd name="T3" fmla="*/ 382 h 1547"/>
              <a:gd name="T4" fmla="*/ 718 w 2000"/>
              <a:gd name="T5" fmla="*/ 770 h 1547"/>
              <a:gd name="T6" fmla="*/ 1288 w 2000"/>
              <a:gd name="T7" fmla="*/ 1165 h 1547"/>
              <a:gd name="T8" fmla="*/ 2000 w 2000"/>
              <a:gd name="T9" fmla="*/ 1547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0" h="1547">
                <a:moveTo>
                  <a:pt x="0" y="0"/>
                </a:moveTo>
                <a:cubicBezTo>
                  <a:pt x="79" y="127"/>
                  <a:pt x="158" y="254"/>
                  <a:pt x="278" y="382"/>
                </a:cubicBezTo>
                <a:cubicBezTo>
                  <a:pt x="398" y="510"/>
                  <a:pt x="550" y="640"/>
                  <a:pt x="718" y="770"/>
                </a:cubicBezTo>
                <a:cubicBezTo>
                  <a:pt x="886" y="900"/>
                  <a:pt x="1074" y="1036"/>
                  <a:pt x="1288" y="1165"/>
                </a:cubicBezTo>
                <a:cubicBezTo>
                  <a:pt x="1502" y="1294"/>
                  <a:pt x="1751" y="1420"/>
                  <a:pt x="2000" y="1547"/>
                </a:cubicBezTo>
              </a:path>
            </a:pathLst>
          </a:custGeom>
          <a:noFill/>
          <a:ln w="57150" cmpd="sng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Freeform 38"/>
          <p:cNvSpPr>
            <a:spLocks/>
          </p:cNvSpPr>
          <p:nvPr/>
        </p:nvSpPr>
        <p:spPr bwMode="auto">
          <a:xfrm>
            <a:off x="4949825" y="2401888"/>
            <a:ext cx="3176588" cy="2455862"/>
          </a:xfrm>
          <a:custGeom>
            <a:avLst/>
            <a:gdLst>
              <a:gd name="T0" fmla="*/ 0 w 2000"/>
              <a:gd name="T1" fmla="*/ 0 h 1547"/>
              <a:gd name="T2" fmla="*/ 278 w 2000"/>
              <a:gd name="T3" fmla="*/ 382 h 1547"/>
              <a:gd name="T4" fmla="*/ 718 w 2000"/>
              <a:gd name="T5" fmla="*/ 770 h 1547"/>
              <a:gd name="T6" fmla="*/ 1288 w 2000"/>
              <a:gd name="T7" fmla="*/ 1165 h 1547"/>
              <a:gd name="T8" fmla="*/ 2000 w 2000"/>
              <a:gd name="T9" fmla="*/ 1547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0" h="1547">
                <a:moveTo>
                  <a:pt x="0" y="0"/>
                </a:moveTo>
                <a:cubicBezTo>
                  <a:pt x="79" y="127"/>
                  <a:pt x="158" y="254"/>
                  <a:pt x="278" y="382"/>
                </a:cubicBezTo>
                <a:cubicBezTo>
                  <a:pt x="398" y="510"/>
                  <a:pt x="550" y="640"/>
                  <a:pt x="718" y="770"/>
                </a:cubicBezTo>
                <a:cubicBezTo>
                  <a:pt x="886" y="900"/>
                  <a:pt x="1074" y="1036"/>
                  <a:pt x="1288" y="1165"/>
                </a:cubicBezTo>
                <a:cubicBezTo>
                  <a:pt x="1502" y="1294"/>
                  <a:pt x="1751" y="1420"/>
                  <a:pt x="2000" y="1547"/>
                </a:cubicBezTo>
              </a:path>
            </a:pathLst>
          </a:custGeom>
          <a:noFill/>
          <a:ln w="57150" cmpd="sng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Oval 39"/>
          <p:cNvSpPr>
            <a:spLocks noChangeArrowheads="1"/>
          </p:cNvSpPr>
          <p:nvPr/>
        </p:nvSpPr>
        <p:spPr bwMode="auto">
          <a:xfrm>
            <a:off x="4419600" y="2557463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Oval 40"/>
          <p:cNvSpPr>
            <a:spLocks noChangeArrowheads="1"/>
          </p:cNvSpPr>
          <p:nvPr/>
        </p:nvSpPr>
        <p:spPr bwMode="auto">
          <a:xfrm>
            <a:off x="4860925" y="316230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Oval 41"/>
          <p:cNvSpPr>
            <a:spLocks noChangeArrowheads="1"/>
          </p:cNvSpPr>
          <p:nvPr/>
        </p:nvSpPr>
        <p:spPr bwMode="auto">
          <a:xfrm>
            <a:off x="5578475" y="3787775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Oval 42"/>
          <p:cNvSpPr>
            <a:spLocks noChangeArrowheads="1"/>
          </p:cNvSpPr>
          <p:nvPr/>
        </p:nvSpPr>
        <p:spPr bwMode="auto">
          <a:xfrm>
            <a:off x="6477000" y="440055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Oval 43"/>
          <p:cNvSpPr>
            <a:spLocks noChangeArrowheads="1"/>
          </p:cNvSpPr>
          <p:nvPr/>
        </p:nvSpPr>
        <p:spPr bwMode="auto">
          <a:xfrm>
            <a:off x="7594600" y="5021263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4" name="AutoShape 44"/>
          <p:cNvSpPr>
            <a:spLocks noChangeArrowheads="1"/>
          </p:cNvSpPr>
          <p:nvPr/>
        </p:nvSpPr>
        <p:spPr bwMode="auto">
          <a:xfrm>
            <a:off x="4983163" y="2928938"/>
            <a:ext cx="215900" cy="29845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990033">
                  <a:gamma/>
                  <a:shade val="46275"/>
                  <a:invGamma/>
                </a:srgbClr>
              </a:gs>
              <a:gs pos="100000">
                <a:srgbClr val="99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AutoShape 45"/>
          <p:cNvSpPr>
            <a:spLocks noChangeArrowheads="1"/>
          </p:cNvSpPr>
          <p:nvPr/>
        </p:nvSpPr>
        <p:spPr bwMode="auto">
          <a:xfrm>
            <a:off x="6429375" y="4087813"/>
            <a:ext cx="215900" cy="29845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990033">
                  <a:gamma/>
                  <a:shade val="46275"/>
                  <a:invGamma/>
                </a:srgbClr>
              </a:gs>
              <a:gs pos="100000">
                <a:srgbClr val="99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AutoShape 46"/>
          <p:cNvSpPr>
            <a:spLocks noChangeArrowheads="1"/>
          </p:cNvSpPr>
          <p:nvPr/>
        </p:nvSpPr>
        <p:spPr bwMode="auto">
          <a:xfrm flipH="1">
            <a:off x="5041900" y="3544888"/>
            <a:ext cx="215900" cy="29845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990033">
                  <a:gamma/>
                  <a:shade val="46275"/>
                  <a:invGamma/>
                </a:srgbClr>
              </a:gs>
              <a:gs pos="100000">
                <a:srgbClr val="99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7" name="AutoShape 47"/>
          <p:cNvSpPr>
            <a:spLocks noChangeArrowheads="1"/>
          </p:cNvSpPr>
          <p:nvPr/>
        </p:nvSpPr>
        <p:spPr bwMode="auto">
          <a:xfrm flipH="1">
            <a:off x="6592888" y="4641850"/>
            <a:ext cx="215900" cy="29845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990033">
                  <a:gamma/>
                  <a:shade val="46275"/>
                  <a:invGamma/>
                </a:srgbClr>
              </a:gs>
              <a:gs pos="100000">
                <a:srgbClr val="99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3657600" y="1744663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P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8118475" y="5638800"/>
            <a:ext cx="342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Q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7686675" y="505460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i="1"/>
              <a:t>D</a:t>
            </a:r>
            <a:r>
              <a:rPr lang="en-US" altLang="en-US" sz="1600" b="1" i="1" baseline="-25000"/>
              <a:t>1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4332288" y="5708650"/>
            <a:ext cx="4107215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500" b="1" dirty="0"/>
              <a:t>2    </a:t>
            </a:r>
            <a:r>
              <a:rPr lang="en-US" altLang="en-US" sz="1500" b="1" dirty="0" smtClean="0"/>
              <a:t>     </a:t>
            </a:r>
            <a:r>
              <a:rPr lang="en-US" altLang="en-US" sz="1500" b="1" dirty="0"/>
              <a:t>4    </a:t>
            </a:r>
            <a:r>
              <a:rPr lang="en-US" altLang="en-US" sz="1500" b="1" dirty="0" smtClean="0"/>
              <a:t>     </a:t>
            </a:r>
            <a:r>
              <a:rPr lang="en-US" altLang="en-US" sz="1500" b="1" dirty="0"/>
              <a:t>6     </a:t>
            </a:r>
            <a:r>
              <a:rPr lang="en-US" altLang="en-US" sz="1500" b="1" dirty="0" smtClean="0"/>
              <a:t>   </a:t>
            </a:r>
            <a:r>
              <a:rPr lang="en-US" altLang="en-US" sz="1500" b="1" dirty="0"/>
              <a:t>8   </a:t>
            </a:r>
            <a:r>
              <a:rPr lang="en-US" altLang="en-US" sz="1500" b="1" dirty="0" smtClean="0"/>
              <a:t>    </a:t>
            </a:r>
            <a:r>
              <a:rPr lang="en-US" altLang="en-US" sz="1500" b="1" dirty="0"/>
              <a:t>10  </a:t>
            </a:r>
            <a:r>
              <a:rPr lang="en-US" altLang="en-US" sz="1500" b="1" dirty="0" smtClean="0"/>
              <a:t>    </a:t>
            </a:r>
            <a:r>
              <a:rPr lang="en-US" altLang="en-US" sz="1500" b="1" dirty="0"/>
              <a:t>12   </a:t>
            </a:r>
            <a:r>
              <a:rPr lang="en-US" altLang="en-US" sz="1500" b="1" dirty="0" smtClean="0"/>
              <a:t>    </a:t>
            </a:r>
            <a:r>
              <a:rPr lang="en-US" altLang="en-US" sz="1500" b="1" dirty="0"/>
              <a:t>14  </a:t>
            </a:r>
            <a:r>
              <a:rPr lang="en-US" altLang="en-US" sz="1500" b="1" dirty="0" smtClean="0"/>
              <a:t>    </a:t>
            </a:r>
            <a:r>
              <a:rPr lang="en-US" altLang="en-US" sz="1500" b="1" dirty="0"/>
              <a:t>16 </a:t>
            </a:r>
            <a:r>
              <a:rPr lang="en-US" altLang="en-US" sz="1500" b="1" dirty="0" smtClean="0"/>
              <a:t>    </a:t>
            </a:r>
            <a:r>
              <a:rPr lang="en-US" altLang="en-US" sz="1500" b="1" dirty="0"/>
              <a:t>18</a:t>
            </a:r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1552575" y="853400"/>
            <a:ext cx="6861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i="1" dirty="0">
                <a:solidFill>
                  <a:srgbClr val="990033"/>
                </a:solidFill>
              </a:rPr>
              <a:t>Demand Can Increase or Decrease</a:t>
            </a:r>
          </a:p>
        </p:txBody>
      </p:sp>
      <p:sp>
        <p:nvSpPr>
          <p:cNvPr id="20534" name="Text Box 54"/>
          <p:cNvSpPr txBox="1">
            <a:spLocks noChangeArrowheads="1"/>
          </p:cNvSpPr>
          <p:nvPr/>
        </p:nvSpPr>
        <p:spPr bwMode="auto">
          <a:xfrm>
            <a:off x="4132263" y="5091113"/>
            <a:ext cx="243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1">
                <a:solidFill>
                  <a:srgbClr val="990033"/>
                </a:solidFill>
              </a:rPr>
              <a:t>Decrease in Demand</a:t>
            </a:r>
          </a:p>
        </p:txBody>
      </p:sp>
      <p:sp>
        <p:nvSpPr>
          <p:cNvPr id="20535" name="Text Box 55"/>
          <p:cNvSpPr txBox="1">
            <a:spLocks noChangeArrowheads="1"/>
          </p:cNvSpPr>
          <p:nvPr/>
        </p:nvSpPr>
        <p:spPr bwMode="auto">
          <a:xfrm>
            <a:off x="7915275" y="4492625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i="1"/>
              <a:t>D</a:t>
            </a:r>
            <a:r>
              <a:rPr lang="en-US" altLang="en-US" sz="1600" b="1" i="1" baseline="-25000"/>
              <a:t>2</a:t>
            </a:r>
          </a:p>
        </p:txBody>
      </p:sp>
      <p:sp>
        <p:nvSpPr>
          <p:cNvPr id="20536" name="Text Box 56"/>
          <p:cNvSpPr txBox="1">
            <a:spLocks noChangeArrowheads="1"/>
          </p:cNvSpPr>
          <p:nvPr/>
        </p:nvSpPr>
        <p:spPr bwMode="auto">
          <a:xfrm>
            <a:off x="6962775" y="52641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i="1"/>
              <a:t>D</a:t>
            </a:r>
            <a:r>
              <a:rPr lang="en-US" altLang="en-US" sz="1600" b="1" i="1" baseline="-25000"/>
              <a:t>3</a:t>
            </a:r>
          </a:p>
        </p:txBody>
      </p:sp>
      <p:sp>
        <p:nvSpPr>
          <p:cNvPr id="20537" name="Text Box 57"/>
          <p:cNvSpPr txBox="1">
            <a:spLocks noChangeArrowheads="1"/>
          </p:cNvSpPr>
          <p:nvPr/>
        </p:nvSpPr>
        <p:spPr bwMode="auto">
          <a:xfrm>
            <a:off x="4905375" y="1460500"/>
            <a:ext cx="29924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solidFill>
                  <a:srgbClr val="990033"/>
                </a:solidFill>
              </a:rPr>
              <a:t>An Increase in Demand</a:t>
            </a:r>
          </a:p>
          <a:p>
            <a:r>
              <a:rPr lang="en-US" altLang="en-US" sz="2000" b="1" i="1">
                <a:solidFill>
                  <a:srgbClr val="990033"/>
                </a:solidFill>
              </a:rPr>
              <a:t>Means a Movement</a:t>
            </a:r>
          </a:p>
          <a:p>
            <a:r>
              <a:rPr lang="en-US" altLang="en-US" sz="2000" b="1" i="1">
                <a:solidFill>
                  <a:srgbClr val="990033"/>
                </a:solidFill>
              </a:rPr>
              <a:t>of the Line</a:t>
            </a:r>
          </a:p>
        </p:txBody>
      </p:sp>
      <p:sp>
        <p:nvSpPr>
          <p:cNvPr id="20538" name="Text Box 58"/>
          <p:cNvSpPr txBox="1">
            <a:spLocks noChangeArrowheads="1"/>
          </p:cNvSpPr>
          <p:nvPr/>
        </p:nvSpPr>
        <p:spPr bwMode="auto">
          <a:xfrm>
            <a:off x="6237288" y="2501900"/>
            <a:ext cx="276701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i="1">
                <a:solidFill>
                  <a:srgbClr val="990033"/>
                </a:solidFill>
              </a:rPr>
              <a:t>A Movement Between</a:t>
            </a:r>
          </a:p>
          <a:p>
            <a:pPr algn="ctr"/>
            <a:r>
              <a:rPr lang="en-US" altLang="en-US" b="1" i="1">
                <a:solidFill>
                  <a:srgbClr val="990033"/>
                </a:solidFill>
              </a:rPr>
              <a:t>Any Two Points on a</a:t>
            </a:r>
          </a:p>
          <a:p>
            <a:pPr algn="ctr"/>
            <a:r>
              <a:rPr lang="en-US" altLang="en-US" b="1" i="1">
                <a:solidFill>
                  <a:srgbClr val="990033"/>
                </a:solidFill>
              </a:rPr>
              <a:t>Demand Curve is Called a Change in Quantity</a:t>
            </a:r>
          </a:p>
          <a:p>
            <a:pPr algn="ctr"/>
            <a:r>
              <a:rPr lang="en-US" altLang="en-US" b="1" i="1">
                <a:solidFill>
                  <a:srgbClr val="990033"/>
                </a:solidFill>
              </a:rPr>
              <a:t>Demanded</a:t>
            </a:r>
          </a:p>
        </p:txBody>
      </p:sp>
      <p:sp>
        <p:nvSpPr>
          <p:cNvPr id="20539" name="Line 59"/>
          <p:cNvSpPr>
            <a:spLocks noChangeShapeType="1"/>
          </p:cNvSpPr>
          <p:nvPr/>
        </p:nvSpPr>
        <p:spPr bwMode="auto">
          <a:xfrm flipH="1">
            <a:off x="4667250" y="2386013"/>
            <a:ext cx="1071563" cy="452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0" name="Line 60"/>
          <p:cNvSpPr>
            <a:spLocks noChangeShapeType="1"/>
          </p:cNvSpPr>
          <p:nvPr/>
        </p:nvSpPr>
        <p:spPr bwMode="auto">
          <a:xfrm flipH="1">
            <a:off x="5229225" y="2400300"/>
            <a:ext cx="503238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1" name="Line 61"/>
          <p:cNvSpPr>
            <a:spLocks noChangeShapeType="1"/>
          </p:cNvSpPr>
          <p:nvPr/>
        </p:nvSpPr>
        <p:spPr bwMode="auto">
          <a:xfrm flipH="1" flipV="1">
            <a:off x="5033963" y="3236913"/>
            <a:ext cx="1473200" cy="200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2" name="Line 62"/>
          <p:cNvSpPr>
            <a:spLocks noChangeShapeType="1"/>
          </p:cNvSpPr>
          <p:nvPr/>
        </p:nvSpPr>
        <p:spPr bwMode="auto">
          <a:xfrm flipH="1">
            <a:off x="5729288" y="3436938"/>
            <a:ext cx="777875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1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7" grpId="0"/>
      <p:bldP spid="20538" grpId="0"/>
      <p:bldP spid="20539" grpId="0" animBg="1"/>
      <p:bldP spid="20540" grpId="0" animBg="1"/>
      <p:bldP spid="20541" grpId="0" animBg="1"/>
      <p:bldP spid="205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Elasticity </a:t>
            </a:r>
            <a:r>
              <a:rPr lang="en-US" altLang="en-US" b="1" dirty="0"/>
              <a:t>of Demand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dirty="0" smtClean="0"/>
              <a:t>Concept measuring </a:t>
            </a:r>
            <a:r>
              <a:rPr lang="en-US" altLang="en-US" b="1" i="1" dirty="0" smtClean="0"/>
              <a:t>responsiveness</a:t>
            </a:r>
            <a:r>
              <a:rPr lang="en-US" altLang="en-US" dirty="0" smtClean="0"/>
              <a:t> </a:t>
            </a:r>
            <a:r>
              <a:rPr lang="en-US" altLang="en-US" dirty="0"/>
              <a:t>to </a:t>
            </a:r>
            <a:r>
              <a:rPr lang="en-US" altLang="en-US" dirty="0" smtClean="0"/>
              <a:t>price changes 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altLang="en-US" dirty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dirty="0"/>
              <a:t>Relatively </a:t>
            </a:r>
            <a:r>
              <a:rPr lang="en-US" altLang="en-US" b="1" u="sng" dirty="0"/>
              <a:t>Elastic</a:t>
            </a:r>
            <a:r>
              <a:rPr lang="en-US" altLang="en-US" dirty="0"/>
              <a:t> (small change in </a:t>
            </a:r>
            <a:r>
              <a:rPr lang="en-US" altLang="en-US" dirty="0" smtClean="0"/>
              <a:t>Price results in a large </a:t>
            </a:r>
            <a:r>
              <a:rPr lang="en-US" altLang="en-US" dirty="0"/>
              <a:t>change in Q Demanded) </a:t>
            </a:r>
            <a:endParaRPr lang="en-US" altLang="en-US" dirty="0" smtClean="0"/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altLang="en-US" dirty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dirty="0"/>
              <a:t>Relatively </a:t>
            </a:r>
            <a:r>
              <a:rPr lang="en-US" altLang="en-US" b="1" u="sng" dirty="0"/>
              <a:t>Inelastic</a:t>
            </a:r>
            <a:r>
              <a:rPr lang="en-US" altLang="en-US" dirty="0"/>
              <a:t> (large change in </a:t>
            </a:r>
            <a:r>
              <a:rPr lang="en-US" altLang="en-US" dirty="0" smtClean="0"/>
              <a:t>Price results in a </a:t>
            </a:r>
            <a:r>
              <a:rPr lang="en-US" altLang="en-US" dirty="0"/>
              <a:t>small change in Q Demanded)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7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/>
              <a:t>Determinants </a:t>
            </a:r>
            <a:r>
              <a:rPr lang="en-US" altLang="en-US" b="1" dirty="0" smtClean="0"/>
              <a:t>of Elasticity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 b="1" u="sng" dirty="0"/>
              <a:t>Substitutability</a:t>
            </a:r>
            <a:r>
              <a:rPr lang="en-US" altLang="en-US" dirty="0"/>
              <a:t> (more substitutes = more elastic</a:t>
            </a:r>
            <a:r>
              <a:rPr lang="en-US" altLang="en-US" dirty="0" smtClean="0"/>
              <a:t>)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en-US" dirty="0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 b="1" u="sng" dirty="0"/>
              <a:t>Proportion of Income </a:t>
            </a:r>
            <a:r>
              <a:rPr lang="en-US" altLang="en-US" dirty="0"/>
              <a:t>(larger the portion of income = more elastic</a:t>
            </a:r>
            <a:r>
              <a:rPr lang="en-US" altLang="en-US" dirty="0" smtClean="0"/>
              <a:t>)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en-US" dirty="0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 b="1" u="sng" dirty="0"/>
              <a:t>Luxuries</a:t>
            </a:r>
            <a:r>
              <a:rPr lang="en-US" altLang="en-US" dirty="0"/>
              <a:t> (more elastic) versus Necessities (less elastic/inelastic</a:t>
            </a:r>
            <a:r>
              <a:rPr lang="en-US" altLang="en-US" dirty="0" smtClean="0"/>
              <a:t>)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en-US" dirty="0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 b="1" u="sng" dirty="0"/>
              <a:t>Time</a:t>
            </a:r>
            <a:r>
              <a:rPr lang="en-US" altLang="en-US" dirty="0"/>
              <a:t> (more time = more elastic)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54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Relatively Elastic Demand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b="1" dirty="0"/>
              <a:t>Total Revenue (TR)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/>
              <a:t>     TR = </a:t>
            </a:r>
            <a:r>
              <a:rPr lang="en-US" altLang="en-US" sz="2800" i="1" dirty="0"/>
              <a:t>P </a:t>
            </a:r>
            <a:r>
              <a:rPr lang="en-US" altLang="en-US" sz="2800" dirty="0"/>
              <a:t>x</a:t>
            </a:r>
            <a:r>
              <a:rPr lang="en-US" altLang="en-US" sz="2800" i="1" dirty="0"/>
              <a:t> Q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/>
              <a:t>    </a:t>
            </a:r>
            <a:r>
              <a:rPr lang="en-US" altLang="en-US" sz="2800" b="1" i="1" dirty="0"/>
              <a:t>Elastic Demand </a:t>
            </a:r>
            <a:r>
              <a:rPr lang="en-US" altLang="en-US" sz="2800" i="1" dirty="0"/>
              <a:t>(lower prices = higher total revenue, higher prices = lower total revenue, Inverse relationship)</a:t>
            </a:r>
          </a:p>
          <a:p>
            <a:endParaRPr lang="en-US" dirty="0"/>
          </a:p>
        </p:txBody>
      </p: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2797174" y="3048000"/>
            <a:ext cx="4899025" cy="3421063"/>
            <a:chOff x="1643" y="1873"/>
            <a:chExt cx="3157" cy="2202"/>
          </a:xfrm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1891" y="1998"/>
              <a:ext cx="2704" cy="187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1643" y="2058"/>
              <a:ext cx="258" cy="1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175000"/>
                </a:lnSpc>
              </a:pPr>
              <a:r>
                <a:rPr lang="en-US" altLang="en-US" sz="1600" b="1"/>
                <a:t>$3</a:t>
              </a:r>
            </a:p>
            <a:p>
              <a:pPr algn="r">
                <a:lnSpc>
                  <a:spcPct val="175000"/>
                </a:lnSpc>
              </a:pPr>
              <a:endParaRPr lang="en-US" altLang="en-US" sz="1600" b="1"/>
            </a:p>
            <a:p>
              <a:pPr algn="r">
                <a:lnSpc>
                  <a:spcPct val="175000"/>
                </a:lnSpc>
              </a:pPr>
              <a:r>
                <a:rPr lang="en-US" altLang="en-US" sz="1600" b="1"/>
                <a:t>2</a:t>
              </a:r>
            </a:p>
            <a:p>
              <a:pPr algn="r">
                <a:lnSpc>
                  <a:spcPct val="175000"/>
                </a:lnSpc>
              </a:pPr>
              <a:endParaRPr lang="en-US" altLang="en-US" sz="1600" b="1"/>
            </a:p>
            <a:p>
              <a:pPr algn="r">
                <a:lnSpc>
                  <a:spcPct val="175000"/>
                </a:lnSpc>
              </a:pPr>
              <a:r>
                <a:rPr lang="en-US" altLang="en-US" sz="1600" b="1"/>
                <a:t>1</a:t>
              </a:r>
            </a:p>
            <a:p>
              <a:pPr algn="r">
                <a:lnSpc>
                  <a:spcPct val="175000"/>
                </a:lnSpc>
              </a:pPr>
              <a:endParaRPr lang="en-US" altLang="en-US" sz="1600" b="1"/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1798" y="3844"/>
              <a:ext cx="24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0          10          20          30          40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4572" y="3792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Q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1651" y="1873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P</a:t>
              </a:r>
            </a:p>
          </p:txBody>
        </p:sp>
      </p:grp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190875" y="4672950"/>
            <a:ext cx="784202" cy="1478614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190875" y="5393617"/>
            <a:ext cx="3090765" cy="757946"/>
          </a:xfrm>
          <a:prstGeom prst="rect">
            <a:avLst/>
          </a:prstGeom>
          <a:solidFill>
            <a:srgbClr val="CC99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3524250" y="4405133"/>
            <a:ext cx="3129835" cy="973317"/>
          </a:xfrm>
          <a:prstGeom prst="line">
            <a:avLst/>
          </a:prstGeom>
          <a:noFill/>
          <a:ln w="57150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3998913" y="4119781"/>
            <a:ext cx="2734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6620158" y="4905594"/>
            <a:ext cx="284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7035800" y="5191993"/>
            <a:ext cx="38093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D</a:t>
            </a:r>
            <a:r>
              <a:rPr lang="en-US" altLang="en-US" b="1" baseline="-25000" dirty="0"/>
              <a:t>1</a:t>
            </a:r>
          </a:p>
        </p:txBody>
      </p:sp>
      <p:sp>
        <p:nvSpPr>
          <p:cNvPr id="30" name="Oval 19"/>
          <p:cNvSpPr>
            <a:spLocks noChangeArrowheads="1"/>
          </p:cNvSpPr>
          <p:nvPr/>
        </p:nvSpPr>
        <p:spPr bwMode="auto">
          <a:xfrm>
            <a:off x="4014788" y="4389355"/>
            <a:ext cx="117212" cy="11597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20"/>
          <p:cNvSpPr>
            <a:spLocks noChangeArrowheads="1"/>
          </p:cNvSpPr>
          <p:nvPr/>
        </p:nvSpPr>
        <p:spPr bwMode="auto">
          <a:xfrm>
            <a:off x="6645275" y="5219618"/>
            <a:ext cx="117212" cy="11597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1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1100</Words>
  <Application>Microsoft Office PowerPoint</Application>
  <PresentationFormat>On-screen Show (4:3)</PresentationFormat>
  <Paragraphs>380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Unit 2 Economics</vt:lpstr>
      <vt:lpstr>DEMAND</vt:lpstr>
      <vt:lpstr>Individual Demand</vt:lpstr>
      <vt:lpstr>Individual Demand</vt:lpstr>
      <vt:lpstr>Individual Demand</vt:lpstr>
      <vt:lpstr>Individual Demand</vt:lpstr>
      <vt:lpstr>Elasticity of Demand</vt:lpstr>
      <vt:lpstr>Determinants of Elasticity</vt:lpstr>
      <vt:lpstr>Relatively Elastic Demand</vt:lpstr>
      <vt:lpstr>Relatively Inelastic Demand</vt:lpstr>
      <vt:lpstr>Unit Elasticity</vt:lpstr>
      <vt:lpstr>Price Elasticity of Demand</vt:lpstr>
      <vt:lpstr>Supply</vt:lpstr>
      <vt:lpstr>Individual Supply</vt:lpstr>
      <vt:lpstr>Individual Supply</vt:lpstr>
      <vt:lpstr>Individual Supply</vt:lpstr>
      <vt:lpstr>Market Equilibrium</vt:lpstr>
      <vt:lpstr>Market Equilibrium</vt:lpstr>
      <vt:lpstr>Government-Set Prices</vt:lpstr>
    </vt:vector>
  </TitlesOfParts>
  <Company>LEUSD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Economics</dc:title>
  <dc:creator>Polly Jones</dc:creator>
  <cp:lastModifiedBy>Polly Jones</cp:lastModifiedBy>
  <cp:revision>28</cp:revision>
  <dcterms:created xsi:type="dcterms:W3CDTF">2013-08-19T20:16:25Z</dcterms:created>
  <dcterms:modified xsi:type="dcterms:W3CDTF">2014-09-15T19:04:59Z</dcterms:modified>
</cp:coreProperties>
</file>