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76" r:id="rId4"/>
    <p:sldId id="277" r:id="rId5"/>
    <p:sldId id="282" r:id="rId6"/>
    <p:sldId id="283" r:id="rId7"/>
    <p:sldId id="258" r:id="rId8"/>
    <p:sldId id="284" r:id="rId9"/>
    <p:sldId id="263" r:id="rId10"/>
    <p:sldId id="278" r:id="rId11"/>
    <p:sldId id="279" r:id="rId12"/>
    <p:sldId id="264" r:id="rId13"/>
    <p:sldId id="285" r:id="rId14"/>
    <p:sldId id="281" r:id="rId15"/>
    <p:sldId id="28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3333"/>
  </p:normalViewPr>
  <p:slideViewPr>
    <p:cSldViewPr>
      <p:cViewPr varScale="1">
        <p:scale>
          <a:sx n="62" d="100"/>
          <a:sy n="62" d="100"/>
        </p:scale>
        <p:origin x="920"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2/27/17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4050464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2/27/17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3308011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2/27/17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982923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2/27/17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3339560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2/27/17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686233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2/27/17</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061603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2/27/17</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287510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2/27/17</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719817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2/27/17</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871089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2/27/17</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807518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2/27/17</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38756835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75000"/>
              </a:schemeClr>
            </a:gs>
            <a:gs pos="100000">
              <a:schemeClr val="bg2">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latinLnBrk="0" hangingPunct="1"/>
            <a:fld id="{C699CB88-5E1A-4FAC-892A-60949ACB1F6F}" type="datetimeFigureOut">
              <a:rPr lang="en-US" smtClean="0"/>
              <a:pPr eaLnBrk="1" latinLnBrk="0" hangingPunct="1"/>
              <a:t>2/27/17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0"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76371578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NUL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Unit 3 Economics</a:t>
            </a:r>
            <a:endParaRPr lang="en-US" b="1" dirty="0"/>
          </a:p>
        </p:txBody>
      </p:sp>
      <p:sp>
        <p:nvSpPr>
          <p:cNvPr id="3" name="Subtitle 2"/>
          <p:cNvSpPr>
            <a:spLocks noGrp="1"/>
          </p:cNvSpPr>
          <p:nvPr>
            <p:ph type="subTitle" idx="1"/>
          </p:nvPr>
        </p:nvSpPr>
        <p:spPr>
          <a:xfrm>
            <a:off x="1219200" y="3886200"/>
            <a:ext cx="6781800" cy="1752600"/>
          </a:xfrm>
        </p:spPr>
        <p:txBody>
          <a:bodyPr/>
          <a:lstStyle/>
          <a:p>
            <a:r>
              <a:rPr lang="en-US" b="1" dirty="0" smtClean="0"/>
              <a:t>Practical Economics: </a:t>
            </a:r>
          </a:p>
          <a:p>
            <a:r>
              <a:rPr lang="en-US" i="1" dirty="0" smtClean="0"/>
              <a:t>Credit, Debt, Loans, &amp; Investing</a:t>
            </a:r>
            <a:endParaRPr lang="en-US" i="1" dirty="0"/>
          </a:p>
        </p:txBody>
      </p:sp>
    </p:spTree>
    <p:extLst>
      <p:ext uri="{BB962C8B-B14F-4D97-AF65-F5344CB8AC3E}">
        <p14:creationId xmlns:p14="http://schemas.microsoft.com/office/powerpoint/2010/main" val="2450281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Terms - Loans</a:t>
            </a:r>
            <a:endParaRPr lang="en-US" dirty="0"/>
          </a:p>
        </p:txBody>
      </p:sp>
      <p:sp>
        <p:nvSpPr>
          <p:cNvPr id="3" name="Content Placeholder 2"/>
          <p:cNvSpPr>
            <a:spLocks noGrp="1"/>
          </p:cNvSpPr>
          <p:nvPr>
            <p:ph idx="1"/>
          </p:nvPr>
        </p:nvSpPr>
        <p:spPr>
          <a:xfrm>
            <a:off x="457200" y="1295400"/>
            <a:ext cx="8229600" cy="5257800"/>
          </a:xfrm>
        </p:spPr>
        <p:txBody>
          <a:bodyPr>
            <a:normAutofit fontScale="85000" lnSpcReduction="20000"/>
          </a:bodyPr>
          <a:lstStyle/>
          <a:p>
            <a:r>
              <a:rPr lang="en-US" b="1" u="sng" dirty="0"/>
              <a:t>Fixed rate loan</a:t>
            </a:r>
            <a:r>
              <a:rPr lang="en-US" b="1" u="sng" dirty="0" smtClean="0"/>
              <a:t>:</a:t>
            </a:r>
            <a:r>
              <a:rPr lang="en-US" altLang="en-US" b="1" u="sng" dirty="0"/>
              <a:t> </a:t>
            </a:r>
            <a:r>
              <a:rPr lang="en-US" altLang="en-US" dirty="0"/>
              <a:t> </a:t>
            </a:r>
            <a:r>
              <a:rPr lang="en-US" altLang="en-US" dirty="0" smtClean="0"/>
              <a:t>The interest rate never changes, it gets “locked in” when the loan originates and is good throughout the life of the loan. A </a:t>
            </a:r>
            <a:r>
              <a:rPr lang="en-US" altLang="en-US" dirty="0"/>
              <a:t>fixed rate might be better when interest rates are very </a:t>
            </a:r>
            <a:r>
              <a:rPr lang="en-US" altLang="en-US" dirty="0" smtClean="0"/>
              <a:t>low.</a:t>
            </a:r>
            <a:endParaRPr lang="en-US" dirty="0"/>
          </a:p>
          <a:p>
            <a:r>
              <a:rPr lang="en-US" b="1" u="sng" dirty="0"/>
              <a:t>Adjustable rate loan (ARM</a:t>
            </a:r>
            <a:r>
              <a:rPr lang="en-US" b="1" u="sng" dirty="0" smtClean="0"/>
              <a:t>):</a:t>
            </a:r>
            <a:r>
              <a:rPr lang="en-US" dirty="0" smtClean="0"/>
              <a:t> The interest rate adjusts to the market rate after a certain time period. </a:t>
            </a:r>
            <a:r>
              <a:rPr lang="en-US" altLang="en-US" dirty="0" smtClean="0"/>
              <a:t>An </a:t>
            </a:r>
            <a:r>
              <a:rPr lang="en-US" altLang="en-US" dirty="0"/>
              <a:t>adjustable rate might be better if interest rates are high and you expect them to go down in the next few years</a:t>
            </a:r>
            <a:r>
              <a:rPr lang="en-US" altLang="en-US" dirty="0" smtClean="0"/>
              <a:t>.</a:t>
            </a:r>
            <a:endParaRPr lang="en-US" dirty="0"/>
          </a:p>
          <a:p>
            <a:r>
              <a:rPr lang="en-US" b="1" u="sng" dirty="0" smtClean="0"/>
              <a:t>Closing Costs: </a:t>
            </a:r>
            <a:r>
              <a:rPr lang="en-US" dirty="0" smtClean="0"/>
              <a:t>fees charged </a:t>
            </a:r>
            <a:r>
              <a:rPr lang="en-US" dirty="0"/>
              <a:t>by lenders and third parties </a:t>
            </a:r>
            <a:r>
              <a:rPr lang="en-US" dirty="0" smtClean="0"/>
              <a:t> </a:t>
            </a:r>
            <a:r>
              <a:rPr lang="en-US" dirty="0"/>
              <a:t>related to the purchase of the home. </a:t>
            </a:r>
            <a:r>
              <a:rPr lang="en-US" dirty="0" smtClean="0"/>
              <a:t>Average 2-5%.</a:t>
            </a:r>
          </a:p>
          <a:p>
            <a:r>
              <a:rPr lang="en-US" b="1" u="sng" dirty="0" smtClean="0"/>
              <a:t>Points: </a:t>
            </a:r>
            <a:r>
              <a:rPr lang="en-US" dirty="0" smtClean="0"/>
              <a:t>are </a:t>
            </a:r>
            <a:r>
              <a:rPr lang="en-US" dirty="0"/>
              <a:t>a form of pre-paid </a:t>
            </a:r>
            <a:r>
              <a:rPr lang="en-US" dirty="0" smtClean="0"/>
              <a:t>interest. </a:t>
            </a:r>
            <a:r>
              <a:rPr lang="en-US" dirty="0"/>
              <a:t>One point equals one percent of the loan amount. For each point purchased, the loan rate is typically reduced by 1/8% (0.125%)</a:t>
            </a:r>
          </a:p>
        </p:txBody>
      </p:sp>
    </p:spTree>
    <p:extLst>
      <p:ext uri="{BB962C8B-B14F-4D97-AF65-F5344CB8AC3E}">
        <p14:creationId xmlns:p14="http://schemas.microsoft.com/office/powerpoint/2010/main" val="219271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Rent/Lease vs. Buy</a:t>
            </a:r>
            <a:endParaRPr lang="en-US" dirty="0"/>
          </a:p>
        </p:txBody>
      </p:sp>
      <p:sp>
        <p:nvSpPr>
          <p:cNvPr id="4" name="Content Placeholder 3"/>
          <p:cNvSpPr>
            <a:spLocks noGrp="1"/>
          </p:cNvSpPr>
          <p:nvPr>
            <p:ph sz="half" idx="1"/>
          </p:nvPr>
        </p:nvSpPr>
        <p:spPr>
          <a:xfrm>
            <a:off x="381000" y="1295400"/>
            <a:ext cx="4114800" cy="5029200"/>
          </a:xfrm>
        </p:spPr>
        <p:txBody>
          <a:bodyPr>
            <a:normAutofit fontScale="92500" lnSpcReduction="10000"/>
          </a:bodyPr>
          <a:lstStyle/>
          <a:p>
            <a:r>
              <a:rPr lang="en-US" altLang="en-US" dirty="0"/>
              <a:t>Renters usually sign a lease</a:t>
            </a:r>
            <a:r>
              <a:rPr lang="en-US" altLang="en-US" dirty="0" smtClean="0"/>
              <a:t>.</a:t>
            </a:r>
          </a:p>
          <a:p>
            <a:r>
              <a:rPr lang="en-US" altLang="en-US" dirty="0"/>
              <a:t>Be aware of the clauses in your lease; read it carefully</a:t>
            </a:r>
            <a:r>
              <a:rPr lang="en-US" altLang="en-US" dirty="0" smtClean="0"/>
              <a:t>.</a:t>
            </a:r>
          </a:p>
          <a:p>
            <a:r>
              <a:rPr lang="en-US" altLang="en-US" dirty="0"/>
              <a:t>Some tenants must place a refundable security deposit in case of damaged property or unpaid rent.</a:t>
            </a:r>
            <a:endParaRPr lang="en-US" dirty="0"/>
          </a:p>
        </p:txBody>
      </p:sp>
      <p:sp>
        <p:nvSpPr>
          <p:cNvPr id="5" name="Content Placeholder 4"/>
          <p:cNvSpPr>
            <a:spLocks noGrp="1"/>
          </p:cNvSpPr>
          <p:nvPr>
            <p:ph sz="half" idx="2"/>
          </p:nvPr>
        </p:nvSpPr>
        <p:spPr>
          <a:xfrm>
            <a:off x="4648200" y="1295400"/>
            <a:ext cx="4267200" cy="4830763"/>
          </a:xfrm>
        </p:spPr>
        <p:txBody>
          <a:bodyPr>
            <a:normAutofit fontScale="92500" lnSpcReduction="10000"/>
          </a:bodyPr>
          <a:lstStyle/>
          <a:p>
            <a:r>
              <a:rPr lang="en-US" altLang="en-US" dirty="0"/>
              <a:t>You will need the cash down payment and closing </a:t>
            </a:r>
            <a:r>
              <a:rPr lang="en-US" altLang="en-US" dirty="0" smtClean="0"/>
              <a:t>costs.</a:t>
            </a:r>
          </a:p>
          <a:p>
            <a:r>
              <a:rPr lang="en-US" altLang="en-US" dirty="0" smtClean="0"/>
              <a:t>Mortgages </a:t>
            </a:r>
            <a:r>
              <a:rPr lang="en-US" altLang="en-US" dirty="0"/>
              <a:t>involve down payments and interest</a:t>
            </a:r>
            <a:r>
              <a:rPr lang="en-US" altLang="en-US" dirty="0" smtClean="0"/>
              <a:t>.</a:t>
            </a:r>
          </a:p>
          <a:p>
            <a:r>
              <a:rPr lang="en-US" altLang="en-US" dirty="0"/>
              <a:t>Be aware of points or fees paid to the lender</a:t>
            </a:r>
            <a:r>
              <a:rPr lang="en-US" altLang="en-US" dirty="0" smtClean="0"/>
              <a:t>.</a:t>
            </a:r>
          </a:p>
          <a:p>
            <a:r>
              <a:rPr lang="en-US" altLang="en-US" dirty="0"/>
              <a:t>Property tax, homeowners insurance, and mortgage insurance are often included</a:t>
            </a:r>
            <a:r>
              <a:rPr lang="en-US" altLang="en-US" dirty="0" smtClean="0"/>
              <a:t>.</a:t>
            </a:r>
          </a:p>
          <a:p>
            <a:r>
              <a:rPr lang="en-US" altLang="en-US" dirty="0" smtClean="0"/>
              <a:t>Can earn </a:t>
            </a:r>
            <a:r>
              <a:rPr lang="en-US" altLang="en-US" i="1" u="sng" dirty="0" smtClean="0"/>
              <a:t>equity!</a:t>
            </a:r>
            <a:endParaRPr lang="en-US" altLang="en-US" i="1" u="sng" dirty="0"/>
          </a:p>
          <a:p>
            <a:endParaRPr lang="en-US" dirty="0"/>
          </a:p>
        </p:txBody>
      </p:sp>
    </p:spTree>
    <p:extLst>
      <p:ext uri="{BB962C8B-B14F-4D97-AF65-F5344CB8AC3E}">
        <p14:creationId xmlns:p14="http://schemas.microsoft.com/office/powerpoint/2010/main" val="892379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Terms - Investing</a:t>
            </a:r>
            <a:endParaRPr lang="en-US" b="1" dirty="0"/>
          </a:p>
        </p:txBody>
      </p:sp>
      <p:sp>
        <p:nvSpPr>
          <p:cNvPr id="3" name="Content Placeholder 2"/>
          <p:cNvSpPr>
            <a:spLocks noGrp="1"/>
          </p:cNvSpPr>
          <p:nvPr>
            <p:ph idx="1"/>
          </p:nvPr>
        </p:nvSpPr>
        <p:spPr>
          <a:xfrm>
            <a:off x="457200" y="1295400"/>
            <a:ext cx="8382000" cy="5410200"/>
          </a:xfrm>
        </p:spPr>
        <p:txBody>
          <a:bodyPr>
            <a:normAutofit fontScale="85000" lnSpcReduction="20000"/>
          </a:bodyPr>
          <a:lstStyle/>
          <a:p>
            <a:r>
              <a:rPr lang="en-US" b="1" u="sng" dirty="0" smtClean="0"/>
              <a:t>Time Deposits:</a:t>
            </a:r>
            <a:r>
              <a:rPr lang="en-US" altLang="en-US" b="1" u="sng" dirty="0"/>
              <a:t> </a:t>
            </a:r>
            <a:r>
              <a:rPr lang="en-US" altLang="en-US" b="1" u="sng" dirty="0" smtClean="0"/>
              <a:t> </a:t>
            </a:r>
            <a:r>
              <a:rPr lang="en-US" altLang="en-US" dirty="0"/>
              <a:t>a </a:t>
            </a:r>
            <a:r>
              <a:rPr lang="en-US" altLang="en-US" dirty="0" smtClean="0"/>
              <a:t>savings plan or </a:t>
            </a:r>
            <a:r>
              <a:rPr lang="en-US" altLang="en-US" dirty="0"/>
              <a:t>certificates of deposit (CDs) with a high interest rate that increases over time, but a person cannot remove funds before a certain time period or maturity without paying a penalty. </a:t>
            </a:r>
            <a:endParaRPr lang="en-US" altLang="en-US" dirty="0" smtClean="0"/>
          </a:p>
          <a:p>
            <a:pPr marL="0" indent="0">
              <a:buNone/>
            </a:pPr>
            <a:endParaRPr lang="en-US" dirty="0" smtClean="0"/>
          </a:p>
          <a:p>
            <a:r>
              <a:rPr lang="en-US" u="sng" dirty="0" smtClean="0"/>
              <a:t>Maturity: </a:t>
            </a:r>
            <a:r>
              <a:rPr lang="en-US" dirty="0" smtClean="0"/>
              <a:t>the date when the principal and interest is paid off (for loans or investments).</a:t>
            </a:r>
          </a:p>
          <a:p>
            <a:endParaRPr lang="en-US" dirty="0" smtClean="0"/>
          </a:p>
          <a:p>
            <a:r>
              <a:rPr lang="en-US" b="1" u="sng" dirty="0" smtClean="0"/>
              <a:t>Capital Gains: </a:t>
            </a:r>
            <a:r>
              <a:rPr lang="en-US" dirty="0" smtClean="0"/>
              <a:t>profits made from the increase in value of an investment over time. Must sell the investment to access the profits.</a:t>
            </a:r>
          </a:p>
          <a:p>
            <a:endParaRPr lang="en-US" dirty="0" smtClean="0"/>
          </a:p>
          <a:p>
            <a:r>
              <a:rPr lang="en-US" b="1" u="sng" dirty="0" smtClean="0"/>
              <a:t>Capital Losses: </a:t>
            </a:r>
            <a:r>
              <a:rPr lang="en-US" dirty="0" smtClean="0"/>
              <a:t>losses from the reduction in value of an investment over time.</a:t>
            </a:r>
          </a:p>
          <a:p>
            <a:endParaRPr lang="en-US" dirty="0" smtClean="0"/>
          </a:p>
        </p:txBody>
      </p:sp>
    </p:spTree>
    <p:extLst>
      <p:ext uri="{BB962C8B-B14F-4D97-AF65-F5344CB8AC3E}">
        <p14:creationId xmlns:p14="http://schemas.microsoft.com/office/powerpoint/2010/main" val="3426402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Terms - Investing</a:t>
            </a:r>
            <a:endParaRPr lang="en-US" b="1" dirty="0"/>
          </a:p>
        </p:txBody>
      </p:sp>
      <p:sp>
        <p:nvSpPr>
          <p:cNvPr id="3" name="Content Placeholder 2"/>
          <p:cNvSpPr>
            <a:spLocks noGrp="1"/>
          </p:cNvSpPr>
          <p:nvPr>
            <p:ph idx="1"/>
          </p:nvPr>
        </p:nvSpPr>
        <p:spPr>
          <a:xfrm>
            <a:off x="457200" y="1295400"/>
            <a:ext cx="8382000" cy="5410200"/>
          </a:xfrm>
        </p:spPr>
        <p:txBody>
          <a:bodyPr>
            <a:normAutofit fontScale="92500" lnSpcReduction="20000"/>
          </a:bodyPr>
          <a:lstStyle/>
          <a:p>
            <a:r>
              <a:rPr lang="en-US" b="1" u="sng" dirty="0" smtClean="0"/>
              <a:t>Stocks: </a:t>
            </a:r>
            <a:r>
              <a:rPr lang="en-US" dirty="0" smtClean="0"/>
              <a:t>a share of ownership in a company that is traded on the stock market.</a:t>
            </a:r>
          </a:p>
          <a:p>
            <a:pPr marL="0" indent="0">
              <a:buNone/>
            </a:pPr>
            <a:endParaRPr lang="en-US" dirty="0" smtClean="0"/>
          </a:p>
          <a:p>
            <a:r>
              <a:rPr lang="en-US" b="1" u="sng" dirty="0" smtClean="0"/>
              <a:t>Mutual Funds: </a:t>
            </a:r>
            <a:r>
              <a:rPr lang="en-US" dirty="0" smtClean="0"/>
              <a:t>a group of stocks managed by a financial institution or broker.</a:t>
            </a:r>
          </a:p>
          <a:p>
            <a:pPr marL="0" indent="0">
              <a:buNone/>
            </a:pPr>
            <a:endParaRPr lang="en-US" dirty="0" smtClean="0"/>
          </a:p>
          <a:p>
            <a:r>
              <a:rPr lang="en-US" b="1" u="sng" dirty="0" smtClean="0"/>
              <a:t>Pension Plans: </a:t>
            </a:r>
            <a:r>
              <a:rPr lang="en-US" dirty="0" smtClean="0"/>
              <a:t>IRAs, ROTH IRAs, 401Ks, 403Bs, etc. Long term savings plans for retirement. Some are private and some are provided by employers.</a:t>
            </a:r>
          </a:p>
          <a:p>
            <a:pPr marL="0" indent="0">
              <a:buNone/>
            </a:pPr>
            <a:endParaRPr lang="en-US" dirty="0" smtClean="0"/>
          </a:p>
          <a:p>
            <a:r>
              <a:rPr lang="en-US" u="sng" dirty="0"/>
              <a:t>Diversification: </a:t>
            </a:r>
            <a:r>
              <a:rPr lang="en-US" dirty="0"/>
              <a:t>Spreading out your investments into various accounts, stocks, mutual funds, etc.</a:t>
            </a:r>
          </a:p>
          <a:p>
            <a:endParaRPr lang="en-US" dirty="0" smtClean="0"/>
          </a:p>
        </p:txBody>
      </p:sp>
    </p:spTree>
    <p:extLst>
      <p:ext uri="{BB962C8B-B14F-4D97-AF65-F5344CB8AC3E}">
        <p14:creationId xmlns:p14="http://schemas.microsoft.com/office/powerpoint/2010/main" val="1180538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Terms - Investing</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10000"/>
          </a:bodyPr>
          <a:lstStyle/>
          <a:p>
            <a:r>
              <a:rPr lang="en-US" b="1" u="sng" dirty="0" smtClean="0"/>
              <a:t>Treasury </a:t>
            </a:r>
            <a:r>
              <a:rPr lang="en-US" b="1" u="sng" dirty="0"/>
              <a:t>Bonds/Bills</a:t>
            </a:r>
            <a:r>
              <a:rPr lang="en-US" b="1" u="sng" dirty="0" smtClean="0"/>
              <a:t>: </a:t>
            </a:r>
            <a:r>
              <a:rPr lang="en-US" dirty="0" smtClean="0"/>
              <a:t>Investments purchased from the </a:t>
            </a:r>
            <a:r>
              <a:rPr lang="en-US" dirty="0" err="1" smtClean="0"/>
              <a:t>gov</a:t>
            </a:r>
            <a:r>
              <a:rPr lang="en-US" dirty="0" smtClean="0"/>
              <a:t> that require partial payment upfront for a repayment with stated interest over a period of time.</a:t>
            </a:r>
          </a:p>
          <a:p>
            <a:endParaRPr lang="en-US" dirty="0"/>
          </a:p>
          <a:p>
            <a:r>
              <a:rPr lang="en-US" b="1" u="sng" dirty="0"/>
              <a:t>New York Stock Exchange</a:t>
            </a:r>
            <a:r>
              <a:rPr lang="en-US" b="1" u="sng" dirty="0" smtClean="0"/>
              <a:t>: </a:t>
            </a:r>
            <a:r>
              <a:rPr lang="en-US" dirty="0" smtClean="0"/>
              <a:t>Largest stock exchange in U.S., located on Wall St., most large publicly traded companies trade here.</a:t>
            </a:r>
          </a:p>
          <a:p>
            <a:endParaRPr lang="en-US" dirty="0"/>
          </a:p>
          <a:p>
            <a:r>
              <a:rPr lang="en-US" b="1" u="sng" dirty="0" smtClean="0"/>
              <a:t>Dow-Jones Industrial Average: </a:t>
            </a:r>
            <a:r>
              <a:rPr lang="en-US" dirty="0" smtClean="0"/>
              <a:t>The average daily increase or decrease in the value of  a  group of stocks from various industries. Used to indicate overall stock performance for the day.</a:t>
            </a:r>
            <a:endParaRPr lang="en-US" dirty="0"/>
          </a:p>
        </p:txBody>
      </p:sp>
    </p:spTree>
    <p:extLst>
      <p:ext uri="{BB962C8B-B14F-4D97-AF65-F5344CB8AC3E}">
        <p14:creationId xmlns:p14="http://schemas.microsoft.com/office/powerpoint/2010/main" val="747907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Institutions</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r>
              <a:rPr lang="en-US" b="1" u="sng" dirty="0" smtClean="0"/>
              <a:t>Commercial Bank: </a:t>
            </a:r>
            <a:r>
              <a:rPr lang="en-US" altLang="en-US" dirty="0"/>
              <a:t>Commercial Banks offer the widest range of services. </a:t>
            </a:r>
            <a:endParaRPr lang="en-US" dirty="0" smtClean="0"/>
          </a:p>
          <a:p>
            <a:r>
              <a:rPr lang="en-US" b="1" u="sng" dirty="0" smtClean="0"/>
              <a:t>Savings and Loan:</a:t>
            </a:r>
            <a:r>
              <a:rPr lang="en-US" altLang="en-US" b="1" u="sng" dirty="0"/>
              <a:t> </a:t>
            </a:r>
            <a:r>
              <a:rPr lang="en-US" altLang="en-US" dirty="0"/>
              <a:t>Savings and Loan Associations often have lower interest rates than commercial banks. </a:t>
            </a:r>
            <a:endParaRPr lang="en-US" dirty="0" smtClean="0"/>
          </a:p>
          <a:p>
            <a:r>
              <a:rPr lang="en-US" b="1" u="sng" dirty="0" smtClean="0"/>
              <a:t>Credit Union: </a:t>
            </a:r>
            <a:r>
              <a:rPr lang="en-US" altLang="en-US" dirty="0"/>
              <a:t>Credit Unions are owned and operated by their members; generally have higher interest rates for savings and lower rates for loan. </a:t>
            </a:r>
            <a:endParaRPr lang="en-US" altLang="en-US" dirty="0" smtClean="0"/>
          </a:p>
          <a:p>
            <a:r>
              <a:rPr lang="en-US" b="1" u="sng" dirty="0" smtClean="0"/>
              <a:t>Finance Companies: </a:t>
            </a:r>
            <a:r>
              <a:rPr lang="en-US" altLang="en-US" dirty="0" smtClean="0"/>
              <a:t>collect </a:t>
            </a:r>
            <a:r>
              <a:rPr lang="en-US" altLang="en-US" dirty="0"/>
              <a:t>debt for stores’ installment loans; generally have very high interest for loans.</a:t>
            </a:r>
            <a:endParaRPr lang="en-US" altLang="en-US" sz="2000" dirty="0">
              <a:solidFill>
                <a:schemeClr val="hlink"/>
              </a:solidFill>
              <a:sym typeface="Wingdings" pitchFamily="2" charset="2"/>
            </a:endParaRPr>
          </a:p>
          <a:p>
            <a:endParaRPr lang="en-US" dirty="0"/>
          </a:p>
        </p:txBody>
      </p:sp>
    </p:spTree>
    <p:extLst>
      <p:ext uri="{BB962C8B-B14F-4D97-AF65-F5344CB8AC3E}">
        <p14:creationId xmlns:p14="http://schemas.microsoft.com/office/powerpoint/2010/main" val="1155829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Terms – Practical Economics</a:t>
            </a:r>
            <a:endParaRPr lang="en-US" b="1" dirty="0"/>
          </a:p>
        </p:txBody>
      </p:sp>
      <p:sp>
        <p:nvSpPr>
          <p:cNvPr id="3" name="Content Placeholder 2"/>
          <p:cNvSpPr>
            <a:spLocks noGrp="1"/>
          </p:cNvSpPr>
          <p:nvPr>
            <p:ph idx="1"/>
          </p:nvPr>
        </p:nvSpPr>
        <p:spPr>
          <a:xfrm>
            <a:off x="457200" y="1219200"/>
            <a:ext cx="8229600" cy="5257800"/>
          </a:xfrm>
        </p:spPr>
        <p:txBody>
          <a:bodyPr>
            <a:normAutofit/>
          </a:bodyPr>
          <a:lstStyle/>
          <a:p>
            <a:r>
              <a:rPr lang="en-US" altLang="en-US" sz="2800" b="1" u="sng" dirty="0"/>
              <a:t>Disposable </a:t>
            </a:r>
            <a:r>
              <a:rPr lang="en-US" altLang="en-US" sz="2800" b="1" u="sng" dirty="0" smtClean="0"/>
              <a:t>income</a:t>
            </a:r>
            <a:r>
              <a:rPr lang="en-US" altLang="en-US" sz="2800" b="1" dirty="0" smtClean="0"/>
              <a:t>:</a:t>
            </a:r>
            <a:r>
              <a:rPr lang="en-US" altLang="en-US" sz="2800" dirty="0" smtClean="0"/>
              <a:t> </a:t>
            </a:r>
            <a:r>
              <a:rPr lang="en-US" altLang="en-US" sz="2800" dirty="0"/>
              <a:t>money left after paying all </a:t>
            </a:r>
            <a:r>
              <a:rPr lang="en-US" altLang="en-US" sz="2800" dirty="0" smtClean="0"/>
              <a:t>taxes</a:t>
            </a:r>
          </a:p>
          <a:p>
            <a:r>
              <a:rPr lang="en-US" altLang="en-US" sz="2800" b="1" u="sng" dirty="0"/>
              <a:t>D</a:t>
            </a:r>
            <a:r>
              <a:rPr lang="en-US" altLang="en-US" sz="2800" b="1" u="sng" dirty="0" smtClean="0"/>
              <a:t>iscretionary income: </a:t>
            </a:r>
            <a:r>
              <a:rPr lang="en-US" altLang="en-US" sz="2800" dirty="0" smtClean="0"/>
              <a:t>money </a:t>
            </a:r>
            <a:r>
              <a:rPr lang="en-US" altLang="en-US" sz="2800" dirty="0"/>
              <a:t>left after paying for necessities or money that can be saved or spent on luxury </a:t>
            </a:r>
            <a:r>
              <a:rPr lang="en-US" altLang="en-US" sz="2800" dirty="0" smtClean="0"/>
              <a:t>items</a:t>
            </a:r>
          </a:p>
          <a:p>
            <a:endParaRPr lang="en-US" altLang="en-US" dirty="0"/>
          </a:p>
        </p:txBody>
      </p:sp>
      <p:pic>
        <p:nvPicPr>
          <p:cNvPr id="4" name="Picture 23" descr="C3 F1 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2725268"/>
            <a:ext cx="6172200" cy="4132731"/>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1561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par>
                          <p:cTn id="11" fill="hold">
                            <p:stCondLst>
                              <p:cond delay="0"/>
                            </p:stCondLst>
                            <p:childTnLst>
                              <p:par>
                                <p:cTn id="12" presetID="4" presetClass="entr" presetSubtype="32"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ox(ou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Terms – Practical </a:t>
            </a:r>
            <a:r>
              <a:rPr lang="en-US" b="1" dirty="0" smtClean="0"/>
              <a:t>Economics (</a:t>
            </a:r>
            <a:r>
              <a:rPr lang="en-US" b="1" dirty="0" err="1" smtClean="0"/>
              <a:t>Con’t</a:t>
            </a:r>
            <a:r>
              <a:rPr lang="en-US" b="1" dirty="0" smtClean="0"/>
              <a:t>)</a:t>
            </a:r>
            <a:endParaRPr lang="en-US" dirty="0"/>
          </a:p>
        </p:txBody>
      </p:sp>
      <p:sp>
        <p:nvSpPr>
          <p:cNvPr id="5" name="Content Placeholder 4"/>
          <p:cNvSpPr>
            <a:spLocks noGrp="1"/>
          </p:cNvSpPr>
          <p:nvPr>
            <p:ph idx="1"/>
          </p:nvPr>
        </p:nvSpPr>
        <p:spPr>
          <a:xfrm>
            <a:off x="457200" y="1295400"/>
            <a:ext cx="8229600" cy="5257800"/>
          </a:xfrm>
        </p:spPr>
        <p:txBody>
          <a:bodyPr>
            <a:normAutofit fontScale="70000" lnSpcReduction="20000"/>
          </a:bodyPr>
          <a:lstStyle/>
          <a:p>
            <a:r>
              <a:rPr lang="en-US" sz="4000" b="1" u="sng" dirty="0" smtClean="0"/>
              <a:t>Consumerism: </a:t>
            </a:r>
            <a:r>
              <a:rPr lang="en-US" altLang="en-US" sz="4000" dirty="0" smtClean="0"/>
              <a:t> a movement to educate buyers about the purchases and to demand better and safer products from manufacturers.</a:t>
            </a:r>
            <a:r>
              <a:rPr lang="en-US" sz="4000" dirty="0" smtClean="0"/>
              <a:t> </a:t>
            </a:r>
          </a:p>
          <a:p>
            <a:pPr>
              <a:spcAft>
                <a:spcPct val="20000"/>
              </a:spcAft>
            </a:pPr>
            <a:r>
              <a:rPr lang="en-US" altLang="en-US" sz="4000" b="1" u="sng" dirty="0" smtClean="0"/>
              <a:t>Consumer advocates: </a:t>
            </a:r>
            <a:r>
              <a:rPr lang="en-US" altLang="en-US" sz="4000" dirty="0"/>
              <a:t>promote the following consumer rights: the right to safety, to be informed, to choose, to be heard, and to redress. </a:t>
            </a:r>
            <a:r>
              <a:rPr lang="en-US" altLang="en-US" sz="4000" dirty="0" smtClean="0"/>
              <a:t> EX – Better Business Bureau</a:t>
            </a:r>
          </a:p>
          <a:p>
            <a:pPr>
              <a:spcAft>
                <a:spcPct val="20000"/>
              </a:spcAft>
            </a:pPr>
            <a:r>
              <a:rPr lang="en-US" altLang="en-US" sz="4000" b="1" u="sng" dirty="0"/>
              <a:t>F</a:t>
            </a:r>
            <a:r>
              <a:rPr lang="en-US" altLang="en-US" sz="4000" b="1" u="sng" dirty="0" smtClean="0"/>
              <a:t>ederal </a:t>
            </a:r>
            <a:r>
              <a:rPr lang="en-US" altLang="en-US" sz="4000" b="1" u="sng" dirty="0"/>
              <a:t>agencies </a:t>
            </a:r>
            <a:r>
              <a:rPr lang="en-US" altLang="en-US" sz="4000" b="1" u="sng" dirty="0" smtClean="0"/>
              <a:t>:</a:t>
            </a:r>
            <a:r>
              <a:rPr lang="en-US" altLang="en-US" sz="4000" dirty="0" smtClean="0"/>
              <a:t>have </a:t>
            </a:r>
            <a:r>
              <a:rPr lang="en-US" altLang="en-US" sz="4000" dirty="0"/>
              <a:t>programs to aid consumers, including the Consumer Product Safety Commission and the Food and Drug Administration</a:t>
            </a:r>
          </a:p>
          <a:p>
            <a:pPr>
              <a:spcAft>
                <a:spcPct val="20000"/>
              </a:spcAft>
            </a:pPr>
            <a:r>
              <a:rPr lang="en-US" sz="4000" b="1" u="sng" dirty="0" smtClean="0"/>
              <a:t>Durable </a:t>
            </a:r>
            <a:r>
              <a:rPr lang="en-US" sz="4000" b="1" u="sng" dirty="0"/>
              <a:t>goods: </a:t>
            </a:r>
            <a:r>
              <a:rPr lang="en-US" sz="4000" dirty="0"/>
              <a:t>goods designed or expected to last more than 3 years (ex. Household appliances, vehicles, industrial machines)</a:t>
            </a:r>
          </a:p>
          <a:p>
            <a:pPr>
              <a:spcAft>
                <a:spcPct val="20000"/>
              </a:spcAft>
            </a:pPr>
            <a:endParaRPr lang="en-US" altLang="en-US" dirty="0"/>
          </a:p>
          <a:p>
            <a:endParaRPr lang="en-US" dirty="0"/>
          </a:p>
        </p:txBody>
      </p:sp>
    </p:spTree>
    <p:extLst>
      <p:ext uri="{BB962C8B-B14F-4D97-AF65-F5344CB8AC3E}">
        <p14:creationId xmlns:p14="http://schemas.microsoft.com/office/powerpoint/2010/main" val="2979562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Terms – Credit/Debt</a:t>
            </a:r>
            <a:endParaRPr lang="en-US" b="1" dirty="0"/>
          </a:p>
        </p:txBody>
      </p:sp>
      <p:sp>
        <p:nvSpPr>
          <p:cNvPr id="3" name="Content Placeholder 2"/>
          <p:cNvSpPr>
            <a:spLocks noGrp="1"/>
          </p:cNvSpPr>
          <p:nvPr>
            <p:ph idx="1"/>
          </p:nvPr>
        </p:nvSpPr>
        <p:spPr>
          <a:xfrm>
            <a:off x="457200" y="1371600"/>
            <a:ext cx="8229600" cy="5334000"/>
          </a:xfrm>
        </p:spPr>
        <p:txBody>
          <a:bodyPr>
            <a:normAutofit fontScale="85000" lnSpcReduction="10000"/>
          </a:bodyPr>
          <a:lstStyle/>
          <a:p>
            <a:r>
              <a:rPr lang="en-US" b="1" u="sng" dirty="0" smtClean="0"/>
              <a:t>Debit: </a:t>
            </a:r>
            <a:r>
              <a:rPr lang="en-US" dirty="0" smtClean="0"/>
              <a:t>electronic transfer of money from a bank account to a merchant.</a:t>
            </a:r>
            <a:endParaRPr lang="en-US" b="1" u="sng" dirty="0" smtClean="0"/>
          </a:p>
          <a:p>
            <a:r>
              <a:rPr lang="en-US" b="1" u="sng" dirty="0" smtClean="0"/>
              <a:t>Credit:</a:t>
            </a:r>
            <a:r>
              <a:rPr lang="en-US" altLang="en-US" b="1" u="sng" dirty="0"/>
              <a:t> </a:t>
            </a:r>
            <a:r>
              <a:rPr lang="en-US" altLang="en-US" dirty="0"/>
              <a:t>To receive funds for services or goods with the intent of paying back those funds in the future. </a:t>
            </a:r>
            <a:endParaRPr lang="en-US" dirty="0" smtClean="0"/>
          </a:p>
          <a:p>
            <a:r>
              <a:rPr lang="en-US" b="1" u="sng" dirty="0" smtClean="0"/>
              <a:t>Credit check: </a:t>
            </a:r>
            <a:r>
              <a:rPr lang="en-US" dirty="0" smtClean="0"/>
              <a:t>investigation of a person’s income, debts, and history of borrowing and repaying debts.</a:t>
            </a:r>
            <a:endParaRPr lang="en-US" b="1" u="sng" dirty="0" smtClean="0"/>
          </a:p>
          <a:p>
            <a:r>
              <a:rPr lang="en-US" b="1" u="sng" dirty="0" smtClean="0"/>
              <a:t>Credit bureau: </a:t>
            </a:r>
            <a:r>
              <a:rPr lang="en-US" dirty="0" smtClean="0"/>
              <a:t>private business that investigates a person to determine  the risk involved in lending money to that person.</a:t>
            </a:r>
          </a:p>
          <a:p>
            <a:r>
              <a:rPr lang="en-US" u="sng" dirty="0" smtClean="0"/>
              <a:t>Credit Rating</a:t>
            </a:r>
            <a:r>
              <a:rPr lang="en-US" dirty="0" smtClean="0"/>
              <a:t>: the evaluation of a person’s credit worthiness given in a credit score ranging from 300-850. </a:t>
            </a:r>
            <a:r>
              <a:rPr lang="en-US" dirty="0" smtClean="0">
                <a:solidFill>
                  <a:srgbClr val="FF0000"/>
                </a:solidFill>
              </a:rPr>
              <a:t>      </a:t>
            </a:r>
          </a:p>
          <a:p>
            <a:endParaRPr lang="en-US" dirty="0"/>
          </a:p>
        </p:txBody>
      </p:sp>
    </p:spTree>
    <p:extLst>
      <p:ext uri="{BB962C8B-B14F-4D97-AF65-F5344CB8AC3E}">
        <p14:creationId xmlns:p14="http://schemas.microsoft.com/office/powerpoint/2010/main" val="70802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Terms – Credit/ Debt</a:t>
            </a:r>
            <a:endParaRPr lang="en-US" dirty="0"/>
          </a:p>
        </p:txBody>
      </p:sp>
      <p:sp>
        <p:nvSpPr>
          <p:cNvPr id="3" name="Content Placeholder 2"/>
          <p:cNvSpPr>
            <a:spLocks noGrp="1"/>
          </p:cNvSpPr>
          <p:nvPr>
            <p:ph idx="1"/>
          </p:nvPr>
        </p:nvSpPr>
        <p:spPr>
          <a:xfrm>
            <a:off x="457200" y="1600200"/>
            <a:ext cx="8610600" cy="4525963"/>
          </a:xfrm>
        </p:spPr>
        <p:txBody>
          <a:bodyPr/>
          <a:lstStyle/>
          <a:p>
            <a:r>
              <a:rPr lang="en-US" b="1" u="sng" dirty="0"/>
              <a:t>U.S. household consumer debt </a:t>
            </a:r>
            <a:r>
              <a:rPr lang="en-US" b="1" u="sng" dirty="0" smtClean="0"/>
              <a:t>profile </a:t>
            </a:r>
            <a:r>
              <a:rPr lang="en-US" b="1" u="sng" dirty="0" smtClean="0"/>
              <a:t>(</a:t>
            </a:r>
            <a:r>
              <a:rPr lang="en-US" b="1" u="sng" dirty="0" smtClean="0"/>
              <a:t>2016</a:t>
            </a:r>
            <a:r>
              <a:rPr lang="en-US" b="1" u="sng" dirty="0" smtClean="0"/>
              <a:t>):</a:t>
            </a:r>
            <a:endParaRPr lang="en-US" b="1" u="sng" dirty="0" smtClean="0"/>
          </a:p>
          <a:p>
            <a:endParaRPr lang="en-US" sz="2800" b="1" u="sng" dirty="0"/>
          </a:p>
          <a:p>
            <a:r>
              <a:rPr lang="en-US" dirty="0"/>
              <a:t>Average credit card debt: </a:t>
            </a:r>
            <a:r>
              <a:rPr lang="en-US" b="1" dirty="0"/>
              <a:t>$</a:t>
            </a:r>
            <a:r>
              <a:rPr lang="en-US" b="1" dirty="0" smtClean="0"/>
              <a:t>16,061</a:t>
            </a:r>
            <a:endParaRPr lang="en-US" dirty="0"/>
          </a:p>
          <a:p>
            <a:r>
              <a:rPr lang="en-US" dirty="0"/>
              <a:t>Average mortgage debt: </a:t>
            </a:r>
            <a:r>
              <a:rPr lang="en-US" b="1" dirty="0"/>
              <a:t>$</a:t>
            </a:r>
            <a:r>
              <a:rPr lang="en-US" b="1" dirty="0" smtClean="0"/>
              <a:t>172,806</a:t>
            </a:r>
            <a:endParaRPr lang="en-US" dirty="0"/>
          </a:p>
          <a:p>
            <a:r>
              <a:rPr lang="en-US" dirty="0"/>
              <a:t>Average student loan debt: </a:t>
            </a:r>
            <a:r>
              <a:rPr lang="en-US" b="1" dirty="0" smtClean="0"/>
              <a:t>$</a:t>
            </a:r>
            <a:r>
              <a:rPr lang="en-US" b="1" dirty="0" smtClean="0"/>
              <a:t>49,042</a:t>
            </a:r>
          </a:p>
          <a:p>
            <a:r>
              <a:rPr lang="en-US" dirty="0" smtClean="0"/>
              <a:t>Average car debt: </a:t>
            </a:r>
            <a:r>
              <a:rPr lang="en-US" b="1" dirty="0" smtClean="0"/>
              <a:t>$28,535</a:t>
            </a:r>
            <a:endParaRPr lang="en-US" dirty="0"/>
          </a:p>
          <a:p>
            <a:endParaRPr lang="en-US" dirty="0"/>
          </a:p>
        </p:txBody>
      </p:sp>
    </p:spTree>
    <p:extLst>
      <p:ext uri="{BB962C8B-B14F-4D97-AF65-F5344CB8AC3E}">
        <p14:creationId xmlns:p14="http://schemas.microsoft.com/office/powerpoint/2010/main" val="2480447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Terms – Credit/Debt</a:t>
            </a:r>
          </a:p>
        </p:txBody>
      </p:sp>
      <p:sp>
        <p:nvSpPr>
          <p:cNvPr id="3" name="Content Placeholder 2"/>
          <p:cNvSpPr>
            <a:spLocks noGrp="1"/>
          </p:cNvSpPr>
          <p:nvPr>
            <p:ph idx="1"/>
          </p:nvPr>
        </p:nvSpPr>
        <p:spPr/>
        <p:txBody>
          <a:bodyPr>
            <a:normAutofit lnSpcReduction="10000"/>
          </a:bodyPr>
          <a:lstStyle/>
          <a:p>
            <a:r>
              <a:rPr lang="en-US" b="1" u="sng" dirty="0"/>
              <a:t>Usury Law: </a:t>
            </a:r>
            <a:r>
              <a:rPr lang="en-US" dirty="0"/>
              <a:t>sets maximum interest rates consumers can be charged</a:t>
            </a:r>
            <a:r>
              <a:rPr lang="en-US" dirty="0" smtClean="0"/>
              <a:t>.</a:t>
            </a:r>
          </a:p>
          <a:p>
            <a:pPr marL="0" indent="0">
              <a:buNone/>
            </a:pPr>
            <a:endParaRPr lang="en-US" dirty="0"/>
          </a:p>
          <a:p>
            <a:r>
              <a:rPr lang="en-US" b="1" u="sng" dirty="0"/>
              <a:t>Bankruptcy: </a:t>
            </a:r>
            <a:r>
              <a:rPr lang="en-US" dirty="0"/>
              <a:t>a legal designation f</a:t>
            </a:r>
            <a:r>
              <a:rPr lang="en-US" altLang="en-US" dirty="0"/>
              <a:t>or people who absolutely cannot repay their debts, debtors give up most of what they own to be distributed among creditors, creditors are forced to forgive entire debt. STAYS ON YOUR CREDIT REPORT!!!</a:t>
            </a:r>
            <a:endParaRPr lang="en-US" dirty="0"/>
          </a:p>
          <a:p>
            <a:endParaRPr lang="en-US" dirty="0"/>
          </a:p>
        </p:txBody>
      </p:sp>
    </p:spTree>
    <p:extLst>
      <p:ext uri="{BB962C8B-B14F-4D97-AF65-F5344CB8AC3E}">
        <p14:creationId xmlns:p14="http://schemas.microsoft.com/office/powerpoint/2010/main" val="1591435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Terms </a:t>
            </a:r>
            <a:r>
              <a:rPr lang="en-US" b="1" smtClean="0"/>
              <a:t>– Loans</a:t>
            </a:r>
            <a:endParaRPr lang="en-US" b="1" dirty="0"/>
          </a:p>
        </p:txBody>
      </p:sp>
      <p:sp>
        <p:nvSpPr>
          <p:cNvPr id="3" name="Content Placeholder 2"/>
          <p:cNvSpPr>
            <a:spLocks noGrp="1"/>
          </p:cNvSpPr>
          <p:nvPr>
            <p:ph idx="1"/>
          </p:nvPr>
        </p:nvSpPr>
        <p:spPr/>
        <p:txBody>
          <a:bodyPr>
            <a:normAutofit fontScale="92500" lnSpcReduction="10000"/>
          </a:bodyPr>
          <a:lstStyle/>
          <a:p>
            <a:r>
              <a:rPr lang="en-US" b="1" u="sng" dirty="0" smtClean="0"/>
              <a:t>Principal: </a:t>
            </a:r>
            <a:r>
              <a:rPr lang="en-US" dirty="0" smtClean="0"/>
              <a:t>amount of money originally borrowed or invested (starting balance).</a:t>
            </a:r>
          </a:p>
          <a:p>
            <a:r>
              <a:rPr lang="en-US" b="1" u="sng" dirty="0" smtClean="0"/>
              <a:t>Interest: </a:t>
            </a:r>
            <a:r>
              <a:rPr lang="en-US" dirty="0" smtClean="0"/>
              <a:t>amount of money a borrower must pay for the use of someone else’s money (usually a percentage rate).</a:t>
            </a:r>
          </a:p>
          <a:p>
            <a:r>
              <a:rPr lang="en-US" b="1" u="sng" dirty="0" smtClean="0"/>
              <a:t>Finance charge: </a:t>
            </a:r>
            <a:r>
              <a:rPr lang="en-US" dirty="0" smtClean="0"/>
              <a:t>cost of credit expressed in dollars and cents. Includes interest and any other fees.</a:t>
            </a:r>
          </a:p>
          <a:p>
            <a:r>
              <a:rPr lang="en-US" b="1" u="sng" dirty="0" smtClean="0"/>
              <a:t>Annual Percentage Rate (APR): </a:t>
            </a:r>
            <a:r>
              <a:rPr lang="en-US" dirty="0" smtClean="0"/>
              <a:t>total cost of credit (interest and fees) expressed as a yearly percentage.</a:t>
            </a:r>
            <a:endParaRPr lang="en-US" dirty="0"/>
          </a:p>
        </p:txBody>
      </p:sp>
    </p:spTree>
    <p:extLst>
      <p:ext uri="{BB962C8B-B14F-4D97-AF65-F5344CB8AC3E}">
        <p14:creationId xmlns:p14="http://schemas.microsoft.com/office/powerpoint/2010/main" val="274484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Terms - Loans</a:t>
            </a:r>
            <a:endParaRPr lang="en-US" b="1" dirty="0"/>
          </a:p>
        </p:txBody>
      </p:sp>
      <p:sp>
        <p:nvSpPr>
          <p:cNvPr id="3" name="Content Placeholder 2"/>
          <p:cNvSpPr>
            <a:spLocks noGrp="1"/>
          </p:cNvSpPr>
          <p:nvPr>
            <p:ph idx="1"/>
          </p:nvPr>
        </p:nvSpPr>
        <p:spPr>
          <a:xfrm>
            <a:off x="457200" y="1600200"/>
            <a:ext cx="8229600" cy="4800600"/>
          </a:xfrm>
        </p:spPr>
        <p:txBody>
          <a:bodyPr>
            <a:normAutofit fontScale="92500"/>
          </a:bodyPr>
          <a:lstStyle/>
          <a:p>
            <a:r>
              <a:rPr lang="en-US" b="1" u="sng" dirty="0" smtClean="0"/>
              <a:t>Collateral: </a:t>
            </a:r>
            <a:r>
              <a:rPr lang="en-US" dirty="0" smtClean="0"/>
              <a:t>something of value (car, home) used to secure a loan.</a:t>
            </a:r>
          </a:p>
          <a:p>
            <a:pPr marL="0" indent="0">
              <a:buNone/>
            </a:pPr>
            <a:endParaRPr lang="en-US" dirty="0" smtClean="0"/>
          </a:p>
          <a:p>
            <a:r>
              <a:rPr lang="en-US" b="1" u="sng" dirty="0" smtClean="0"/>
              <a:t>Secured loan:</a:t>
            </a:r>
            <a:r>
              <a:rPr lang="en-US" altLang="en-US" b="1" u="sng" dirty="0"/>
              <a:t> </a:t>
            </a:r>
            <a:r>
              <a:rPr lang="en-US" altLang="en-US" dirty="0" smtClean="0"/>
              <a:t>a loan </a:t>
            </a:r>
            <a:r>
              <a:rPr lang="en-US" altLang="en-US" dirty="0"/>
              <a:t>backed up with collateral in the event of non-payment. </a:t>
            </a:r>
            <a:endParaRPr lang="en-US" altLang="en-US" dirty="0" smtClean="0"/>
          </a:p>
          <a:p>
            <a:pPr marL="0" indent="0">
              <a:buNone/>
            </a:pPr>
            <a:endParaRPr lang="en-US" dirty="0" smtClean="0"/>
          </a:p>
          <a:p>
            <a:r>
              <a:rPr lang="en-US" b="1" u="sng" dirty="0" smtClean="0"/>
              <a:t>Unsecured loan:</a:t>
            </a:r>
            <a:r>
              <a:rPr lang="en-US" altLang="en-US" b="1" u="sng" dirty="0" smtClean="0"/>
              <a:t> </a:t>
            </a:r>
            <a:r>
              <a:rPr lang="en-US" altLang="en-US" dirty="0"/>
              <a:t>need no collateral, but </a:t>
            </a:r>
            <a:r>
              <a:rPr lang="en-US" altLang="en-US" dirty="0" smtClean="0"/>
              <a:t>may </a:t>
            </a:r>
            <a:r>
              <a:rPr lang="en-US" altLang="en-US" dirty="0"/>
              <a:t>require a cosigner who becomes responsible for repaying the loan in event of non-payment. </a:t>
            </a:r>
            <a:endParaRPr lang="en-US" dirty="0" smtClean="0"/>
          </a:p>
          <a:p>
            <a:endParaRPr lang="en-US" dirty="0" smtClean="0"/>
          </a:p>
        </p:txBody>
      </p:sp>
    </p:spTree>
    <p:extLst>
      <p:ext uri="{BB962C8B-B14F-4D97-AF65-F5344CB8AC3E}">
        <p14:creationId xmlns:p14="http://schemas.microsoft.com/office/powerpoint/2010/main" val="3501422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Terms - Loans</a:t>
            </a:r>
            <a:endParaRPr lang="en-US" b="1" dirty="0"/>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r>
              <a:rPr lang="en-US" b="1" u="sng" dirty="0" smtClean="0"/>
              <a:t>Installment debt: </a:t>
            </a:r>
            <a:r>
              <a:rPr lang="en-US" dirty="0" smtClean="0"/>
              <a:t>debt that is repaid in equal payments over a fixed period of time.</a:t>
            </a:r>
          </a:p>
          <a:p>
            <a:pPr marL="0" indent="0">
              <a:buNone/>
            </a:pPr>
            <a:endParaRPr lang="en-US" dirty="0" smtClean="0"/>
          </a:p>
          <a:p>
            <a:r>
              <a:rPr lang="en-US" b="1" u="sng" dirty="0" smtClean="0"/>
              <a:t>Mortgage: </a:t>
            </a:r>
            <a:r>
              <a:rPr lang="en-US" dirty="0" smtClean="0"/>
              <a:t>installment debt owed on houses, buildings, or land.</a:t>
            </a:r>
          </a:p>
          <a:p>
            <a:pPr marL="0" indent="0">
              <a:buNone/>
            </a:pPr>
            <a:endParaRPr lang="en-US" dirty="0" smtClean="0"/>
          </a:p>
          <a:p>
            <a:r>
              <a:rPr lang="en-US" u="sng" dirty="0"/>
              <a:t>Amortization:  </a:t>
            </a:r>
            <a:r>
              <a:rPr lang="en-US" dirty="0"/>
              <a:t>amortization is the process by which loan principal decreases over the life of a </a:t>
            </a:r>
            <a:r>
              <a:rPr lang="en-US" dirty="0" smtClean="0"/>
              <a:t>loan. </a:t>
            </a:r>
            <a:r>
              <a:rPr lang="en-US" dirty="0"/>
              <a:t>E</a:t>
            </a:r>
            <a:r>
              <a:rPr lang="en-US" dirty="0" smtClean="0"/>
              <a:t>ach </a:t>
            </a:r>
            <a:r>
              <a:rPr lang="en-US" dirty="0"/>
              <a:t>mortgage </a:t>
            </a:r>
            <a:r>
              <a:rPr lang="en-US" dirty="0" smtClean="0"/>
              <a:t>payment </a:t>
            </a:r>
            <a:r>
              <a:rPr lang="en-US" dirty="0"/>
              <a:t>is applied </a:t>
            </a:r>
            <a:r>
              <a:rPr lang="en-US" dirty="0" smtClean="0"/>
              <a:t>in part toward reducing </a:t>
            </a:r>
            <a:r>
              <a:rPr lang="en-US" dirty="0"/>
              <a:t>the principal, and </a:t>
            </a:r>
            <a:r>
              <a:rPr lang="en-US" dirty="0" smtClean="0"/>
              <a:t>toward paying </a:t>
            </a:r>
            <a:r>
              <a:rPr lang="en-US" dirty="0"/>
              <a:t>the interest on the </a:t>
            </a:r>
            <a:r>
              <a:rPr lang="en-US" dirty="0" smtClean="0"/>
              <a:t>loan.</a:t>
            </a:r>
          </a:p>
          <a:p>
            <a:endParaRPr lang="en-US" dirty="0" smtClean="0"/>
          </a:p>
        </p:txBody>
      </p:sp>
    </p:spTree>
    <p:extLst>
      <p:ext uri="{BB962C8B-B14F-4D97-AF65-F5344CB8AC3E}">
        <p14:creationId xmlns:p14="http://schemas.microsoft.com/office/powerpoint/2010/main" val="465355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1305</TotalTime>
  <Words>1112</Words>
  <Application>Microsoft Macintosh PowerPoint</Application>
  <PresentationFormat>On-screen Show (4:3)</PresentationFormat>
  <Paragraphs>86</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Wingdings</vt:lpstr>
      <vt:lpstr>Office Theme</vt:lpstr>
      <vt:lpstr>Unit 3 Economics</vt:lpstr>
      <vt:lpstr>Terms – Practical Economics</vt:lpstr>
      <vt:lpstr>Terms – Practical Economics (Con’t)</vt:lpstr>
      <vt:lpstr>Terms – Credit/Debt</vt:lpstr>
      <vt:lpstr>Terms – Credit/ Debt</vt:lpstr>
      <vt:lpstr>Terms – Credit/Debt</vt:lpstr>
      <vt:lpstr>Terms – Loans</vt:lpstr>
      <vt:lpstr>Terms - Loans</vt:lpstr>
      <vt:lpstr>Terms - Loans</vt:lpstr>
      <vt:lpstr>Terms - Loans</vt:lpstr>
      <vt:lpstr>Rent/Lease vs. Buy</vt:lpstr>
      <vt:lpstr>Terms - Investing</vt:lpstr>
      <vt:lpstr>Terms - Investing</vt:lpstr>
      <vt:lpstr>Terms - Investing</vt:lpstr>
      <vt:lpstr>Financial Institutions</vt:lpstr>
    </vt:vector>
  </TitlesOfParts>
  <Company>LEUSD</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 Economics</dc:title>
  <dc:creator>Polly Jones</dc:creator>
  <cp:lastModifiedBy>Polly Jones</cp:lastModifiedBy>
  <cp:revision>58</cp:revision>
  <dcterms:created xsi:type="dcterms:W3CDTF">2013-08-19T20:16:25Z</dcterms:created>
  <dcterms:modified xsi:type="dcterms:W3CDTF">2017-02-27T17:32:15Z</dcterms:modified>
</cp:coreProperties>
</file>