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3" r:id="rId15"/>
    <p:sldId id="270" r:id="rId16"/>
    <p:sldId id="274" r:id="rId17"/>
    <p:sldId id="275" r:id="rId18"/>
    <p:sldId id="272" r:id="rId19"/>
    <p:sldId id="271" r:id="rId20"/>
    <p:sldId id="279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5B3527-8CF7-45F0-A6CE-F7E27A8175A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8F9E96-1AF6-4F10-B105-A03A6E9AA3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Economics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Unit </a:t>
            </a:r>
            <a:r>
              <a:rPr lang="en-US" sz="4000" dirty="0">
                <a:solidFill>
                  <a:schemeClr val="tx1"/>
                </a:solidFill>
              </a:rPr>
              <a:t>4</a:t>
            </a:r>
            <a:r>
              <a:rPr lang="en-US" sz="4000" dirty="0" smtClean="0">
                <a:solidFill>
                  <a:schemeClr val="tx1"/>
                </a:solidFill>
              </a:rPr>
              <a:t> Notes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Business Organizations</a:t>
            </a:r>
          </a:p>
          <a:p>
            <a:r>
              <a:rPr lang="en-US" dirty="0" smtClean="0"/>
              <a:t>Market Structure</a:t>
            </a:r>
          </a:p>
          <a:p>
            <a:r>
              <a:rPr lang="en-US" dirty="0" smtClean="0"/>
              <a:t>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Franchises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0" i="0" dirty="0" smtClean="0"/>
              <a:t>A contract in which a franchisor sells the right to use its name and sell its product.</a:t>
            </a:r>
          </a:p>
          <a:p>
            <a:r>
              <a:rPr lang="en-US" altLang="en-US" b="0" i="0" dirty="0" smtClean="0"/>
              <a:t>The business buying it, the franchisee, pays a fee that could include a percentage of all money taken in.</a:t>
            </a:r>
          </a:p>
          <a:p>
            <a:r>
              <a:rPr lang="en-US" altLang="en-US" b="0" i="0" dirty="0" smtClean="0"/>
              <a:t>Franchises often have training programs to teach the franchisee and to set the standards of business operations.</a:t>
            </a:r>
          </a:p>
          <a:p>
            <a:r>
              <a:rPr lang="en-US" altLang="en-US" u="sng" dirty="0" smtClean="0"/>
              <a:t>Advantages: </a:t>
            </a:r>
          </a:p>
          <a:p>
            <a:pPr lvl="1"/>
            <a:r>
              <a:rPr lang="en-US" altLang="en-US" b="0" i="0" dirty="0" smtClean="0"/>
              <a:t>Name recognition, reputation, loyal customers.</a:t>
            </a:r>
          </a:p>
          <a:p>
            <a:pPr lvl="1"/>
            <a:r>
              <a:rPr lang="en-US" altLang="en-US" b="0" i="0" dirty="0" smtClean="0"/>
              <a:t>Marketing – national advertising, prepared materials.</a:t>
            </a:r>
          </a:p>
          <a:p>
            <a:pPr lvl="1"/>
            <a:r>
              <a:rPr lang="en-US" altLang="en-US" dirty="0" smtClean="0"/>
              <a:t>Reduced risk</a:t>
            </a:r>
            <a:endParaRPr lang="en-US" altLang="en-US" b="0" i="0" dirty="0" smtClean="0"/>
          </a:p>
          <a:p>
            <a:pPr lvl="1"/>
            <a:r>
              <a:rPr lang="en-US" altLang="en-US" dirty="0" smtClean="0"/>
              <a:t>You can still be the boss!</a:t>
            </a:r>
          </a:p>
          <a:p>
            <a:r>
              <a:rPr lang="en-US" altLang="en-US" b="0" i="0" u="sng" dirty="0" smtClean="0"/>
              <a:t>Disadvantages:</a:t>
            </a:r>
          </a:p>
          <a:p>
            <a:pPr lvl="1"/>
            <a:r>
              <a:rPr lang="en-US" altLang="en-US" dirty="0" smtClean="0"/>
              <a:t>Fees, start-up costs, royalty payments,  marketing fees.</a:t>
            </a:r>
          </a:p>
          <a:p>
            <a:pPr lvl="1"/>
            <a:r>
              <a:rPr lang="en-US" altLang="en-US" dirty="0" smtClean="0"/>
              <a:t>Limitations  -  must follow specific rules, no creativity.</a:t>
            </a:r>
          </a:p>
          <a:p>
            <a:pPr lvl="1"/>
            <a:r>
              <a:rPr lang="en-US" altLang="en-US" dirty="0" smtClean="0"/>
              <a:t>Risk…you can still fail!</a:t>
            </a:r>
          </a:p>
          <a:p>
            <a:pPr marL="585216" lvl="1" indent="0">
              <a:buNone/>
            </a:pPr>
            <a:endParaRPr lang="en-US" altLang="en-US" b="0" i="0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Market Structure</a:t>
            </a:r>
            <a:r>
              <a:rPr lang="en-US" altLang="en-US" sz="4000" i="0" dirty="0" smtClean="0"/>
              <a:t/>
            </a:r>
            <a:br>
              <a:rPr lang="en-US" altLang="en-US" sz="400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287963"/>
          </a:xfrm>
        </p:spPr>
        <p:txBody>
          <a:bodyPr/>
          <a:lstStyle/>
          <a:p>
            <a:r>
              <a:rPr lang="en-US" altLang="en-US" b="0" i="0" dirty="0" smtClean="0"/>
              <a:t>Market structures are a way to categorize businesses by the amount of competition they face.</a:t>
            </a:r>
          </a:p>
          <a:p>
            <a:r>
              <a:rPr lang="en-US" altLang="en-US" b="0" i="0" dirty="0" smtClean="0"/>
              <a:t>Four basic market structures in the American economy are: perfect competition, monopolistic competition, oligopoly, and monopoly.</a:t>
            </a:r>
          </a:p>
          <a:p>
            <a:endParaRPr lang="en-US" altLang="en-US" b="0" i="0" dirty="0" smtClean="0"/>
          </a:p>
          <a:p>
            <a:endParaRPr lang="en-US" dirty="0"/>
          </a:p>
        </p:txBody>
      </p:sp>
      <p:pic>
        <p:nvPicPr>
          <p:cNvPr id="4" name="Picture 12" descr="c09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7010400" cy="293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9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Conditions</a:t>
            </a:r>
            <a:r>
              <a:rPr lang="en-US" altLang="en-US" sz="3200" i="0" dirty="0" smtClean="0">
                <a:solidFill>
                  <a:srgbClr val="FFCC00"/>
                </a:solidFill>
              </a:rPr>
              <a:t> </a:t>
            </a:r>
            <a:r>
              <a:rPr lang="en-US" altLang="en-US" i="0" dirty="0" smtClean="0">
                <a:solidFill>
                  <a:srgbClr val="FFCC00"/>
                </a:solidFill>
              </a:rPr>
              <a:t>of</a:t>
            </a:r>
            <a:r>
              <a:rPr lang="en-US" altLang="en-US" sz="3200" i="0" dirty="0" smtClean="0">
                <a:solidFill>
                  <a:srgbClr val="FFCC00"/>
                </a:solidFill>
              </a:rPr>
              <a:t> </a:t>
            </a:r>
            <a:r>
              <a:rPr lang="en-US" altLang="en-US" i="0" dirty="0" smtClean="0">
                <a:solidFill>
                  <a:srgbClr val="FFCC00"/>
                </a:solidFill>
              </a:rPr>
              <a:t>Perfect</a:t>
            </a:r>
            <a:r>
              <a:rPr lang="en-US" altLang="en-US" sz="3200" i="0" dirty="0" smtClean="0">
                <a:solidFill>
                  <a:srgbClr val="FFCC00"/>
                </a:solidFill>
              </a:rPr>
              <a:t> </a:t>
            </a:r>
            <a:r>
              <a:rPr lang="en-US" altLang="en-US" i="0" dirty="0" smtClean="0">
                <a:solidFill>
                  <a:srgbClr val="FFCC00"/>
                </a:solidFill>
              </a:rPr>
              <a:t>Competition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0" i="0" dirty="0" smtClean="0"/>
              <a:t>Many buyers and sellers</a:t>
            </a:r>
            <a:r>
              <a:rPr lang="en-US" altLang="en-US" b="0" i="0" dirty="0" smtClean="0"/>
              <a:t>.</a:t>
            </a:r>
          </a:p>
          <a:p>
            <a:r>
              <a:rPr lang="en-US" altLang="en-US" dirty="0" smtClean="0"/>
              <a:t>Products are almost identical (no product differentiation).</a:t>
            </a:r>
            <a:endParaRPr lang="en-US" altLang="en-US" b="0" i="0" dirty="0" smtClean="0"/>
          </a:p>
          <a:p>
            <a:r>
              <a:rPr lang="en-US" altLang="en-US" dirty="0" smtClean="0"/>
              <a:t>Easy Entry:</a:t>
            </a:r>
            <a:r>
              <a:rPr lang="en-US" altLang="en-US" b="0" i="0" dirty="0" smtClean="0"/>
              <a:t> </a:t>
            </a:r>
            <a:r>
              <a:rPr lang="en-US" altLang="en-US" b="0" i="0" dirty="0" smtClean="0"/>
              <a:t>initial investment costs are low, and the good/service is easy to learn to produce.</a:t>
            </a:r>
          </a:p>
          <a:p>
            <a:r>
              <a:rPr lang="en-US" altLang="en-US" b="0" i="0" dirty="0" smtClean="0"/>
              <a:t>Sellers </a:t>
            </a:r>
            <a:r>
              <a:rPr lang="en-US" altLang="en-US" b="0" i="0" dirty="0" smtClean="0"/>
              <a:t>or buyers cannot group together to control price</a:t>
            </a:r>
            <a:r>
              <a:rPr lang="en-US" altLang="en-US" b="0" i="0" dirty="0" smtClean="0"/>
              <a:t>. 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altLang="en-US" b="0" i="0" dirty="0" smtClean="0"/>
              <a:t>Supply </a:t>
            </a:r>
            <a:r>
              <a:rPr lang="en-US" altLang="en-US" b="0" i="0" dirty="0" smtClean="0"/>
              <a:t>and demand control the price</a:t>
            </a:r>
            <a:r>
              <a:rPr lang="en-US" altLang="en-US" b="0" i="0" dirty="0" smtClean="0"/>
              <a:t>.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endParaRPr lang="en-US" altLang="en-US" dirty="0" smtClean="0">
              <a:solidFill>
                <a:srgbClr val="FFFF00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altLang="en-US" dirty="0" smtClean="0">
                <a:solidFill>
                  <a:srgbClr val="FFFF00"/>
                </a:solidFill>
              </a:rPr>
              <a:t>“</a:t>
            </a:r>
            <a:r>
              <a:rPr lang="en-US" altLang="en-US" dirty="0">
                <a:solidFill>
                  <a:srgbClr val="FFFF00"/>
                </a:solidFill>
              </a:rPr>
              <a:t>Price Takers”</a:t>
            </a:r>
          </a:p>
          <a:p>
            <a:endParaRPr lang="en-US" altLang="en-US" b="0" i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Benefits to Society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dirty="0" smtClean="0"/>
              <a:t>Price will drop to a level that benefits both consumer and entrepreneur.</a:t>
            </a:r>
          </a:p>
          <a:p>
            <a:r>
              <a:rPr lang="en-US" altLang="en-US" b="0" i="0" dirty="0" smtClean="0"/>
              <a:t>Economic efficiency.</a:t>
            </a:r>
          </a:p>
          <a:p>
            <a:r>
              <a:rPr lang="en-US" altLang="en-US" b="0" i="0" dirty="0" smtClean="0"/>
              <a:t>Resources are used in most productive manner.</a:t>
            </a:r>
          </a:p>
          <a:p>
            <a:r>
              <a:rPr lang="en-US" dirty="0" smtClean="0"/>
              <a:t>Requires no government intervention.</a:t>
            </a:r>
          </a:p>
          <a:p>
            <a:r>
              <a:rPr lang="en-US" dirty="0" smtClean="0"/>
              <a:t>Adam Smith’s “invisible hand” guides producers into their most productive capacity.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Imperfect Competition</a:t>
            </a:r>
            <a:r>
              <a:rPr lang="en-US" altLang="en-US" sz="4000" i="0" dirty="0" smtClean="0"/>
              <a:t/>
            </a:r>
            <a:br>
              <a:rPr lang="en-US" altLang="en-US" sz="400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dirty="0" smtClean="0"/>
              <a:t>There are three types of imperfect competition that differ in how much competition and control over price the seller has. </a:t>
            </a:r>
            <a:endParaRPr lang="en-US" altLang="en-US" b="0" i="0" dirty="0" smtClean="0"/>
          </a:p>
          <a:p>
            <a:r>
              <a:rPr lang="en-US" altLang="en-US" dirty="0" smtClean="0"/>
              <a:t>All firms operating in imperfect competition reduce output (Q↓) and charge  higher prices (P↑) = INEFFICIENT!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Oligopoly</a:t>
            </a:r>
          </a:p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Monopoly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0" i="0" dirty="0" smtClean="0"/>
              <a:t>Most extreme form of imperfect competition</a:t>
            </a:r>
          </a:p>
          <a:p>
            <a:r>
              <a:rPr lang="en-US" altLang="en-US" b="0" i="0" dirty="0" smtClean="0"/>
              <a:t>A single seller controls the supply and price of product.</a:t>
            </a:r>
          </a:p>
          <a:p>
            <a:r>
              <a:rPr lang="en-US" altLang="en-US" b="1" i="0" u="sng" dirty="0" smtClean="0"/>
              <a:t>No substitutes</a:t>
            </a:r>
            <a:r>
              <a:rPr lang="en-US" altLang="en-US" b="0" i="0" dirty="0" smtClean="0"/>
              <a:t>:  no competitor offers good or service that closely replaces what monopoly sells.</a:t>
            </a:r>
          </a:p>
          <a:p>
            <a:r>
              <a:rPr lang="en-US" altLang="en-US" b="1" i="0" u="sng" dirty="0" smtClean="0"/>
              <a:t>No entry: </a:t>
            </a:r>
            <a:r>
              <a:rPr lang="en-US" altLang="en-US" b="0" i="0" dirty="0" smtClean="0"/>
              <a:t>a competitor cannot enter the market due to government regulations, large initial investment, or ownership of raw materials.</a:t>
            </a:r>
          </a:p>
          <a:p>
            <a:r>
              <a:rPr lang="en-US" altLang="en-US" b="1" i="0" u="sng" dirty="0" smtClean="0"/>
              <a:t>Natural monopolies </a:t>
            </a:r>
            <a:r>
              <a:rPr lang="en-US" altLang="en-US" b="0" i="0" dirty="0" smtClean="0"/>
              <a:t>are the result of an </a:t>
            </a:r>
            <a:r>
              <a:rPr lang="en-US" altLang="en-US" i="0" dirty="0" smtClean="0"/>
              <a:t>economy</a:t>
            </a:r>
            <a:r>
              <a:rPr lang="en-US" altLang="en-US" b="0" i="0" dirty="0" smtClean="0"/>
              <a:t> </a:t>
            </a:r>
            <a:r>
              <a:rPr lang="en-US" altLang="en-US" i="0" dirty="0" smtClean="0"/>
              <a:t>of</a:t>
            </a:r>
            <a:r>
              <a:rPr lang="en-US" altLang="en-US" b="0" i="0" dirty="0" smtClean="0"/>
              <a:t> </a:t>
            </a:r>
            <a:r>
              <a:rPr lang="en-US" altLang="en-US" i="0" dirty="0" smtClean="0"/>
              <a:t>scale</a:t>
            </a:r>
            <a:r>
              <a:rPr lang="en-US" altLang="en-US" b="0" i="0" dirty="0" smtClean="0"/>
              <a:t>–which means because of its size, the company can produce the largest amount for the lowest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4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Mergers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0" u="sng" dirty="0" smtClean="0"/>
              <a:t>Horizontal merger </a:t>
            </a:r>
            <a:r>
              <a:rPr lang="en-US" altLang="en-US" b="0" i="0" dirty="0" smtClean="0"/>
              <a:t>is the merging of two corporations in the same business.</a:t>
            </a:r>
          </a:p>
          <a:p>
            <a:r>
              <a:rPr lang="en-US" altLang="en-US" b="1" i="0" u="sng" dirty="0" smtClean="0"/>
              <a:t>Vertical merger </a:t>
            </a:r>
            <a:r>
              <a:rPr lang="en-US" altLang="en-US" b="0" i="0" dirty="0" smtClean="0"/>
              <a:t>is merging of two corporations in same chain of supply.</a:t>
            </a:r>
          </a:p>
          <a:p>
            <a:r>
              <a:rPr lang="en-US" altLang="en-US" b="1" i="0" u="sng" dirty="0" smtClean="0"/>
              <a:t>Conglomerates</a:t>
            </a:r>
            <a:r>
              <a:rPr lang="en-US" altLang="en-US" b="0" i="0" dirty="0" smtClean="0"/>
              <a:t> are the merging of two corporations involved in at least four or more unrelated businesses.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3" descr="c09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308907" cy="528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5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Antitrust Legislation</a:t>
            </a:r>
            <a:r>
              <a:rPr lang="en-US" altLang="en-US" sz="4000" i="0" dirty="0" smtClean="0"/>
              <a:t/>
            </a:r>
            <a:br>
              <a:rPr lang="en-US" altLang="en-US" sz="400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0" u="sng" dirty="0" smtClean="0"/>
              <a:t>Sherman Antitrust Act </a:t>
            </a:r>
            <a:r>
              <a:rPr lang="en-US" altLang="en-US" b="0" i="0" dirty="0" smtClean="0"/>
              <a:t>(1890) prevented new monopolies or trusts from forming and broke up existing ones. </a:t>
            </a:r>
          </a:p>
          <a:p>
            <a:r>
              <a:rPr lang="en-US" altLang="en-US" b="1" i="0" u="sng" dirty="0" smtClean="0"/>
              <a:t>Clayton Act </a:t>
            </a:r>
            <a:r>
              <a:rPr lang="en-US" altLang="en-US" b="0" i="0" dirty="0" smtClean="0"/>
              <a:t>(1914) sought to clarify the laws in Sherman Antitrust Act by prohibiting or limiting a specific number of business practices.</a:t>
            </a:r>
          </a:p>
          <a:p>
            <a:r>
              <a:rPr lang="en-US" altLang="en-US" b="0" i="0" dirty="0" smtClean="0"/>
              <a:t>Federal government must determine whether merging of two companies will significantly lessen competition.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Oligopoly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altLang="en-US" b="0" i="0" dirty="0" smtClean="0"/>
              <a:t>Market is dominated by a few sellers.</a:t>
            </a:r>
          </a:p>
          <a:p>
            <a:r>
              <a:rPr lang="en-US" altLang="en-US" b="0" i="0" dirty="0" smtClean="0"/>
              <a:t>Capital </a:t>
            </a:r>
            <a:r>
              <a:rPr lang="en-US" altLang="en-US" b="0" i="0" dirty="0" smtClean="0"/>
              <a:t>costs are high and it is difficult for new companies to enter market.</a:t>
            </a:r>
          </a:p>
          <a:p>
            <a:r>
              <a:rPr lang="en-US" altLang="en-US" b="0" i="0" dirty="0" smtClean="0"/>
              <a:t>Goods/services provided by the few sellers are nearly identical.</a:t>
            </a:r>
          </a:p>
          <a:p>
            <a:r>
              <a:rPr lang="en-US" altLang="en-US" b="0" i="0" dirty="0" smtClean="0"/>
              <a:t>All the companies are </a:t>
            </a:r>
            <a:r>
              <a:rPr lang="en-US" altLang="en-US" b="1" i="0" u="sng" dirty="0" smtClean="0"/>
              <a:t>interdependent</a:t>
            </a:r>
            <a:r>
              <a:rPr lang="en-US" altLang="en-US" b="0" i="0" dirty="0" smtClean="0"/>
              <a:t>; change in one will affect the others.</a:t>
            </a:r>
          </a:p>
          <a:p>
            <a:r>
              <a:rPr lang="en-US" altLang="en-US" b="0" i="0" dirty="0" smtClean="0"/>
              <a:t>Interdependence can lead to price wars or the illegal act of </a:t>
            </a:r>
            <a:r>
              <a:rPr lang="en-US" altLang="en-US" b="1" i="0" u="sng" dirty="0" smtClean="0"/>
              <a:t>collusion</a:t>
            </a:r>
            <a:r>
              <a:rPr lang="en-US" altLang="en-US" b="0" i="0" dirty="0" smtClean="0"/>
              <a:t> or teaming up to raise prices.</a:t>
            </a:r>
          </a:p>
          <a:p>
            <a:r>
              <a:rPr lang="en-US" altLang="en-US" b="1" i="0" u="sng" dirty="0" smtClean="0"/>
              <a:t>Cartels</a:t>
            </a:r>
            <a:r>
              <a:rPr lang="en-US" altLang="en-US" b="0" i="0" dirty="0" smtClean="0"/>
              <a:t> are international groups that use collusion to seek monopoly power.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323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Sole Proprietorships</a:t>
            </a:r>
            <a:br>
              <a:rPr lang="en-US" altLang="en-US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0" i="0" dirty="0" smtClean="0"/>
              <a:t>A business owned by one person, known as the proprietor.</a:t>
            </a:r>
          </a:p>
          <a:p>
            <a:r>
              <a:rPr lang="en-US" altLang="en-US" u="sng" dirty="0" smtClean="0"/>
              <a:t>A</a:t>
            </a:r>
            <a:r>
              <a:rPr lang="en-US" altLang="en-US" b="0" i="0" u="sng" dirty="0" smtClean="0"/>
              <a:t>dvantages: </a:t>
            </a:r>
          </a:p>
          <a:p>
            <a:pPr lvl="1"/>
            <a:r>
              <a:rPr lang="en-US" altLang="en-US" b="0" i="0" dirty="0" smtClean="0"/>
              <a:t>Be your own boss.</a:t>
            </a:r>
          </a:p>
          <a:p>
            <a:pPr lvl="1"/>
            <a:r>
              <a:rPr lang="en-US" altLang="en-US" dirty="0" smtClean="0"/>
              <a:t>Make your own hours and schedule.</a:t>
            </a:r>
          </a:p>
          <a:p>
            <a:pPr lvl="1"/>
            <a:r>
              <a:rPr lang="en-US" altLang="en-US" b="0" i="0" dirty="0" smtClean="0"/>
              <a:t>owner receives all the profits and has full control of the business.</a:t>
            </a:r>
          </a:p>
          <a:p>
            <a:r>
              <a:rPr lang="en-US" altLang="en-US" u="sng" dirty="0" smtClean="0"/>
              <a:t>D</a:t>
            </a:r>
            <a:r>
              <a:rPr lang="en-US" altLang="en-US" b="0" i="0" u="sng" dirty="0" smtClean="0"/>
              <a:t>isadvantages: </a:t>
            </a:r>
          </a:p>
          <a:p>
            <a:pPr lvl="1"/>
            <a:r>
              <a:rPr lang="en-US" altLang="en-US" dirty="0" smtClean="0"/>
              <a:t>May work longer hours than an employee, no “overtime”</a:t>
            </a:r>
          </a:p>
          <a:p>
            <a:pPr lvl="1"/>
            <a:r>
              <a:rPr lang="en-US" altLang="en-US" b="0" i="0" dirty="0" smtClean="0"/>
              <a:t>Must make all contribution for healthcare, retirement, taxes, etc.</a:t>
            </a:r>
          </a:p>
          <a:p>
            <a:pPr lvl="1"/>
            <a:r>
              <a:rPr lang="en-US" altLang="en-US" b="0" i="0" dirty="0" smtClean="0"/>
              <a:t>Must have significant start-up money.</a:t>
            </a:r>
          </a:p>
          <a:p>
            <a:pPr lvl="1"/>
            <a:r>
              <a:rPr lang="en-US" altLang="en-US" dirty="0" smtClean="0"/>
              <a:t>Must have wide variety of skills.</a:t>
            </a:r>
          </a:p>
          <a:p>
            <a:pPr lvl="1"/>
            <a:r>
              <a:rPr lang="en-US" altLang="en-US" b="0" i="0" dirty="0" smtClean="0"/>
              <a:t>owner has </a:t>
            </a:r>
            <a:r>
              <a:rPr lang="en-US" altLang="en-US" b="1" u="sng" dirty="0" smtClean="0"/>
              <a:t>unlimited liability</a:t>
            </a:r>
            <a:r>
              <a:rPr lang="en-US" altLang="en-US" b="1" u="sng" dirty="0"/>
              <a:t> </a:t>
            </a:r>
            <a:r>
              <a:rPr lang="en-US" altLang="en-US" b="0" i="0" dirty="0" smtClean="0"/>
              <a:t>(personally responsible for all debts and damages from doing business).</a:t>
            </a:r>
          </a:p>
          <a:p>
            <a:pPr lvl="1"/>
            <a:r>
              <a:rPr lang="en-US" altLang="en-US" b="0" i="0" dirty="0" smtClean="0"/>
              <a:t>Personal assets may be seized to pay off business debts.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0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Monopolistic Competition</a:t>
            </a:r>
            <a:r>
              <a:rPr lang="en-US" altLang="en-US" sz="4000" i="0" dirty="0" smtClean="0"/>
              <a:t/>
            </a:r>
            <a:br>
              <a:rPr lang="en-US" altLang="en-US" sz="4000" i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i="0" dirty="0" smtClean="0"/>
              <a:t>Numerous sellers</a:t>
            </a:r>
          </a:p>
          <a:p>
            <a:r>
              <a:rPr lang="en-US" altLang="en-US" b="0" i="0" dirty="0" smtClean="0"/>
              <a:t>Easy entry into market</a:t>
            </a:r>
          </a:p>
          <a:p>
            <a:r>
              <a:rPr lang="en-US" altLang="en-US" b="0" i="0" dirty="0" smtClean="0"/>
              <a:t>Differentiated product</a:t>
            </a:r>
          </a:p>
          <a:p>
            <a:r>
              <a:rPr lang="en-US" altLang="en-US" b="0" i="0" dirty="0" err="1" smtClean="0"/>
              <a:t>Nonprice</a:t>
            </a:r>
            <a:r>
              <a:rPr lang="en-US" altLang="en-US" b="0" i="0" dirty="0" smtClean="0"/>
              <a:t> competition</a:t>
            </a:r>
          </a:p>
          <a:p>
            <a:r>
              <a:rPr lang="en-US" altLang="en-US" b="0" i="0" dirty="0" smtClean="0"/>
              <a:t>Some price control by the seller</a:t>
            </a:r>
          </a:p>
          <a:p>
            <a:r>
              <a:rPr lang="en-US" altLang="en-US" b="0" i="0" dirty="0" smtClean="0"/>
              <a:t>Advertising tries to convince consumers of the superiority of given product, enabling companies to charge more than the market price for a product 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The Civilian Labor Force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 smtClean="0"/>
              <a:t>Definition</a:t>
            </a:r>
            <a:r>
              <a:rPr lang="en-US" altLang="en-US" dirty="0" smtClean="0"/>
              <a:t>: the </a:t>
            </a:r>
            <a:r>
              <a:rPr lang="en-US" altLang="en-US" dirty="0"/>
              <a:t>total number of people 16 years or older who are employed or </a:t>
            </a:r>
            <a:r>
              <a:rPr lang="en-US" altLang="en-US" dirty="0" smtClean="0"/>
              <a:t>seeking </a:t>
            </a:r>
            <a:r>
              <a:rPr lang="en-US" altLang="en-US" dirty="0"/>
              <a:t>work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 smtClean="0"/>
              <a:t>NOT </a:t>
            </a:r>
            <a:r>
              <a:rPr lang="en-US" altLang="en-US" b="1" u="sng" dirty="0"/>
              <a:t>included in the civilian labor force: </a:t>
            </a:r>
            <a:r>
              <a:rPr lang="en-US" altLang="en-US" dirty="0"/>
              <a:t>mentally or physically disabled people, prisoners, people in the armed forces, and those not looking for a paying job.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The Civilian Labor Force </a:t>
            </a:r>
            <a:r>
              <a:rPr lang="en-US" altLang="en-US" sz="2800" dirty="0">
                <a:solidFill>
                  <a:srgbClr val="FFCC00"/>
                </a:solidFill>
              </a:rPr>
              <a:t>(cont.)</a:t>
            </a:r>
            <a:br>
              <a:rPr lang="en-US" altLang="en-US" sz="2800" dirty="0">
                <a:solidFill>
                  <a:srgbClr val="FFCC00"/>
                </a:solidFill>
              </a:rPr>
            </a:br>
            <a:endParaRPr lang="en-US" dirty="0"/>
          </a:p>
        </p:txBody>
      </p:sp>
      <p:pic>
        <p:nvPicPr>
          <p:cNvPr id="4" name="Picture 15" descr="C12 F1 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75698" cy="5170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6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Categories of Workers</a:t>
            </a:r>
            <a:r>
              <a:rPr lang="en-US" altLang="en-US" sz="2800" dirty="0">
                <a:solidFill>
                  <a:srgbClr val="FFCC00"/>
                </a:solidFill>
              </a:rPr>
              <a:t/>
            </a:r>
            <a:br>
              <a:rPr lang="en-US" altLang="en-US" sz="2800" dirty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r>
              <a:rPr lang="en-US" altLang="en-US" b="1" u="sng" dirty="0"/>
              <a:t>B</a:t>
            </a:r>
            <a:r>
              <a:rPr lang="en-US" altLang="en-US" b="1" u="sng" dirty="0" smtClean="0"/>
              <a:t>lue collar: </a:t>
            </a:r>
            <a:r>
              <a:rPr lang="en-US" altLang="en-US" dirty="0" smtClean="0"/>
              <a:t>craft </a:t>
            </a:r>
            <a:r>
              <a:rPr lang="en-US" altLang="en-US" dirty="0"/>
              <a:t>workers, manufacturers, and nonfarm </a:t>
            </a:r>
            <a:r>
              <a:rPr lang="en-US" altLang="en-US" dirty="0" smtClean="0"/>
              <a:t>laborers</a:t>
            </a:r>
          </a:p>
          <a:p>
            <a:r>
              <a:rPr lang="en-US" altLang="en-US" b="1" u="sng" dirty="0"/>
              <a:t>W</a:t>
            </a:r>
            <a:r>
              <a:rPr lang="en-US" altLang="en-US" b="1" u="sng" dirty="0" smtClean="0"/>
              <a:t>hite collar</a:t>
            </a:r>
            <a:r>
              <a:rPr lang="en-US" altLang="en-US" dirty="0" smtClean="0"/>
              <a:t>: office </a:t>
            </a:r>
            <a:r>
              <a:rPr lang="en-US" altLang="en-US" dirty="0"/>
              <a:t>workers, salespeople, highly trained </a:t>
            </a:r>
            <a:r>
              <a:rPr lang="en-US" altLang="en-US" dirty="0" smtClean="0"/>
              <a:t>workers</a:t>
            </a:r>
          </a:p>
          <a:p>
            <a:r>
              <a:rPr lang="en-US" altLang="en-US" b="1" u="sng" dirty="0" smtClean="0"/>
              <a:t>Unskilled</a:t>
            </a:r>
            <a:r>
              <a:rPr lang="en-US" altLang="en-US" dirty="0" smtClean="0"/>
              <a:t>: no </a:t>
            </a:r>
            <a:r>
              <a:rPr lang="en-US" altLang="en-US" dirty="0"/>
              <a:t>specialized </a:t>
            </a:r>
            <a:r>
              <a:rPr lang="en-US" altLang="en-US" dirty="0" smtClean="0"/>
              <a:t>training</a:t>
            </a:r>
          </a:p>
          <a:p>
            <a:r>
              <a:rPr lang="en-US" altLang="en-US" b="1" u="sng" dirty="0" smtClean="0"/>
              <a:t>Semiskilled</a:t>
            </a:r>
            <a:r>
              <a:rPr lang="en-US" altLang="en-US" dirty="0" smtClean="0"/>
              <a:t>: some training</a:t>
            </a:r>
          </a:p>
          <a:p>
            <a:r>
              <a:rPr lang="en-US" altLang="en-US" b="1" u="sng" dirty="0" smtClean="0"/>
              <a:t>Skilled</a:t>
            </a:r>
            <a:r>
              <a:rPr lang="en-US" altLang="en-US" dirty="0" smtClean="0"/>
              <a:t>: learned </a:t>
            </a:r>
            <a:r>
              <a:rPr lang="en-US" altLang="en-US" dirty="0"/>
              <a:t>trade or </a:t>
            </a:r>
            <a:r>
              <a:rPr lang="en-US" altLang="en-US" dirty="0" smtClean="0"/>
              <a:t>craft</a:t>
            </a:r>
          </a:p>
          <a:p>
            <a:r>
              <a:rPr lang="en-US" altLang="en-US" b="1" u="sng" dirty="0" smtClean="0"/>
              <a:t>Professionals: </a:t>
            </a:r>
            <a:r>
              <a:rPr lang="en-US" altLang="en-US" dirty="0" smtClean="0"/>
              <a:t>college </a:t>
            </a:r>
            <a:r>
              <a:rPr lang="en-US" altLang="en-US" dirty="0"/>
              <a:t>degrees and </a:t>
            </a:r>
            <a:r>
              <a:rPr lang="en-US" altLang="en-US" dirty="0" smtClean="0"/>
              <a:t>training</a:t>
            </a:r>
            <a:endParaRPr lang="en-US" altLang="en-US" dirty="0"/>
          </a:p>
          <a:p>
            <a:r>
              <a:rPr lang="en-US" altLang="en-US" b="1" u="sng" dirty="0"/>
              <a:t>Factors that affect wages:  </a:t>
            </a:r>
            <a:r>
              <a:rPr lang="en-US" altLang="en-US" dirty="0"/>
              <a:t>skill, type of job, and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Development of Labor Unions</a:t>
            </a:r>
            <a:r>
              <a:rPr lang="en-US" altLang="en-US" sz="2800" dirty="0">
                <a:solidFill>
                  <a:srgbClr val="FFCC00"/>
                </a:solidFill>
              </a:rPr>
              <a:t/>
            </a:r>
            <a:br>
              <a:rPr lang="en-US" altLang="en-US" sz="2800" dirty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In the 1800s working conditions were terrible and </a:t>
            </a:r>
            <a:r>
              <a:rPr lang="en-US" altLang="en-US" dirty="0" smtClean="0"/>
              <a:t>unions </a:t>
            </a:r>
            <a:r>
              <a:rPr lang="en-US" altLang="en-US" dirty="0"/>
              <a:t>were often illegal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Strikes often resulted in violence between workers and the police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 first permanent union, The American Federation of Labor (AFL) was made up of craft unions and led by Samuel Gompers. </a:t>
            </a:r>
            <a:endParaRPr lang="en-US" altLang="en-US" sz="1800" dirty="0">
              <a:solidFill>
                <a:schemeClr val="hlink"/>
              </a:solidFill>
              <a:sym typeface="Wingdings" pitchFamily="2" charset="2"/>
            </a:endParaRPr>
          </a:p>
          <a:p>
            <a:r>
              <a:rPr lang="en-US" altLang="en-US" dirty="0"/>
              <a:t>In 1938, the Congress of Industrial Organizations (CIO) was created, and the automobile and steel industries were the first to be organized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AFL and CIO joined forces in 1955 because they felt greater gains could be made if the craft and industrial unions worked together. </a:t>
            </a:r>
            <a:endParaRPr lang="en-US" altLang="en-US" sz="1800" dirty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1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Labor Policies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r>
              <a:rPr lang="en-US" altLang="en-US" b="1" u="sng" dirty="0"/>
              <a:t>Closed shops </a:t>
            </a:r>
            <a:r>
              <a:rPr lang="en-US" altLang="en-US" dirty="0"/>
              <a:t>allow the company to hire only union workers; these were outlawed in 1947. </a:t>
            </a:r>
            <a:endParaRPr lang="en-US" altLang="en-US" sz="1800" dirty="0">
              <a:solidFill>
                <a:schemeClr val="hlink"/>
              </a:solidFill>
              <a:sym typeface="Wingdings" pitchFamily="2" charset="2"/>
            </a:endParaRPr>
          </a:p>
          <a:p>
            <a:r>
              <a:rPr lang="en-US" b="1" u="sng" dirty="0" smtClean="0"/>
              <a:t>Right-to-Work Laws</a:t>
            </a:r>
            <a:r>
              <a:rPr lang="en-US" dirty="0" smtClean="0"/>
              <a:t>: prevent employers from excluding non-union workers, workers can’t be forced to join or pay union dues.</a:t>
            </a:r>
          </a:p>
          <a:p>
            <a:endParaRPr lang="en-US" dirty="0"/>
          </a:p>
        </p:txBody>
      </p:sp>
      <p:pic>
        <p:nvPicPr>
          <p:cNvPr id="4" name="Picture 14" descr="C12 F8 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5909553" cy="3114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24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rgbClr val="FFC000"/>
                </a:solidFill>
              </a:rPr>
              <a:t>Collective </a:t>
            </a:r>
            <a:r>
              <a:rPr lang="en-US" altLang="en-US" sz="4400" dirty="0" smtClean="0">
                <a:solidFill>
                  <a:srgbClr val="FFC000"/>
                </a:solidFill>
              </a:rPr>
              <a:t>Bargaining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 smtClean="0"/>
              <a:t>Definition</a:t>
            </a:r>
            <a:r>
              <a:rPr lang="en-US" altLang="en-US" dirty="0" smtClean="0"/>
              <a:t>: </a:t>
            </a:r>
            <a:r>
              <a:rPr lang="en-US" altLang="en-US" dirty="0"/>
              <a:t>the process by which unions and employers negotiate the conditions of employment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The company wants to keep wages and benefits low to hold its labor costs down and remain competitive in the market.</a:t>
            </a:r>
          </a:p>
          <a:p>
            <a:r>
              <a:rPr lang="en-US" altLang="en-US" dirty="0"/>
              <a:t>The union wants to increase wages and benefits for its members as much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Negotiations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Labor and management meet to discuss contract issues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/>
              <a:t>Mediation</a:t>
            </a:r>
            <a:r>
              <a:rPr lang="en-US" altLang="en-US" dirty="0"/>
              <a:t> takes place when labor and management cannot agree or become hostile;  instead they find a neutral person to try to help them reach an agreement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/>
              <a:t>Arbitration</a:t>
            </a:r>
            <a:r>
              <a:rPr lang="en-US" altLang="en-US" dirty="0"/>
              <a:t> takes place when mediation fails; labor and management then ask a third party to make a decision, agreeing to unconditionally accept that decision.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>
                <a:solidFill>
                  <a:srgbClr val="FFCC00"/>
                </a:solidFill>
              </a:rPr>
              <a:t>Strikes and Management</a:t>
            </a:r>
            <a:r>
              <a:rPr lang="en-US" altLang="en-US" sz="2800" dirty="0">
                <a:solidFill>
                  <a:srgbClr val="FFCC00"/>
                </a:solidFill>
              </a:rPr>
              <a:t/>
            </a:r>
            <a:br>
              <a:rPr lang="en-US" altLang="en-US" sz="2800" dirty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u="sng" dirty="0"/>
              <a:t>Picketing</a:t>
            </a:r>
            <a:r>
              <a:rPr lang="en-US" altLang="en-US" dirty="0"/>
              <a:t> is when workers carry signs in front of the place of business until their needs are satisfactorily met in the contract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Strikebreakers or </a:t>
            </a:r>
            <a:r>
              <a:rPr lang="en-US" altLang="en-US" b="1" u="sng" dirty="0"/>
              <a:t>scabs</a:t>
            </a:r>
            <a:r>
              <a:rPr lang="en-US" altLang="en-US" dirty="0"/>
              <a:t> are people who fill in for striking workers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/>
              <a:t>Lockouts</a:t>
            </a:r>
            <a:r>
              <a:rPr lang="en-US" altLang="en-US" dirty="0"/>
              <a:t> are when management prevents workers from returning to work until a new contract is signed</a:t>
            </a:r>
            <a:r>
              <a:rPr lang="en-US" altLang="en-US" dirty="0" smtClean="0"/>
              <a:t>.</a:t>
            </a:r>
          </a:p>
          <a:p>
            <a:r>
              <a:rPr lang="en-US" altLang="en-US" b="1" u="sng" dirty="0"/>
              <a:t>Injunctions</a:t>
            </a:r>
            <a:r>
              <a:rPr lang="en-US" altLang="en-US" dirty="0"/>
              <a:t> are court orders that limit picketing or prevent a strike from continuing or occurring at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CC00"/>
                </a:solidFill>
              </a:rPr>
              <a:t>Why Have Unions Declined?</a:t>
            </a:r>
            <a:r>
              <a:rPr lang="en-US" altLang="en-US" sz="2800" dirty="0">
                <a:solidFill>
                  <a:srgbClr val="FFCC00"/>
                </a:solidFill>
              </a:rPr>
              <a:t/>
            </a:r>
            <a:br>
              <a:rPr lang="en-US" altLang="en-US" sz="2800" dirty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en-US" altLang="en-US" dirty="0" smtClean="0"/>
              <a:t>Over time, working </a:t>
            </a:r>
            <a:r>
              <a:rPr lang="en-US" altLang="en-US" dirty="0"/>
              <a:t>conditions have improved </a:t>
            </a:r>
            <a:r>
              <a:rPr lang="en-US" altLang="en-US" dirty="0" smtClean="0"/>
              <a:t>so workers </a:t>
            </a:r>
            <a:r>
              <a:rPr lang="en-US" altLang="en-US" dirty="0"/>
              <a:t>see little benefit to belonging to a union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More jobs are available in white collar and service sectors; blue-collar jobs are decreasing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Critics </a:t>
            </a:r>
            <a:r>
              <a:rPr lang="en-US" altLang="en-US" dirty="0" smtClean="0"/>
              <a:t>of unions </a:t>
            </a:r>
            <a:r>
              <a:rPr lang="en-US" altLang="en-US" dirty="0"/>
              <a:t>claim </a:t>
            </a:r>
            <a:r>
              <a:rPr lang="en-US" altLang="en-US" dirty="0" smtClean="0"/>
              <a:t>increased </a:t>
            </a:r>
            <a:r>
              <a:rPr lang="en-US" altLang="en-US" dirty="0"/>
              <a:t>wages given to union workers are passed on to consumers in price increases.</a:t>
            </a:r>
          </a:p>
          <a:p>
            <a:endParaRPr lang="en-US" dirty="0"/>
          </a:p>
        </p:txBody>
      </p:sp>
      <p:pic>
        <p:nvPicPr>
          <p:cNvPr id="6" name="Picture 14" descr="C12 F11 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43400"/>
            <a:ext cx="5125531" cy="2514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1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Partnerships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altLang="en-US" b="0" i="0" dirty="0" smtClean="0"/>
              <a:t>A business owned and operated by two or more people.</a:t>
            </a:r>
          </a:p>
          <a:p>
            <a:r>
              <a:rPr lang="en-US" altLang="en-US" b="0" i="0" dirty="0" smtClean="0"/>
              <a:t>Partners sign a legally binding agreement describing the duties of each partner, division of profits and distribution of assets at end of partnership.</a:t>
            </a:r>
          </a:p>
          <a:p>
            <a:r>
              <a:rPr lang="en-US" altLang="en-US" u="sng" dirty="0" smtClean="0"/>
              <a:t>Advantages: </a:t>
            </a:r>
          </a:p>
          <a:p>
            <a:pPr lvl="1"/>
            <a:r>
              <a:rPr lang="en-US" altLang="en-US" dirty="0" smtClean="0"/>
              <a:t>Shared responsibility, decision making, etc.</a:t>
            </a:r>
            <a:endParaRPr lang="en-US" altLang="en-US" b="0" i="0" dirty="0" smtClean="0"/>
          </a:p>
          <a:p>
            <a:pPr lvl="1"/>
            <a:r>
              <a:rPr lang="en-US" altLang="en-US" b="0" i="0" dirty="0" smtClean="0"/>
              <a:t>Team up with other people that have different skills.</a:t>
            </a:r>
          </a:p>
          <a:p>
            <a:r>
              <a:rPr lang="en-US" altLang="en-US" u="sng" dirty="0" smtClean="0"/>
              <a:t>D</a:t>
            </a:r>
            <a:r>
              <a:rPr lang="en-US" altLang="en-US" b="0" i="0" u="sng" dirty="0" smtClean="0"/>
              <a:t>isadvantages: </a:t>
            </a:r>
          </a:p>
          <a:p>
            <a:pPr lvl="1"/>
            <a:r>
              <a:rPr lang="en-US" altLang="en-US" dirty="0" smtClean="0"/>
              <a:t>Must have good working relationship, trust.</a:t>
            </a:r>
            <a:endParaRPr lang="en-US" altLang="en-US" b="0" i="0" dirty="0" smtClean="0"/>
          </a:p>
          <a:p>
            <a:pPr lvl="1"/>
            <a:r>
              <a:rPr lang="en-US" altLang="en-US" b="0" i="0" dirty="0" smtClean="0"/>
              <a:t>both partners have unlimited liability.</a:t>
            </a:r>
          </a:p>
          <a:p>
            <a:pPr lvl="1"/>
            <a:endParaRPr lang="en-US" altLang="en-US" b="0" i="0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Partnerships 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>(cont.)</a:t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i="0" u="sng" dirty="0" smtClean="0"/>
              <a:t>Limited partnerships </a:t>
            </a:r>
            <a:r>
              <a:rPr lang="en-US" altLang="en-US" b="0" i="0" dirty="0" smtClean="0"/>
              <a:t>are businesses in which the partners are not equal.</a:t>
            </a:r>
          </a:p>
          <a:p>
            <a:r>
              <a:rPr lang="en-US" altLang="en-US" b="0" i="0" dirty="0" smtClean="0"/>
              <a:t>The general partner is fully responsible for debts of company.</a:t>
            </a:r>
          </a:p>
          <a:p>
            <a:r>
              <a:rPr lang="en-US" altLang="en-US" b="0" i="0" dirty="0" smtClean="0"/>
              <a:t>Other partners contribute money or property, but have no voice in the company’s management.</a:t>
            </a:r>
          </a:p>
          <a:p>
            <a:r>
              <a:rPr lang="en-US" altLang="en-US" b="0" i="0" dirty="0" smtClean="0"/>
              <a:t>The limited partners have no liability beyond their initial investment.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What Is a Corporation?</a:t>
            </a:r>
            <a:br>
              <a:rPr lang="en-US" altLang="en-US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dirty="0" smtClean="0"/>
              <a:t>An organization owned by many people but treated by law as if it were a person.</a:t>
            </a:r>
          </a:p>
          <a:p>
            <a:r>
              <a:rPr lang="en-US" altLang="en-US" b="0" i="0" dirty="0" smtClean="0"/>
              <a:t>Corporations can own property, pay taxes, make contracts, sue and be sued.</a:t>
            </a:r>
          </a:p>
          <a:p>
            <a:r>
              <a:rPr lang="en-US" altLang="en-US" b="0" i="0" dirty="0" smtClean="0"/>
              <a:t>Corporations have a distinct existence from stockholders. 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9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What Is a Corporation? 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>(cont.)</a:t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i="0" dirty="0" smtClean="0"/>
              <a:t>Advantage: stockholders have </a:t>
            </a:r>
            <a:r>
              <a:rPr lang="en-US" altLang="en-US" b="1" i="0" u="sng" dirty="0" smtClean="0"/>
              <a:t>limited liability</a:t>
            </a:r>
            <a:r>
              <a:rPr lang="en-US" altLang="en-US" b="0" i="0" dirty="0" smtClean="0"/>
              <a:t>, they are not personally responsible, only the business loses money and assets.</a:t>
            </a:r>
          </a:p>
          <a:p>
            <a:r>
              <a:rPr lang="en-US" altLang="en-US" dirty="0" smtClean="0"/>
              <a:t>D</a:t>
            </a:r>
            <a:r>
              <a:rPr lang="en-US" altLang="en-US" b="0" i="0" dirty="0" smtClean="0"/>
              <a:t>isadvantage: corporations pay more taxes than other forms of business organizations.</a:t>
            </a:r>
          </a:p>
          <a:p>
            <a:r>
              <a:rPr lang="en-US" altLang="en-US" b="0" i="0" dirty="0" smtClean="0"/>
              <a:t>To form a corporation, its founders must register with the state government, sell </a:t>
            </a:r>
            <a:r>
              <a:rPr lang="en-US" altLang="en-US" i="0" dirty="0" smtClean="0"/>
              <a:t>stock</a:t>
            </a:r>
            <a:r>
              <a:rPr lang="en-US" altLang="en-US" b="0" i="0" dirty="0" smtClean="0"/>
              <a:t>, and elect a board of directors.</a:t>
            </a:r>
          </a:p>
          <a:p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Corporate Structure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/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0" i="0" dirty="0" smtClean="0"/>
              <a:t>State grants a corporate charter that allows the corporation to operate in that state.</a:t>
            </a:r>
          </a:p>
          <a:p>
            <a:r>
              <a:rPr lang="en-US" altLang="en-US" b="0" i="0" dirty="0" smtClean="0"/>
              <a:t>Raise capital by selling stocks or bonds.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r>
              <a:rPr lang="en-US" altLang="en-US" b="1" i="0" u="sng" dirty="0" smtClean="0"/>
              <a:t>Common stock </a:t>
            </a:r>
            <a:r>
              <a:rPr lang="en-US" altLang="en-US" b="0" i="0" dirty="0" smtClean="0"/>
              <a:t>gives stockholders right to vote and a percentage of future profits.</a:t>
            </a:r>
          </a:p>
          <a:p>
            <a:r>
              <a:rPr lang="en-US" altLang="en-US" b="1" i="0" u="sng" dirty="0" smtClean="0"/>
              <a:t>Preferred stock </a:t>
            </a:r>
            <a:r>
              <a:rPr lang="en-US" altLang="en-US" b="0" i="0" dirty="0" smtClean="0"/>
              <a:t>doesn’t give voting rights, but </a:t>
            </a:r>
            <a:r>
              <a:rPr lang="en-US" altLang="en-US" dirty="0" smtClean="0"/>
              <a:t>pays</a:t>
            </a:r>
            <a:r>
              <a:rPr lang="en-US" altLang="en-US" b="0" i="0" dirty="0" smtClean="0"/>
              <a:t> a dividend.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0" dirty="0" smtClean="0">
                <a:solidFill>
                  <a:srgbClr val="FFCC00"/>
                </a:solidFill>
              </a:rPr>
              <a:t>Corporate Structure </a:t>
            </a:r>
            <a:r>
              <a:rPr lang="en-US" altLang="en-US" sz="2800" i="0" dirty="0" smtClean="0">
                <a:solidFill>
                  <a:srgbClr val="FFCC00"/>
                </a:solidFill>
              </a:rPr>
              <a:t>(cont.)</a:t>
            </a:r>
            <a:br>
              <a:rPr lang="en-US" altLang="en-US" sz="2800" i="0" dirty="0" smtClean="0">
                <a:solidFill>
                  <a:srgbClr val="FFCC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altLang="en-US" b="0" i="0" dirty="0" smtClean="0"/>
              <a:t>Stockholders elect a board of directors who will supervise and control the corporation by hiring people to run the day-to-day operations of the business.</a:t>
            </a:r>
            <a:endParaRPr lang="en-US" altLang="en-US" sz="2000" i="0" dirty="0" smtClean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" name="Picture 21" descr="c08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831317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9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Autofit/>
          </a:bodyPr>
          <a:lstStyle/>
          <a:p>
            <a:pPr algn="l"/>
            <a:r>
              <a:rPr lang="en-US" altLang="en-US" sz="2800" i="0" dirty="0" smtClean="0">
                <a:solidFill>
                  <a:schemeClr val="tx1"/>
                </a:solidFill>
              </a:rPr>
              <a:t>Although proprietorships make up about 73 percent of American businesses, they generate only about 5 percent of total </a:t>
            </a:r>
            <a:br>
              <a:rPr lang="en-US" altLang="en-US" sz="2800" i="0" dirty="0" smtClean="0">
                <a:solidFill>
                  <a:schemeClr val="tx1"/>
                </a:solidFill>
              </a:rPr>
            </a:br>
            <a:r>
              <a:rPr lang="en-US" altLang="en-US" sz="2800" i="0" dirty="0" smtClean="0">
                <a:solidFill>
                  <a:schemeClr val="tx1"/>
                </a:solidFill>
              </a:rPr>
              <a:t>business </a:t>
            </a:r>
            <a:br>
              <a:rPr lang="en-US" altLang="en-US" sz="2800" i="0" dirty="0" smtClean="0">
                <a:solidFill>
                  <a:schemeClr val="tx1"/>
                </a:solidFill>
              </a:rPr>
            </a:br>
            <a:r>
              <a:rPr lang="en-US" altLang="en-US" sz="2800" i="0" dirty="0" smtClean="0">
                <a:solidFill>
                  <a:schemeClr val="tx1"/>
                </a:solidFill>
              </a:rPr>
              <a:t>revenues.</a:t>
            </a:r>
            <a:r>
              <a:rPr lang="en-US" altLang="en-US" sz="2800" b="0" i="0" dirty="0" smtClean="0"/>
              <a:t/>
            </a:r>
            <a:br>
              <a:rPr lang="en-US" altLang="en-US" sz="2800" b="0" i="0" dirty="0" smtClean="0"/>
            </a:br>
            <a:endParaRPr lang="en-US" sz="2800" dirty="0"/>
          </a:p>
        </p:txBody>
      </p:sp>
      <p:pic>
        <p:nvPicPr>
          <p:cNvPr id="4" name="Picture 14" descr="C08 F5 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5715000" cy="336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65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925</TotalTime>
  <Words>1586</Words>
  <Application>Microsoft Office PowerPoint</Application>
  <PresentationFormat>On-screen Show (4:3)</PresentationFormat>
  <Paragraphs>148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Apex</vt:lpstr>
      <vt:lpstr>Economics  Unit 4 Notes</vt:lpstr>
      <vt:lpstr>Sole Proprietorships </vt:lpstr>
      <vt:lpstr>Partnerships </vt:lpstr>
      <vt:lpstr>Partnerships (cont.) </vt:lpstr>
      <vt:lpstr>What Is a Corporation? </vt:lpstr>
      <vt:lpstr>What Is a Corporation? (cont.) </vt:lpstr>
      <vt:lpstr>Corporate Structure </vt:lpstr>
      <vt:lpstr>Corporate Structure (cont.) </vt:lpstr>
      <vt:lpstr>Although proprietorships make up about 73 percent of American businesses, they generate only about 5 percent of total  business  revenues. </vt:lpstr>
      <vt:lpstr>Franchises </vt:lpstr>
      <vt:lpstr>Market Structure </vt:lpstr>
      <vt:lpstr>Conditions of Perfect Competition </vt:lpstr>
      <vt:lpstr>Benefits to Society </vt:lpstr>
      <vt:lpstr>Imperfect Competition </vt:lpstr>
      <vt:lpstr>Monopoly </vt:lpstr>
      <vt:lpstr>Mergers </vt:lpstr>
      <vt:lpstr>PowerPoint Presentation</vt:lpstr>
      <vt:lpstr>Antitrust Legislation </vt:lpstr>
      <vt:lpstr>Oligopoly </vt:lpstr>
      <vt:lpstr>Monopolistic Competition </vt:lpstr>
      <vt:lpstr>The Civilian Labor Force </vt:lpstr>
      <vt:lpstr>The Civilian Labor Force (cont.) </vt:lpstr>
      <vt:lpstr>Categories of Workers </vt:lpstr>
      <vt:lpstr>Development of Labor Unions </vt:lpstr>
      <vt:lpstr>Labor Policies</vt:lpstr>
      <vt:lpstr>Collective Bargaining</vt:lpstr>
      <vt:lpstr>Negotiations </vt:lpstr>
      <vt:lpstr>Strikes and Management </vt:lpstr>
      <vt:lpstr>Why Have Unions Declined? 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 Jones</dc:creator>
  <cp:lastModifiedBy>Polly Jones</cp:lastModifiedBy>
  <cp:revision>23</cp:revision>
  <dcterms:created xsi:type="dcterms:W3CDTF">2013-09-27T20:55:53Z</dcterms:created>
  <dcterms:modified xsi:type="dcterms:W3CDTF">2014-10-27T16:35:25Z</dcterms:modified>
</cp:coreProperties>
</file>