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 id="2147483692" r:id="rId4"/>
    <p:sldMasterId id="2147483708" r:id="rId5"/>
    <p:sldMasterId id="2147483723" r:id="rId6"/>
    <p:sldMasterId id="2147483738" r:id="rId7"/>
    <p:sldMasterId id="2147483753" r:id="rId8"/>
    <p:sldMasterId id="2147483768" r:id="rId9"/>
  </p:sldMasterIdLst>
  <p:notesMasterIdLst>
    <p:notesMasterId r:id="rId22"/>
  </p:notesMasterIdLst>
  <p:sldIdLst>
    <p:sldId id="256" r:id="rId10"/>
    <p:sldId id="257" r:id="rId11"/>
    <p:sldId id="263" r:id="rId12"/>
    <p:sldId id="264" r:id="rId13"/>
    <p:sldId id="265" r:id="rId14"/>
    <p:sldId id="258" r:id="rId15"/>
    <p:sldId id="268" r:id="rId16"/>
    <p:sldId id="266" r:id="rId17"/>
    <p:sldId id="267" r:id="rId18"/>
    <p:sldId id="262" r:id="rId19"/>
    <p:sldId id="260" r:id="rId20"/>
    <p:sldId id="26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96"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7040D2-F958-4B01-8C36-7F4620D47121}" type="datetimeFigureOut">
              <a:rPr lang="en-US" smtClean="0"/>
              <a:t>11/17/2014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8518C8-99E1-49D9-B88F-CB10652FEA40}" type="slidenum">
              <a:rPr lang="en-US" smtClean="0"/>
              <a:t>‹#›</a:t>
            </a:fld>
            <a:endParaRPr lang="en-US"/>
          </a:p>
        </p:txBody>
      </p:sp>
    </p:spTree>
    <p:extLst>
      <p:ext uri="{BB962C8B-B14F-4D97-AF65-F5344CB8AC3E}">
        <p14:creationId xmlns:p14="http://schemas.microsoft.com/office/powerpoint/2010/main" val="195390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105B91-BB57-4061-96BE-218D9276C141}" type="slidenum">
              <a:rPr lang="en-US" altLang="en-US">
                <a:solidFill>
                  <a:prstClr val="black"/>
                </a:solidFill>
              </a:rPr>
              <a:pPr/>
              <a:t>3</a:t>
            </a:fld>
            <a:endParaRPr lang="en-US" altLang="en-US">
              <a:solidFill>
                <a:prstClr val="black"/>
              </a:solidFill>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ltLang="en-US" sz="1000" b="1"/>
              <a:t>A method of buying and selling shares of a company. </a:t>
            </a:r>
          </a:p>
          <a:p>
            <a:pPr lvl="1"/>
            <a:endParaRPr lang="en-US" altLang="en-US" sz="1000" b="1"/>
          </a:p>
          <a:p>
            <a:r>
              <a:rPr lang="en-US" altLang="en-US" sz="1000" b="1"/>
              <a:t>It allows a company to raise money. </a:t>
            </a:r>
          </a:p>
          <a:p>
            <a:pPr lvl="1"/>
            <a:endParaRPr lang="en-US" altLang="en-US" sz="1000" b="1"/>
          </a:p>
          <a:p>
            <a:r>
              <a:rPr lang="en-US" altLang="en-US" sz="1000" b="1"/>
              <a:t>It allows businesses to go public, or raise capital for expansion. </a:t>
            </a:r>
          </a:p>
          <a:p>
            <a:pPr lvl="1"/>
            <a:endParaRPr lang="en-US" altLang="en-US" sz="1000" b="1"/>
          </a:p>
          <a:p>
            <a:r>
              <a:rPr lang="en-US" altLang="en-US" sz="1000" b="1"/>
              <a:t>Stock market = stock exchange. </a:t>
            </a:r>
          </a:p>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6ED664-1F4A-4A14-B4A3-EDE725965E4C}" type="slidenum">
              <a:rPr lang="en-US" altLang="en-US">
                <a:solidFill>
                  <a:prstClr val="black"/>
                </a:solidFill>
              </a:rPr>
              <a:pPr/>
              <a:t>4</a:t>
            </a:fld>
            <a:endParaRPr lang="en-US" altLang="en-US">
              <a:solidFill>
                <a:prstClr val="black"/>
              </a:solidFill>
            </a:endParaRPr>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altLang="en-US" sz="1000" b="1"/>
              <a:t>To maximize investment, investors bought on margin. </a:t>
            </a:r>
          </a:p>
          <a:p>
            <a:pPr lvl="1"/>
            <a:endParaRPr lang="en-US" altLang="en-US" sz="1000" b="1"/>
          </a:p>
          <a:p>
            <a:r>
              <a:rPr lang="en-US" altLang="en-US" sz="1000" b="1"/>
              <a:t>Bought with a down payment. </a:t>
            </a:r>
          </a:p>
          <a:p>
            <a:pPr lvl="1"/>
            <a:endParaRPr lang="en-US" altLang="en-US" sz="1000" b="1"/>
          </a:p>
          <a:p>
            <a:r>
              <a:rPr lang="en-US" altLang="en-US" sz="1000" b="1"/>
              <a:t>A $1,000 investment could get you $10,000 in stock. </a:t>
            </a:r>
          </a:p>
          <a:p>
            <a:pPr lvl="1"/>
            <a:endParaRPr lang="en-US" altLang="en-US" sz="1000" b="1"/>
          </a:p>
          <a:p>
            <a:r>
              <a:rPr lang="en-US" altLang="en-US" sz="1000" b="1"/>
              <a:t>Stockbroker loaned you $9,000 (commission and interest). </a:t>
            </a:r>
          </a:p>
          <a:p>
            <a:endParaRPr lang="en-US" altLang="en-US" sz="1000"/>
          </a:p>
          <a:p>
            <a:r>
              <a:rPr lang="en-US" altLang="en-US" sz="1000" b="1"/>
              <a:t>Margin call = full payment due.</a:t>
            </a:r>
            <a:endParaRPr lang="en-US" altLang="en-US" sz="1000"/>
          </a:p>
          <a:p>
            <a:endParaRPr lang="en-US" altLang="en-US" sz="1000"/>
          </a:p>
          <a:p>
            <a:r>
              <a:rPr lang="en-US" altLang="en-US" sz="1000"/>
              <a:t>As long as stock kept rising, buying on the margin was safe.  Once $10,000 in stock hit $11,000, you could sell, repay the loan and interest and walk away with $1,000 profit. You have doubled your money.  Bull markets last only as long as investors keep putting more money into the market.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F5204D-51D5-4626-A072-F5E869B89D06}" type="slidenum">
              <a:rPr lang="en-US" altLang="en-US">
                <a:solidFill>
                  <a:prstClr val="black"/>
                </a:solidFill>
              </a:rPr>
              <a:pPr/>
              <a:t>5</a:t>
            </a:fld>
            <a:endParaRPr lang="en-US" altLang="en-US">
              <a:solidFill>
                <a:prstClr val="black"/>
              </a:solidFill>
            </a:endParaRPr>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altLang="en-US" sz="1000" b="1"/>
              <a:t>Latter half of 1929, stock market starts to run out of new investors. </a:t>
            </a:r>
          </a:p>
          <a:p>
            <a:pPr lvl="1"/>
            <a:endParaRPr lang="en-US" altLang="en-US" sz="1000" b="1"/>
          </a:p>
          <a:p>
            <a:r>
              <a:rPr lang="en-US" altLang="en-US" sz="1000" b="1"/>
              <a:t>Professional investors start to sell off stocks. </a:t>
            </a:r>
          </a:p>
          <a:p>
            <a:pPr lvl="1"/>
            <a:endParaRPr lang="en-US" altLang="en-US" sz="1000" b="1"/>
          </a:p>
          <a:p>
            <a:r>
              <a:rPr lang="en-US" altLang="en-US" sz="1000" b="1"/>
              <a:t>Prices start to dip – in a panic, people start dumping stocks. </a:t>
            </a:r>
          </a:p>
          <a:p>
            <a:pPr lvl="1"/>
            <a:endParaRPr lang="en-US" altLang="en-US" sz="1000" b="1"/>
          </a:p>
          <a:p>
            <a:r>
              <a:rPr lang="en-US" altLang="en-US" sz="1000" b="1"/>
              <a:t>October 29</a:t>
            </a:r>
            <a:r>
              <a:rPr lang="en-US" altLang="en-US" sz="1000" b="1" baseline="30000"/>
              <a:t>th</a:t>
            </a:r>
            <a:r>
              <a:rPr lang="en-US" altLang="en-US" sz="1000" b="1"/>
              <a:t> – Black Tuesday - $10 to $15 billion in stock value is lost. </a:t>
            </a:r>
          </a:p>
          <a:p>
            <a:r>
              <a:rPr lang="en-US" altLang="en-US" sz="1000"/>
              <a:t>  i.  By mid-November stock prices have dropped by a third. </a:t>
            </a:r>
          </a:p>
          <a:p>
            <a:r>
              <a:rPr lang="en-US" altLang="en-US" sz="1000"/>
              <a:t>  ii. $30 billion was lost – a sum equal to all wages of Americans earned in a entire year. </a:t>
            </a:r>
          </a:p>
          <a:p>
            <a:r>
              <a:rPr lang="en-US" altLang="en-US" sz="1000"/>
              <a:t>  iii. The stock market is not the only reason the Great Depression occurred but it undermined the economy to a great extent. </a:t>
            </a:r>
          </a:p>
          <a:p>
            <a:r>
              <a:rPr lang="en-US" altLang="en-US" sz="1000"/>
              <a:t>  iv. Banks were undermined in two ways: they loaned money to stock speculators, many banks invested depositor’s money in the stock market. When margin call came due and all of the those loans were called in, there wasn’t enough money to pay off all of the loans. Banks borrowed money to pay off loans, taking money out of the economy.  This put the economy into a recession.  Banks closed and customers lost their savings.  People got scared started to pull their money from banks. Banks lost money as they lost customers, more banks foreclosed.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733809-805A-4C03-90F7-EADCB75144C8}" type="slidenum">
              <a:rPr lang="en-US" altLang="en-US">
                <a:solidFill>
                  <a:prstClr val="black"/>
                </a:solidFill>
              </a:rPr>
              <a:pPr/>
              <a:t>8</a:t>
            </a:fld>
            <a:endParaRPr lang="en-US" altLang="en-US">
              <a:solidFill>
                <a:prstClr val="black"/>
              </a:solidFill>
            </a:endParaRPr>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r>
              <a:rPr lang="en-US" altLang="en-US" sz="900" b="1"/>
              <a:t>1933: 9,000 banks had failed, 12 million people were out of work.  </a:t>
            </a:r>
          </a:p>
          <a:p>
            <a:r>
              <a:rPr lang="en-US" altLang="en-US" sz="900"/>
              <a:t>  i.  25% of the workforce was out of work. </a:t>
            </a:r>
          </a:p>
          <a:p>
            <a:endParaRPr lang="en-US" altLang="en-US" sz="900"/>
          </a:p>
          <a:p>
            <a:r>
              <a:rPr lang="en-US" altLang="en-US" sz="900" b="1"/>
              <a:t>People lose jobs and homes, shantytown start to appear across the American landscape. </a:t>
            </a:r>
          </a:p>
          <a:p>
            <a:r>
              <a:rPr lang="en-US" altLang="en-US" sz="900"/>
              <a:t>  i. Average family income dropped from $2,300 to $1,600 a year. Families found that they could no longer afford housing. Sometimes people would refuse to move once they became so poor that they could not afford housing. Landlords had local bailiffs issue eviction notices for tenants – their belonging would be piled on the street. People starting setting up shacks on unused or public lands (they were called shantytowns). </a:t>
            </a:r>
          </a:p>
          <a:p>
            <a:endParaRPr lang="en-US" altLang="en-US" sz="900"/>
          </a:p>
          <a:p>
            <a:r>
              <a:rPr lang="en-US" altLang="en-US" sz="900" b="1"/>
              <a:t>Blaming the president, people referred to them as Hoovervilles.</a:t>
            </a:r>
          </a:p>
          <a:p>
            <a:endParaRPr lang="en-US" altLang="en-US" sz="900" b="1"/>
          </a:p>
          <a:p>
            <a:r>
              <a:rPr lang="en-US" altLang="en-US" sz="900" b="1"/>
              <a:t>“Hobos” wander the countryside. </a:t>
            </a:r>
          </a:p>
          <a:p>
            <a:r>
              <a:rPr lang="en-US" altLang="en-US" sz="900"/>
              <a:t>  i. In search of work or a better life, many homeless and unemployed Americans began to wander around the country. Walking, hitchhiking or “riding the rails” – they would sneak pass police and hop on open box cars to ride a train. Hundreds of thousands of people – mostly young men and boys – wandered from place to place eating and working where they could. “Of Mice and Men” by John Steinbeck is published in 1937 and chronicles the story of George and Lennie as they wander the California landscape and dream of better times.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1AF43-8742-4482-B413-679E170291B2}" type="slidenum">
              <a:rPr lang="en-US" altLang="en-US">
                <a:solidFill>
                  <a:prstClr val="black"/>
                </a:solidFill>
              </a:rPr>
              <a:pPr/>
              <a:t>9</a:t>
            </a:fld>
            <a:endParaRPr lang="en-US" altLang="en-US">
              <a:solidFill>
                <a:prstClr val="black"/>
              </a:solidFill>
            </a:endParaRPr>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r>
              <a:rPr lang="en-US" altLang="en-US" sz="1000" b="1"/>
              <a:t>Great plains farmers uprooted wild grasses that held in moisture. </a:t>
            </a:r>
          </a:p>
          <a:p>
            <a:pPr lvl="1"/>
            <a:endParaRPr lang="en-US" altLang="en-US" sz="1000" b="1"/>
          </a:p>
          <a:p>
            <a:r>
              <a:rPr lang="en-US" altLang="en-US" sz="1000" b="1"/>
              <a:t>Uncultivated fields and a drought caused most soil to turn to dust. </a:t>
            </a:r>
          </a:p>
          <a:p>
            <a:pPr lvl="1"/>
            <a:endParaRPr lang="en-US" altLang="en-US" sz="1000" b="1"/>
          </a:p>
          <a:p>
            <a:r>
              <a:rPr lang="en-US" altLang="en-US" sz="1000" b="1"/>
              <a:t>From Dakota to Texas, a “Dust Bowl” was created. </a:t>
            </a:r>
          </a:p>
          <a:p>
            <a:pPr lvl="1"/>
            <a:endParaRPr lang="en-US" altLang="en-US" sz="1000" b="1"/>
          </a:p>
          <a:p>
            <a:r>
              <a:rPr lang="en-US" altLang="en-US" sz="1000" b="1"/>
              <a:t>22 Dust Storms in 1934, 72 in 1937. People migrate to California and elsewhere. </a:t>
            </a:r>
          </a:p>
          <a:p>
            <a:endParaRPr lang="en-US" altLang="en-US"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4E2DD0-29CA-48FB-BC18-69A511458CC0}" type="slidenum">
              <a:rPr lang="en-US" altLang="en-US">
                <a:solidFill>
                  <a:prstClr val="black"/>
                </a:solidFill>
              </a:rPr>
              <a:pPr/>
              <a:t>10</a:t>
            </a:fld>
            <a:endParaRPr lang="en-US" altLang="en-US">
              <a:solidFill>
                <a:prstClr val="black"/>
              </a:solidFill>
            </a:endParaRPr>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altLang="en-US" sz="1000" b="1"/>
              <a:t>The name for Roosevelt’s policies to end the Depression. </a:t>
            </a:r>
          </a:p>
          <a:p>
            <a:endParaRPr lang="en-US" altLang="en-US" sz="1000" b="1"/>
          </a:p>
          <a:p>
            <a:r>
              <a:rPr lang="en-US" altLang="en-US" sz="1000" b="1"/>
              <a:t>“I pledge you, I pledge myself, to a new deal for the American people.”</a:t>
            </a:r>
          </a:p>
          <a:p>
            <a:endParaRPr lang="en-US" altLang="en-US" sz="1000" b="1"/>
          </a:p>
          <a:p>
            <a:r>
              <a:rPr lang="en-US" altLang="en-US" sz="1000" b="1"/>
              <a:t>Roosevelt had a confidence that he could make things better. </a:t>
            </a:r>
          </a:p>
          <a:p>
            <a:endParaRPr lang="en-US" altLang="en-US" sz="1000" b="1"/>
          </a:p>
          <a:p>
            <a:r>
              <a:rPr lang="en-US" altLang="en-US" sz="1000" b="1"/>
              <a:t>“The country needs bold, persistent experimentation…. Above all, try something.” </a:t>
            </a:r>
          </a:p>
          <a:p>
            <a:endParaRPr lang="en-US" altLang="en-US" sz="10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7BB584-1BD6-4581-9371-4C286EEC6F17}" type="slidenum">
              <a:rPr lang="en-US" altLang="en-US">
                <a:solidFill>
                  <a:prstClr val="black"/>
                </a:solidFill>
              </a:rPr>
              <a:pPr/>
              <a:t>11</a:t>
            </a:fld>
            <a:endParaRPr lang="en-US" altLang="en-US">
              <a:solidFill>
                <a:prstClr val="black"/>
              </a:solidFill>
            </a:endParaRPr>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r>
              <a:rPr lang="en-US" altLang="en-US" sz="1000" b="1"/>
              <a:t>Spending more money that you have to spend. </a:t>
            </a:r>
          </a:p>
          <a:p>
            <a:pPr lvl="1"/>
            <a:endParaRPr lang="en-US" altLang="en-US" sz="1000" b="1"/>
          </a:p>
          <a:p>
            <a:r>
              <a:rPr lang="en-US" altLang="en-US" sz="1000" b="1"/>
              <a:t>Roosevelt abandoned the balance budget. </a:t>
            </a:r>
          </a:p>
          <a:p>
            <a:pPr lvl="1"/>
            <a:endParaRPr lang="en-US" altLang="en-US" sz="1000" b="1"/>
          </a:p>
          <a:p>
            <a:r>
              <a:rPr lang="en-US" altLang="en-US" sz="1000" b="1"/>
              <a:t>FDR borrowed money to pay for his programs. </a:t>
            </a:r>
          </a:p>
          <a:p>
            <a:pPr lvl="1"/>
            <a:endParaRPr lang="en-US" altLang="en-US" sz="1000" b="1"/>
          </a:p>
          <a:p>
            <a:r>
              <a:rPr lang="en-US" altLang="en-US" sz="1000" b="1"/>
              <a:t>Criticism of FDR’s New Deal grows. </a:t>
            </a:r>
          </a:p>
          <a:p>
            <a:pPr lvl="1"/>
            <a:r>
              <a:rPr lang="en-US" altLang="en-US" sz="1000"/>
              <a:t>Right: gone too far. </a:t>
            </a:r>
          </a:p>
          <a:p>
            <a:pPr lvl="1"/>
            <a:r>
              <a:rPr lang="en-US" altLang="en-US" sz="1000"/>
              <a:t>Left: not far enough. </a:t>
            </a:r>
          </a:p>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1CA136-9101-44C3-B288-915C413DA809}" type="slidenum">
              <a:rPr lang="en-US" altLang="en-US">
                <a:solidFill>
                  <a:prstClr val="black"/>
                </a:solidFill>
              </a:rPr>
              <a:pPr/>
              <a:t>12</a:t>
            </a:fld>
            <a:endParaRPr lang="en-US" altLang="en-US">
              <a:solidFill>
                <a:prstClr val="black"/>
              </a:solidFill>
            </a:endParaRPr>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altLang="en-US" sz="1000" b="1"/>
              <a:t>Series of radio “chats” to the American people. </a:t>
            </a:r>
          </a:p>
          <a:p>
            <a:pPr lvl="2"/>
            <a:endParaRPr lang="en-US" altLang="en-US" sz="1000" b="1"/>
          </a:p>
          <a:p>
            <a:r>
              <a:rPr lang="en-US" altLang="en-US" sz="1000" b="1"/>
              <a:t>A way to let the American people know what he was doing. </a:t>
            </a:r>
          </a:p>
          <a:p>
            <a:pPr lvl="2"/>
            <a:endParaRPr lang="en-US" altLang="en-US" sz="1000" b="1"/>
          </a:p>
          <a:p>
            <a:r>
              <a:rPr lang="en-US" altLang="en-US" sz="1000" b="1"/>
              <a:t>As many as 60 million Americans would tune in. </a:t>
            </a:r>
          </a:p>
          <a:p>
            <a:pPr lvl="2"/>
            <a:endParaRPr lang="en-US" altLang="en-US" sz="1000" b="1"/>
          </a:p>
          <a:p>
            <a:r>
              <a:rPr lang="en-US" altLang="en-US" sz="1000" b="1"/>
              <a:t>The tradition of Presidential  communication to the People was born. </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B3715B-8E01-40C0-916E-5AAE89531348}"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C16D9-FD5C-4CE4-A922-7779A2839D4C}" type="slidenum">
              <a:rPr lang="en-US" smtClean="0"/>
              <a:t>‹#›</a:t>
            </a:fld>
            <a:endParaRPr lang="en-US"/>
          </a:p>
        </p:txBody>
      </p:sp>
    </p:spTree>
    <p:extLst>
      <p:ext uri="{BB962C8B-B14F-4D97-AF65-F5344CB8AC3E}">
        <p14:creationId xmlns:p14="http://schemas.microsoft.com/office/powerpoint/2010/main" val="1039661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715B-8E01-40C0-916E-5AAE89531348}"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C16D9-FD5C-4CE4-A922-7779A2839D4C}" type="slidenum">
              <a:rPr lang="en-US" smtClean="0"/>
              <a:t>‹#›</a:t>
            </a:fld>
            <a:endParaRPr lang="en-US"/>
          </a:p>
        </p:txBody>
      </p:sp>
    </p:spTree>
    <p:extLst>
      <p:ext uri="{BB962C8B-B14F-4D97-AF65-F5344CB8AC3E}">
        <p14:creationId xmlns:p14="http://schemas.microsoft.com/office/powerpoint/2010/main" val="3464443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4B524F-5694-4014-A328-F534F450C7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90493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132C56-9672-45A2-85E1-8BCA46ACD7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95263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393A4E9-FFFF-4785-B204-4765409D55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98917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7AC0777-394F-44F7-9ED3-9222CF17F3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415661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F7E97F0-9642-4EE0-94F0-0AEA54C2D3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96755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5F7995E-2373-492F-8459-81C5838A01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437347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A77779-12DC-4D77-BF14-FA63103CAD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0582857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08DF504-1EAE-4ACD-8F9E-66B4BB2808F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66845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CFABE81-1B81-40AD-AA98-08B1A1F993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07614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2994BE-BD3C-4C6D-9DFC-E9001A1551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206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715B-8E01-40C0-916E-5AAE89531348}"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C16D9-FD5C-4CE4-A922-7779A2839D4C}" type="slidenum">
              <a:rPr lang="en-US" smtClean="0"/>
              <a:t>‹#›</a:t>
            </a:fld>
            <a:endParaRPr lang="en-US"/>
          </a:p>
        </p:txBody>
      </p:sp>
    </p:spTree>
    <p:extLst>
      <p:ext uri="{BB962C8B-B14F-4D97-AF65-F5344CB8AC3E}">
        <p14:creationId xmlns:p14="http://schemas.microsoft.com/office/powerpoint/2010/main" val="25045066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27C5B02-4324-419D-89AE-611714A3CE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5584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250E452-AF4F-4DF4-8F50-DE687A8983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10307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979CC18-0777-402B-A2E7-6EA6FD97B7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670694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0954A6-9486-4A3C-BB75-96B7A0ED5D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001170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4B524F-5694-4014-A328-F534F450C7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62189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132C56-9672-45A2-85E1-8BCA46ACD7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50990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393A4E9-FFFF-4785-B204-4765409D55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74467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7AC0777-394F-44F7-9ED3-9222CF17F3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39777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F7E97F0-9642-4EE0-94F0-0AEA54C2D3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28213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5F7995E-2373-492F-8459-81C5838A01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41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1E2B2C8-519A-4EDD-988C-636F4D6D978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552583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A77779-12DC-4D77-BF14-FA63103CAD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73638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08DF504-1EAE-4ACD-8F9E-66B4BB2808F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97119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CFABE81-1B81-40AD-AA98-08B1A1F993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739572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2994BE-BD3C-4C6D-9DFC-E9001A1551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13352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27C5B02-4324-419D-89AE-611714A3CE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533887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250E452-AF4F-4DF4-8F50-DE687A8983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94054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979CC18-0777-402B-A2E7-6EA6FD97B7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1180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C70A67-4023-476D-90A4-8EC4CB54D4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9646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D428FF-A47F-4799-9EB0-65A398FA4E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570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3377E70-867E-4613-A0D3-F798868FC6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9842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85E5485-AE68-4E25-8983-4467040EE7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4856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8B65928-C0B2-4364-8BBE-5F486FDFCE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7058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261A247-DB69-44E9-A2D6-23F1ED2DEA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6336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39A715D-E81D-4B8E-835A-F92714D4F0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808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B3715B-8E01-40C0-916E-5AAE89531348}"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C16D9-FD5C-4CE4-A922-7779A2839D4C}" type="slidenum">
              <a:rPr lang="en-US" smtClean="0"/>
              <a:t>‹#›</a:t>
            </a:fld>
            <a:endParaRPr lang="en-US"/>
          </a:p>
        </p:txBody>
      </p:sp>
    </p:spTree>
    <p:extLst>
      <p:ext uri="{BB962C8B-B14F-4D97-AF65-F5344CB8AC3E}">
        <p14:creationId xmlns:p14="http://schemas.microsoft.com/office/powerpoint/2010/main" val="1499193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CA0078-D455-4D4E-B144-2D0B950CE6F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4835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FB8073-517D-4BA6-9356-6F6269DE90F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536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B9F9AA-EA8A-4F3C-8E92-5EB7A877E2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0887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74A25AD3-6FB6-4BA5-AEF8-5F07A00471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0656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5BA289B-6615-4721-B27D-43FF7F0CAF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5781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CE907F3-61D8-44A5-AEC5-18410EC771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4220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7557C0-99E8-42FA-9A6B-3B6186BA38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8435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1E2B2C8-519A-4EDD-988C-636F4D6D978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2340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C70A67-4023-476D-90A4-8EC4CB54D4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80032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D428FF-A47F-4799-9EB0-65A398FA4E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533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B3715B-8E01-40C0-916E-5AAE89531348}"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2C16D9-FD5C-4CE4-A922-7779A2839D4C}" type="slidenum">
              <a:rPr lang="en-US" smtClean="0"/>
              <a:t>‹#›</a:t>
            </a:fld>
            <a:endParaRPr lang="en-US"/>
          </a:p>
        </p:txBody>
      </p:sp>
    </p:spTree>
    <p:extLst>
      <p:ext uri="{BB962C8B-B14F-4D97-AF65-F5344CB8AC3E}">
        <p14:creationId xmlns:p14="http://schemas.microsoft.com/office/powerpoint/2010/main" val="25529284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3377E70-867E-4613-A0D3-F798868FC6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72572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85E5485-AE68-4E25-8983-4467040EE7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6168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8B65928-C0B2-4364-8BBE-5F486FDFCE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42701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261A247-DB69-44E9-A2D6-23F1ED2DEA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4334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39A715D-E81D-4B8E-835A-F92714D4F0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5626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CA0078-D455-4D4E-B144-2D0B950CE6F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706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FB8073-517D-4BA6-9356-6F6269DE90F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2187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B9F9AA-EA8A-4F3C-8E92-5EB7A877E2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9958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74A25AD3-6FB6-4BA5-AEF8-5F07A00471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386567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5BA289B-6615-4721-B27D-43FF7F0CAF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9989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B3715B-8E01-40C0-916E-5AAE89531348}"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C16D9-FD5C-4CE4-A922-7779A2839D4C}" type="slidenum">
              <a:rPr lang="en-US" smtClean="0"/>
              <a:t>‹#›</a:t>
            </a:fld>
            <a:endParaRPr lang="en-US"/>
          </a:p>
        </p:txBody>
      </p:sp>
    </p:spTree>
    <p:extLst>
      <p:ext uri="{BB962C8B-B14F-4D97-AF65-F5344CB8AC3E}">
        <p14:creationId xmlns:p14="http://schemas.microsoft.com/office/powerpoint/2010/main" val="10821848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CE907F3-61D8-44A5-AEC5-18410EC771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32725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7557C0-99E8-42FA-9A6B-3B6186BA38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69991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1E2B2C8-519A-4EDD-988C-636F4D6D978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5862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7C70A67-4023-476D-90A4-8EC4CB54D4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249456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D428FF-A47F-4799-9EB0-65A398FA4EB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0624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3377E70-867E-4613-A0D3-F798868FC6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64664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85E5485-AE68-4E25-8983-4467040EE79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2678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8B65928-C0B2-4364-8BBE-5F486FDFCE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25738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261A247-DB69-44E9-A2D6-23F1ED2DEAA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06888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39A715D-E81D-4B8E-835A-F92714D4F06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134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B3715B-8E01-40C0-916E-5AAE89531348}" type="datetimeFigureOut">
              <a:rPr lang="en-US" smtClean="0"/>
              <a:t>11/17/2014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2C16D9-FD5C-4CE4-A922-7779A2839D4C}" type="slidenum">
              <a:rPr lang="en-US" smtClean="0"/>
              <a:t>‹#›</a:t>
            </a:fld>
            <a:endParaRPr lang="en-US"/>
          </a:p>
        </p:txBody>
      </p:sp>
    </p:spTree>
    <p:extLst>
      <p:ext uri="{BB962C8B-B14F-4D97-AF65-F5344CB8AC3E}">
        <p14:creationId xmlns:p14="http://schemas.microsoft.com/office/powerpoint/2010/main" val="24127606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7CA0078-D455-4D4E-B144-2D0B950CE6F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87087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FB8073-517D-4BA6-9356-6F6269DE90F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85336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6B9F9AA-EA8A-4F3C-8E92-5EB7A877E28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798452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74A25AD3-6FB6-4BA5-AEF8-5F07A00471F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93630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5BA289B-6615-4721-B27D-43FF7F0CAF7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5483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2CE907F3-61D8-44A5-AEC5-18410EC7717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48756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17557C0-99E8-42FA-9A6B-3B6186BA38F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63150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0954A6-9486-4A3C-BB75-96B7A0ED5D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34578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4B524F-5694-4014-A328-F534F450C7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93727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132C56-9672-45A2-85E1-8BCA46ACD7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4223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B3715B-8E01-40C0-916E-5AAE89531348}" type="datetimeFigureOut">
              <a:rPr lang="en-US" smtClean="0"/>
              <a:t>11/17/2014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2C16D9-FD5C-4CE4-A922-7779A2839D4C}" type="slidenum">
              <a:rPr lang="en-US" smtClean="0"/>
              <a:t>‹#›</a:t>
            </a:fld>
            <a:endParaRPr lang="en-US"/>
          </a:p>
        </p:txBody>
      </p:sp>
    </p:spTree>
    <p:extLst>
      <p:ext uri="{BB962C8B-B14F-4D97-AF65-F5344CB8AC3E}">
        <p14:creationId xmlns:p14="http://schemas.microsoft.com/office/powerpoint/2010/main" val="1599776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393A4E9-FFFF-4785-B204-4765409D55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0340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7AC0777-394F-44F7-9ED3-9222CF17F3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754638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F7E97F0-9642-4EE0-94F0-0AEA54C2D3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255777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5F7995E-2373-492F-8459-81C5838A01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89618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A77779-12DC-4D77-BF14-FA63103CAD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74502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08DF504-1EAE-4ACD-8F9E-66B4BB2808F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81432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CFABE81-1B81-40AD-AA98-08B1A1F993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17045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2994BE-BD3C-4C6D-9DFC-E9001A1551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098322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27C5B02-4324-419D-89AE-611714A3CE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18751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250E452-AF4F-4DF4-8F50-DE687A8983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199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3715B-8E01-40C0-916E-5AAE89531348}" type="datetimeFigureOut">
              <a:rPr lang="en-US" smtClean="0"/>
              <a:t>11/17/2014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2C16D9-FD5C-4CE4-A922-7779A2839D4C}" type="slidenum">
              <a:rPr lang="en-US" smtClean="0"/>
              <a:t>‹#›</a:t>
            </a:fld>
            <a:endParaRPr lang="en-US"/>
          </a:p>
        </p:txBody>
      </p:sp>
    </p:spTree>
    <p:extLst>
      <p:ext uri="{BB962C8B-B14F-4D97-AF65-F5344CB8AC3E}">
        <p14:creationId xmlns:p14="http://schemas.microsoft.com/office/powerpoint/2010/main" val="11100480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979CC18-0777-402B-A2E7-6EA6FD97B7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00260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0954A6-9486-4A3C-BB75-96B7A0ED5D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830899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4B524F-5694-4014-A328-F534F450C7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2118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132C56-9672-45A2-85E1-8BCA46ACD7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46533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393A4E9-FFFF-4785-B204-4765409D55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07685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7AC0777-394F-44F7-9ED3-9222CF17F3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28322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F7E97F0-9642-4EE0-94F0-0AEA54C2D3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813877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5F7995E-2373-492F-8459-81C5838A01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66440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A77779-12DC-4D77-BF14-FA63103CAD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60030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08DF504-1EAE-4ACD-8F9E-66B4BB2808F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873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715B-8E01-40C0-916E-5AAE89531348}"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C16D9-FD5C-4CE4-A922-7779A2839D4C}" type="slidenum">
              <a:rPr lang="en-US" smtClean="0"/>
              <a:t>‹#›</a:t>
            </a:fld>
            <a:endParaRPr lang="en-US"/>
          </a:p>
        </p:txBody>
      </p:sp>
    </p:spTree>
    <p:extLst>
      <p:ext uri="{BB962C8B-B14F-4D97-AF65-F5344CB8AC3E}">
        <p14:creationId xmlns:p14="http://schemas.microsoft.com/office/powerpoint/2010/main" val="36235385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CFABE81-1B81-40AD-AA98-08B1A1F993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27862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2994BE-BD3C-4C6D-9DFC-E9001A1551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06291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27C5B02-4324-419D-89AE-611714A3CE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219311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250E452-AF4F-4DF4-8F50-DE687A8983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38342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979CC18-0777-402B-A2E7-6EA6FD97B7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3600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0954A6-9486-4A3C-BB75-96B7A0ED5D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159032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34B524F-5694-4014-A328-F534F450C73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7893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F132C56-9672-45A2-85E1-8BCA46ACD7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9575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393A4E9-FFFF-4785-B204-4765409D55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599760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7AC0777-394F-44F7-9ED3-9222CF17F3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250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B3715B-8E01-40C0-916E-5AAE89531348}"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2C16D9-FD5C-4CE4-A922-7779A2839D4C}" type="slidenum">
              <a:rPr lang="en-US" smtClean="0"/>
              <a:t>‹#›</a:t>
            </a:fld>
            <a:endParaRPr lang="en-US"/>
          </a:p>
        </p:txBody>
      </p:sp>
    </p:spTree>
    <p:extLst>
      <p:ext uri="{BB962C8B-B14F-4D97-AF65-F5344CB8AC3E}">
        <p14:creationId xmlns:p14="http://schemas.microsoft.com/office/powerpoint/2010/main" val="362710298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F7E97F0-9642-4EE0-94F0-0AEA54C2D3D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16425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5F7995E-2373-492F-8459-81C5838A014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531305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3A77779-12DC-4D77-BF14-FA63103CAD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23390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08DF504-1EAE-4ACD-8F9E-66B4BB2808F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50566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CFABE81-1B81-40AD-AA98-08B1A1F9938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317215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2994BE-BD3C-4C6D-9DFC-E9001A1551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07147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727C5B02-4324-419D-89AE-611714A3CE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95536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250E452-AF4F-4DF4-8F50-DE687A8983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68998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979CC18-0777-402B-A2E7-6EA6FD97B7E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954818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60954A6-9486-4A3C-BB75-96B7A0ED5D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77703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6"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7.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theme" Target="../theme/theme8.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9.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B3715B-8E01-40C0-916E-5AAE89531348}" type="datetimeFigureOut">
              <a:rPr lang="en-US" smtClean="0"/>
              <a:t>11/17/2014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C16D9-FD5C-4CE4-A922-7779A2839D4C}" type="slidenum">
              <a:rPr lang="en-US" smtClean="0"/>
              <a:t>‹#›</a:t>
            </a:fld>
            <a:endParaRPr lang="en-US"/>
          </a:p>
        </p:txBody>
      </p:sp>
    </p:spTree>
    <p:extLst>
      <p:ext uri="{BB962C8B-B14F-4D97-AF65-F5344CB8AC3E}">
        <p14:creationId xmlns:p14="http://schemas.microsoft.com/office/powerpoint/2010/main" val="26839024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D71FC95-1440-4D73-9325-854E5774D96B}"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859755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D71FC95-1440-4D73-9325-854E5774D96B}"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88719524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D71FC95-1440-4D73-9325-854E5774D96B}"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73141073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98DA36C-15C4-4B24-A078-5C672604AD1B}"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7501815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98DA36C-15C4-4B24-A078-5C672604AD1B}"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272098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98DA36C-15C4-4B24-A078-5C672604AD1B}"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01059419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98DA36C-15C4-4B24-A078-5C672604AD1B}"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38106385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F98DA36C-15C4-4B24-A078-5C672604AD1B}"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8050552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8.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en.wikipedia.org/wiki/Great_Depression#cite_note-14" TargetMode="External"/><Relationship Id="rId1" Type="http://schemas.openxmlformats.org/officeDocument/2006/relationships/slideLayout" Target="../slideLayouts/slideLayout7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86200"/>
            <a:ext cx="7772400" cy="1470025"/>
          </a:xfrm>
        </p:spPr>
        <p:txBody>
          <a:bodyPr>
            <a:normAutofit fontScale="90000"/>
          </a:bodyPr>
          <a:lstStyle/>
          <a:p>
            <a:r>
              <a:rPr lang="en-US" b="1" dirty="0" smtClean="0"/>
              <a:t>U.S. History</a:t>
            </a:r>
            <a:br>
              <a:rPr lang="en-US" b="1" dirty="0" smtClean="0"/>
            </a:br>
            <a:r>
              <a:rPr lang="en-US" b="1" dirty="0" smtClean="0"/>
              <a:t>Unit </a:t>
            </a:r>
            <a:r>
              <a:rPr lang="en-US" b="1" dirty="0" smtClean="0"/>
              <a:t>4 Terms</a:t>
            </a:r>
            <a:r>
              <a:rPr lang="en-US" dirty="0" smtClean="0"/>
              <a:t/>
            </a:r>
            <a:br>
              <a:rPr lang="en-US" dirty="0" smtClean="0"/>
            </a:br>
            <a:endParaRPr lang="en-US" dirty="0"/>
          </a:p>
        </p:txBody>
      </p:sp>
      <p:sp>
        <p:nvSpPr>
          <p:cNvPr id="3" name="Subtitle 2"/>
          <p:cNvSpPr>
            <a:spLocks noGrp="1"/>
          </p:cNvSpPr>
          <p:nvPr>
            <p:ph type="subTitle" idx="1"/>
          </p:nvPr>
        </p:nvSpPr>
        <p:spPr>
          <a:xfrm>
            <a:off x="1371600" y="5137265"/>
            <a:ext cx="6400800" cy="1752600"/>
          </a:xfrm>
        </p:spPr>
        <p:txBody>
          <a:bodyPr/>
          <a:lstStyle/>
          <a:p>
            <a:r>
              <a:rPr lang="en-US" b="1" i="1" dirty="0" smtClean="0"/>
              <a:t>The Worst of Times – The Great Depression</a:t>
            </a:r>
            <a:endParaRPr lang="en-US" b="1"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39624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1098" y="381000"/>
            <a:ext cx="4294302"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469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Grp="1" noChangeArrowheads="1"/>
          </p:cNvSpPr>
          <p:nvPr>
            <p:ph type="title"/>
          </p:nvPr>
        </p:nvSpPr>
        <p:spPr>
          <a:xfrm>
            <a:off x="0" y="274638"/>
            <a:ext cx="9144000" cy="1143000"/>
          </a:xfrm>
        </p:spPr>
        <p:txBody>
          <a:bodyPr/>
          <a:lstStyle/>
          <a:p>
            <a:r>
              <a:rPr lang="en-US" altLang="en-US" b="1"/>
              <a:t>New Deal</a:t>
            </a:r>
          </a:p>
        </p:txBody>
      </p:sp>
      <p:sp>
        <p:nvSpPr>
          <p:cNvPr id="129030" name="Rectangle 6"/>
          <p:cNvSpPr>
            <a:spLocks noGrp="1" noChangeArrowheads="1"/>
          </p:cNvSpPr>
          <p:nvPr>
            <p:ph type="body" sz="half" idx="2"/>
          </p:nvPr>
        </p:nvSpPr>
        <p:spPr>
          <a:xfrm>
            <a:off x="2895600" y="1600200"/>
            <a:ext cx="6248400" cy="5257800"/>
          </a:xfrm>
        </p:spPr>
        <p:txBody>
          <a:bodyPr/>
          <a:lstStyle/>
          <a:p>
            <a:r>
              <a:rPr lang="en-US" altLang="en-US" sz="2400" b="1" dirty="0"/>
              <a:t>The name for Roosevelt’s policies to end the Depression</a:t>
            </a:r>
            <a:r>
              <a:rPr lang="en-US" altLang="en-US" sz="2400" b="1" dirty="0" smtClean="0"/>
              <a:t>.</a:t>
            </a:r>
          </a:p>
          <a:p>
            <a:endParaRPr lang="en-US" altLang="en-US" sz="2400" b="1" dirty="0"/>
          </a:p>
          <a:p>
            <a:r>
              <a:rPr lang="en-US" altLang="en-US" sz="2400" b="1" dirty="0" smtClean="0"/>
              <a:t>Dozens of programs and agencies created to solve financial problems and create jobs.</a:t>
            </a:r>
            <a:endParaRPr lang="en-US" altLang="en-US" sz="2400" b="1" dirty="0"/>
          </a:p>
          <a:p>
            <a:pPr lvl="2"/>
            <a:endParaRPr lang="en-US" altLang="en-US" b="1" dirty="0"/>
          </a:p>
          <a:p>
            <a:r>
              <a:rPr lang="en-US" altLang="en-US" sz="2400" b="1" dirty="0"/>
              <a:t>“I pledge you, I pledge myself, to a new deal for the American people.”</a:t>
            </a:r>
          </a:p>
          <a:p>
            <a:pPr lvl="2"/>
            <a:endParaRPr lang="en-US" altLang="en-US" b="1" dirty="0"/>
          </a:p>
          <a:p>
            <a:r>
              <a:rPr lang="en-US" altLang="en-US" sz="2400" b="1" dirty="0"/>
              <a:t>Roosevelt had a confidence that he could make things better</a:t>
            </a:r>
            <a:r>
              <a:rPr lang="en-US" altLang="en-US" sz="2800" b="1" dirty="0"/>
              <a:t>. </a:t>
            </a:r>
          </a:p>
        </p:txBody>
      </p:sp>
      <p:sp>
        <p:nvSpPr>
          <p:cNvPr id="129032" name="Text Box 8"/>
          <p:cNvSpPr txBox="1">
            <a:spLocks noChangeArrowheads="1"/>
          </p:cNvSpPr>
          <p:nvPr/>
        </p:nvSpPr>
        <p:spPr bwMode="auto">
          <a:xfrm>
            <a:off x="-11084" y="5222211"/>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b="1" i="1" dirty="0">
                <a:solidFill>
                  <a:srgbClr val="000000"/>
                </a:solidFill>
              </a:rPr>
              <a:t>Franklin D. Roosevelt</a:t>
            </a:r>
          </a:p>
        </p:txBody>
      </p:sp>
      <p:pic>
        <p:nvPicPr>
          <p:cNvPr id="129046" name="Picture 22" descr="FD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6200" y="2286001"/>
            <a:ext cx="2848380" cy="2819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3103336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0" y="274638"/>
            <a:ext cx="5410200" cy="1143000"/>
          </a:xfrm>
        </p:spPr>
        <p:txBody>
          <a:bodyPr/>
          <a:lstStyle/>
          <a:p>
            <a:r>
              <a:rPr lang="en-US" altLang="en-US" b="1" dirty="0"/>
              <a:t>Deficit Spending</a:t>
            </a:r>
          </a:p>
        </p:txBody>
      </p:sp>
      <p:sp>
        <p:nvSpPr>
          <p:cNvPr id="258051" name="Rectangle 3"/>
          <p:cNvSpPr>
            <a:spLocks noGrp="1" noChangeArrowheads="1"/>
          </p:cNvSpPr>
          <p:nvPr>
            <p:ph type="body" sz="half" idx="1"/>
          </p:nvPr>
        </p:nvSpPr>
        <p:spPr>
          <a:xfrm>
            <a:off x="152400" y="1447800"/>
            <a:ext cx="5181600" cy="5181600"/>
          </a:xfrm>
        </p:spPr>
        <p:txBody>
          <a:bodyPr/>
          <a:lstStyle/>
          <a:p>
            <a:pPr>
              <a:lnSpc>
                <a:spcPct val="80000"/>
              </a:lnSpc>
            </a:pPr>
            <a:r>
              <a:rPr lang="en-US" altLang="en-US" sz="2800" b="1" dirty="0"/>
              <a:t>Spending more money than you have to spend. </a:t>
            </a:r>
          </a:p>
          <a:p>
            <a:pPr lvl="1">
              <a:lnSpc>
                <a:spcPct val="80000"/>
              </a:lnSpc>
            </a:pPr>
            <a:endParaRPr lang="en-US" altLang="en-US" b="1" dirty="0"/>
          </a:p>
          <a:p>
            <a:pPr>
              <a:lnSpc>
                <a:spcPct val="80000"/>
              </a:lnSpc>
            </a:pPr>
            <a:r>
              <a:rPr lang="en-US" altLang="en-US" sz="2800" b="1" dirty="0"/>
              <a:t>Roosevelt abandoned the balance budget. </a:t>
            </a:r>
          </a:p>
          <a:p>
            <a:pPr lvl="1">
              <a:lnSpc>
                <a:spcPct val="80000"/>
              </a:lnSpc>
            </a:pPr>
            <a:endParaRPr lang="en-US" altLang="en-US" b="1" dirty="0"/>
          </a:p>
          <a:p>
            <a:pPr>
              <a:lnSpc>
                <a:spcPct val="80000"/>
              </a:lnSpc>
            </a:pPr>
            <a:r>
              <a:rPr lang="en-US" altLang="en-US" sz="2800" b="1" dirty="0"/>
              <a:t>FDR borrowed money to pay for his programs. </a:t>
            </a:r>
          </a:p>
          <a:p>
            <a:pPr lvl="1">
              <a:lnSpc>
                <a:spcPct val="80000"/>
              </a:lnSpc>
            </a:pPr>
            <a:endParaRPr lang="en-US" altLang="en-US" b="1" dirty="0"/>
          </a:p>
          <a:p>
            <a:pPr>
              <a:lnSpc>
                <a:spcPct val="80000"/>
              </a:lnSpc>
            </a:pPr>
            <a:r>
              <a:rPr lang="en-US" altLang="en-US" sz="2800" b="1" dirty="0"/>
              <a:t>Criticism of FDR’s New Deal grows. </a:t>
            </a:r>
          </a:p>
          <a:p>
            <a:pPr lvl="1">
              <a:lnSpc>
                <a:spcPct val="80000"/>
              </a:lnSpc>
            </a:pPr>
            <a:r>
              <a:rPr lang="en-US" altLang="en-US" sz="2000" b="1" dirty="0"/>
              <a:t>Right: gone too far. </a:t>
            </a:r>
          </a:p>
          <a:p>
            <a:pPr lvl="1">
              <a:lnSpc>
                <a:spcPct val="80000"/>
              </a:lnSpc>
            </a:pPr>
            <a:r>
              <a:rPr lang="en-US" altLang="en-US" sz="2000" b="1" dirty="0"/>
              <a:t>Left: not far enough. </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
            <a:ext cx="3935083"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half" idx="2"/>
          </p:nvPr>
        </p:nvSpPr>
        <p:spPr/>
        <p:txBody>
          <a:bodyPr/>
          <a:lstStyle/>
          <a:p>
            <a:endParaRPr lang="en-US" dirty="0"/>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2931" y="152400"/>
            <a:ext cx="3866938"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6137" y="4141589"/>
            <a:ext cx="2660526" cy="27164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1051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274638"/>
            <a:ext cx="9144000" cy="1143000"/>
          </a:xfrm>
        </p:spPr>
        <p:txBody>
          <a:bodyPr/>
          <a:lstStyle/>
          <a:p>
            <a:r>
              <a:rPr lang="en-US" altLang="en-US" b="1"/>
              <a:t>Fireside Chats</a:t>
            </a:r>
          </a:p>
        </p:txBody>
      </p:sp>
      <p:sp>
        <p:nvSpPr>
          <p:cNvPr id="253955" name="Rectangle 3"/>
          <p:cNvSpPr>
            <a:spLocks noGrp="1" noChangeArrowheads="1"/>
          </p:cNvSpPr>
          <p:nvPr>
            <p:ph type="body" sz="half" idx="1"/>
          </p:nvPr>
        </p:nvSpPr>
        <p:spPr>
          <a:xfrm>
            <a:off x="152400" y="1371600"/>
            <a:ext cx="5410200" cy="5486400"/>
          </a:xfrm>
        </p:spPr>
        <p:txBody>
          <a:bodyPr/>
          <a:lstStyle/>
          <a:p>
            <a:pPr>
              <a:lnSpc>
                <a:spcPct val="80000"/>
              </a:lnSpc>
            </a:pPr>
            <a:r>
              <a:rPr lang="en-US" altLang="en-US" sz="2800" b="1"/>
              <a:t>Series of radio “chats” to the American people. </a:t>
            </a:r>
          </a:p>
          <a:p>
            <a:pPr lvl="2">
              <a:lnSpc>
                <a:spcPct val="80000"/>
              </a:lnSpc>
            </a:pPr>
            <a:endParaRPr lang="en-US" altLang="en-US" sz="2800" b="1"/>
          </a:p>
          <a:p>
            <a:pPr>
              <a:lnSpc>
                <a:spcPct val="80000"/>
              </a:lnSpc>
            </a:pPr>
            <a:r>
              <a:rPr lang="en-US" altLang="en-US" sz="2800" b="1"/>
              <a:t>A way to let the American people know what he was doing. </a:t>
            </a:r>
          </a:p>
          <a:p>
            <a:pPr lvl="2">
              <a:lnSpc>
                <a:spcPct val="80000"/>
              </a:lnSpc>
            </a:pPr>
            <a:endParaRPr lang="en-US" altLang="en-US" sz="2800" b="1"/>
          </a:p>
          <a:p>
            <a:pPr>
              <a:lnSpc>
                <a:spcPct val="80000"/>
              </a:lnSpc>
            </a:pPr>
            <a:r>
              <a:rPr lang="en-US" altLang="en-US" sz="2800" b="1"/>
              <a:t>As many as 60 million Americans would tune in. </a:t>
            </a:r>
          </a:p>
          <a:p>
            <a:pPr lvl="2">
              <a:lnSpc>
                <a:spcPct val="80000"/>
              </a:lnSpc>
            </a:pPr>
            <a:endParaRPr lang="en-US" altLang="en-US" sz="2800" b="1"/>
          </a:p>
          <a:p>
            <a:pPr>
              <a:lnSpc>
                <a:spcPct val="80000"/>
              </a:lnSpc>
            </a:pPr>
            <a:r>
              <a:rPr lang="en-US" altLang="en-US" sz="2800" b="1"/>
              <a:t>The tradition of Presidential  communication to the people was born! </a:t>
            </a:r>
          </a:p>
        </p:txBody>
      </p:sp>
      <p:sp>
        <p:nvSpPr>
          <p:cNvPr id="253956" name="Text Box 4"/>
          <p:cNvSpPr txBox="1">
            <a:spLocks noChangeArrowheads="1"/>
          </p:cNvSpPr>
          <p:nvPr/>
        </p:nvSpPr>
        <p:spPr bwMode="auto">
          <a:xfrm>
            <a:off x="5029200" y="5284788"/>
            <a:ext cx="3962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i="1">
                <a:solidFill>
                  <a:srgbClr val="000000"/>
                </a:solidFill>
              </a:rPr>
              <a:t>Fireside Chat</a:t>
            </a:r>
          </a:p>
        </p:txBody>
      </p:sp>
      <p:pic>
        <p:nvPicPr>
          <p:cNvPr id="253958" name="Picture 6" descr="FDRfiresidechat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10200" y="1981200"/>
            <a:ext cx="3733800" cy="32496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2737835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1000" cy="1143000"/>
          </a:xfrm>
        </p:spPr>
        <p:txBody>
          <a:bodyPr/>
          <a:lstStyle/>
          <a:p>
            <a:r>
              <a:rPr lang="en-US" b="1" dirty="0" smtClean="0"/>
              <a:t>Federal Reserve</a:t>
            </a:r>
            <a:endParaRPr lang="en-US" b="1" dirty="0"/>
          </a:p>
        </p:txBody>
      </p:sp>
      <p:sp>
        <p:nvSpPr>
          <p:cNvPr id="3" name="Content Placeholder 2"/>
          <p:cNvSpPr>
            <a:spLocks noGrp="1"/>
          </p:cNvSpPr>
          <p:nvPr>
            <p:ph sz="half" idx="1"/>
          </p:nvPr>
        </p:nvSpPr>
        <p:spPr>
          <a:xfrm>
            <a:off x="76200" y="1600200"/>
            <a:ext cx="4495800" cy="5257800"/>
          </a:xfrm>
        </p:spPr>
        <p:txBody>
          <a:bodyPr>
            <a:normAutofit fontScale="77500" lnSpcReduction="20000"/>
          </a:bodyPr>
          <a:lstStyle/>
          <a:p>
            <a:r>
              <a:rPr lang="en-US" altLang="en-US" b="1" dirty="0"/>
              <a:t>Congress created the Federal Reserve System in </a:t>
            </a:r>
            <a:r>
              <a:rPr lang="en-US" altLang="en-US" b="1" u="sng" dirty="0"/>
              <a:t>1913</a:t>
            </a:r>
            <a:r>
              <a:rPr lang="en-US" altLang="en-US" b="1" dirty="0"/>
              <a:t> as the central banking organization in the United States</a:t>
            </a:r>
            <a:r>
              <a:rPr lang="en-US" altLang="en-US" b="1" dirty="0" smtClean="0"/>
              <a:t>.</a:t>
            </a:r>
          </a:p>
          <a:p>
            <a:pPr marL="0" indent="0">
              <a:buNone/>
            </a:pPr>
            <a:endParaRPr lang="en-US" altLang="en-US" b="1" dirty="0"/>
          </a:p>
          <a:p>
            <a:r>
              <a:rPr lang="en-US" altLang="en-US" b="1" dirty="0"/>
              <a:t>The Fed  is responsible </a:t>
            </a:r>
            <a:r>
              <a:rPr lang="en-US" altLang="en-US" b="1" dirty="0" smtClean="0"/>
              <a:t>for regulating banks, and stabilizing the financial system through  </a:t>
            </a:r>
            <a:r>
              <a:rPr lang="en-US" altLang="en-US" b="1" u="sng" dirty="0"/>
              <a:t>monetary policy</a:t>
            </a:r>
            <a:r>
              <a:rPr lang="en-US" altLang="en-US" b="1" u="sng" dirty="0" smtClean="0"/>
              <a:t>. </a:t>
            </a:r>
          </a:p>
          <a:p>
            <a:endParaRPr lang="en-US" altLang="en-US" b="1" u="sng" dirty="0"/>
          </a:p>
          <a:p>
            <a:r>
              <a:rPr lang="en-US" altLang="en-US" b="1" dirty="0"/>
              <a:t>Monetary policy involves the changing rate of growth of the supply of money in circulation in order to affect the amount of credit, which affects business activity in the economy.</a:t>
            </a:r>
            <a:endParaRPr lang="en-US" b="1"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12954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42887"/>
            <a:ext cx="2057400" cy="1220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10100" y="3663928"/>
            <a:ext cx="4038600" cy="3174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114800" y="1568245"/>
            <a:ext cx="4800600" cy="2123658"/>
          </a:xfrm>
          <a:prstGeom prst="rect">
            <a:avLst/>
          </a:prstGeom>
          <a:noFill/>
        </p:spPr>
        <p:txBody>
          <a:bodyPr wrap="square" rtlCol="0">
            <a:spAutoFit/>
          </a:bodyPr>
          <a:lstStyle/>
          <a:p>
            <a:pPr marL="342900" indent="-342900">
              <a:buFont typeface="Arial" panose="020B0604020202020204" pitchFamily="34" charset="0"/>
              <a:buChar char="•"/>
            </a:pPr>
            <a:r>
              <a:rPr lang="en-US" sz="2200" b="1" dirty="0" smtClean="0"/>
              <a:t>Most economists agree that the Fed made the Great Depression worse by increasing interest rates  (which slowed economic recovery) when it should have decreased interest rates (encouraging economic growth).</a:t>
            </a:r>
            <a:endParaRPr lang="en-US" sz="2200" b="1" dirty="0"/>
          </a:p>
        </p:txBody>
      </p:sp>
    </p:spTree>
    <p:extLst>
      <p:ext uri="{BB962C8B-B14F-4D97-AF65-F5344CB8AC3E}">
        <p14:creationId xmlns:p14="http://schemas.microsoft.com/office/powerpoint/2010/main" val="2503040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Grp="1" noChangeArrowheads="1"/>
          </p:cNvSpPr>
          <p:nvPr>
            <p:ph type="title" idx="4294967295"/>
          </p:nvPr>
        </p:nvSpPr>
        <p:spPr>
          <a:xfrm>
            <a:off x="2886075" y="22167"/>
            <a:ext cx="6257925" cy="1143000"/>
          </a:xfrm>
        </p:spPr>
        <p:txBody>
          <a:bodyPr/>
          <a:lstStyle/>
          <a:p>
            <a:r>
              <a:rPr lang="en-US" altLang="en-US" b="1" dirty="0"/>
              <a:t>Stock Market</a:t>
            </a:r>
          </a:p>
        </p:txBody>
      </p:sp>
      <p:sp>
        <p:nvSpPr>
          <p:cNvPr id="129030" name="Rectangle 6"/>
          <p:cNvSpPr>
            <a:spLocks noGrp="1" noChangeArrowheads="1"/>
          </p:cNvSpPr>
          <p:nvPr>
            <p:ph type="body" sz="half" idx="4294967295"/>
          </p:nvPr>
        </p:nvSpPr>
        <p:spPr>
          <a:xfrm>
            <a:off x="3810000" y="1070955"/>
            <a:ext cx="5189306" cy="5787046"/>
          </a:xfrm>
        </p:spPr>
        <p:txBody>
          <a:bodyPr/>
          <a:lstStyle/>
          <a:p>
            <a:r>
              <a:rPr lang="en-US" altLang="en-US" sz="2200" b="1" dirty="0"/>
              <a:t>A method of buying and selling shares of a company. </a:t>
            </a:r>
            <a:endParaRPr lang="en-US" altLang="en-US" sz="2200" b="1" dirty="0" smtClean="0"/>
          </a:p>
          <a:p>
            <a:pPr marL="0" indent="0">
              <a:buNone/>
            </a:pPr>
            <a:endParaRPr lang="en-US" altLang="en-US" sz="2200" b="1" dirty="0"/>
          </a:p>
          <a:p>
            <a:r>
              <a:rPr lang="en-US" altLang="en-US" sz="2200" b="1" dirty="0"/>
              <a:t>It allows a company to raise money. </a:t>
            </a:r>
            <a:endParaRPr lang="en-US" altLang="en-US" sz="2200" b="1" dirty="0" smtClean="0"/>
          </a:p>
          <a:p>
            <a:pPr marL="0" indent="0">
              <a:buNone/>
            </a:pPr>
            <a:endParaRPr lang="en-US" altLang="en-US" sz="2200" b="1" dirty="0"/>
          </a:p>
          <a:p>
            <a:r>
              <a:rPr lang="en-US" altLang="en-US" sz="2200" b="1" dirty="0"/>
              <a:t>It allows businesses to go public, or raise capital for expansion. </a:t>
            </a:r>
            <a:endParaRPr lang="en-US" altLang="en-US" sz="2200" b="1" dirty="0" smtClean="0"/>
          </a:p>
          <a:p>
            <a:pPr marL="0" indent="0">
              <a:buNone/>
            </a:pPr>
            <a:endParaRPr lang="en-US" altLang="en-US" sz="2200" b="1" dirty="0"/>
          </a:p>
          <a:p>
            <a:r>
              <a:rPr lang="en-US" altLang="en-US" sz="2200" b="1" dirty="0" smtClean="0"/>
              <a:t>“Buy low, sell high!” Investors make money when the value of the stock they hold increases in value before the sell it. </a:t>
            </a:r>
          </a:p>
          <a:p>
            <a:pPr marL="0" indent="0">
              <a:buNone/>
            </a:pPr>
            <a:endParaRPr lang="en-US" altLang="en-US" sz="2200" b="1" dirty="0"/>
          </a:p>
          <a:p>
            <a:r>
              <a:rPr lang="en-US" altLang="en-US" sz="2200" b="1" dirty="0"/>
              <a:t>Stock market = stock exchange. </a:t>
            </a: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36887"/>
            <a:ext cx="3505200" cy="2625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422" y="426548"/>
            <a:ext cx="3469178" cy="3469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589" y="60319"/>
            <a:ext cx="3447011" cy="3835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006670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267200" y="274638"/>
            <a:ext cx="4876800" cy="1143000"/>
          </a:xfrm>
        </p:spPr>
        <p:txBody>
          <a:bodyPr/>
          <a:lstStyle/>
          <a:p>
            <a:r>
              <a:rPr lang="en-US" altLang="en-US" b="1" dirty="0"/>
              <a:t>Margin</a:t>
            </a:r>
          </a:p>
        </p:txBody>
      </p:sp>
      <p:sp>
        <p:nvSpPr>
          <p:cNvPr id="251907" name="Rectangle 3"/>
          <p:cNvSpPr>
            <a:spLocks noGrp="1" noChangeArrowheads="1"/>
          </p:cNvSpPr>
          <p:nvPr>
            <p:ph type="body" sz="half" idx="2"/>
          </p:nvPr>
        </p:nvSpPr>
        <p:spPr>
          <a:xfrm>
            <a:off x="3810000" y="1600200"/>
            <a:ext cx="5334000" cy="5257800"/>
          </a:xfrm>
        </p:spPr>
        <p:txBody>
          <a:bodyPr/>
          <a:lstStyle/>
          <a:p>
            <a:r>
              <a:rPr lang="en-US" altLang="en-US" sz="2400" b="1"/>
              <a:t>To maximize investment, investors bought on margin. </a:t>
            </a:r>
          </a:p>
          <a:p>
            <a:pPr lvl="1"/>
            <a:endParaRPr lang="en-US" altLang="en-US" sz="2000" b="1"/>
          </a:p>
          <a:p>
            <a:r>
              <a:rPr lang="en-US" altLang="en-US" sz="2400" b="1"/>
              <a:t>Bought with a down payment. </a:t>
            </a:r>
          </a:p>
          <a:p>
            <a:pPr lvl="1"/>
            <a:endParaRPr lang="en-US" altLang="en-US" sz="2000" b="1"/>
          </a:p>
          <a:p>
            <a:r>
              <a:rPr lang="en-US" altLang="en-US" sz="2400" b="1"/>
              <a:t>A $1,000 investment could get you $10,000 in stock. </a:t>
            </a:r>
          </a:p>
          <a:p>
            <a:pPr lvl="1"/>
            <a:endParaRPr lang="en-US" altLang="en-US" sz="2000" b="1"/>
          </a:p>
          <a:p>
            <a:r>
              <a:rPr lang="en-US" altLang="en-US" sz="2400" b="1"/>
              <a:t>Stockbroker loaned you $9,000 (commission and interest). </a:t>
            </a:r>
          </a:p>
          <a:p>
            <a:pPr lvl="1"/>
            <a:endParaRPr lang="en-US" altLang="en-US" sz="2000" b="1"/>
          </a:p>
          <a:p>
            <a:r>
              <a:rPr lang="en-US" altLang="en-US" sz="2400" b="1"/>
              <a:t>Margin call = full payment due.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5" y="3429000"/>
            <a:ext cx="3807656" cy="3320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sz="half" idx="1"/>
          </p:nvPr>
        </p:nvSpPr>
        <p:spPr>
          <a:xfrm>
            <a:off x="457200" y="1600201"/>
            <a:ext cx="4038600" cy="3429000"/>
          </a:xfrm>
        </p:spPr>
        <p:txBody>
          <a:bodyPr/>
          <a:lstStyle/>
          <a:p>
            <a:endParaRPr lang="en-US" dirty="0"/>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52400"/>
            <a:ext cx="3733800" cy="3139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34297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274638"/>
            <a:ext cx="5410200" cy="1143000"/>
          </a:xfrm>
        </p:spPr>
        <p:txBody>
          <a:bodyPr/>
          <a:lstStyle/>
          <a:p>
            <a:r>
              <a:rPr lang="en-US" altLang="en-US" b="1" dirty="0"/>
              <a:t>Black Tuesday</a:t>
            </a:r>
          </a:p>
        </p:txBody>
      </p:sp>
      <p:sp>
        <p:nvSpPr>
          <p:cNvPr id="253955" name="Rectangle 3"/>
          <p:cNvSpPr>
            <a:spLocks noGrp="1" noChangeArrowheads="1"/>
          </p:cNvSpPr>
          <p:nvPr>
            <p:ph type="body" sz="half" idx="1"/>
          </p:nvPr>
        </p:nvSpPr>
        <p:spPr>
          <a:xfrm>
            <a:off x="152400" y="1524000"/>
            <a:ext cx="5105400" cy="5105400"/>
          </a:xfrm>
        </p:spPr>
        <p:txBody>
          <a:bodyPr/>
          <a:lstStyle/>
          <a:p>
            <a:r>
              <a:rPr lang="en-US" altLang="en-US" sz="2400" b="1"/>
              <a:t>Later half of 1929, stock market starts to run out of new investors. </a:t>
            </a:r>
          </a:p>
          <a:p>
            <a:pPr lvl="1"/>
            <a:endParaRPr lang="en-US" altLang="en-US" sz="2000" b="1"/>
          </a:p>
          <a:p>
            <a:r>
              <a:rPr lang="en-US" altLang="en-US" sz="2400" b="1"/>
              <a:t>Professional investors start to sell off stocks. </a:t>
            </a:r>
          </a:p>
          <a:p>
            <a:pPr lvl="1"/>
            <a:endParaRPr lang="en-US" altLang="en-US" sz="2000" b="1"/>
          </a:p>
          <a:p>
            <a:r>
              <a:rPr lang="en-US" altLang="en-US" sz="2400" b="1"/>
              <a:t>Prices start to dip – panic selling, stocks are dumped. </a:t>
            </a:r>
          </a:p>
          <a:p>
            <a:pPr lvl="1"/>
            <a:endParaRPr lang="en-US" altLang="en-US" sz="2000" b="1"/>
          </a:p>
          <a:p>
            <a:r>
              <a:rPr lang="en-US" altLang="en-US" sz="2400" b="1"/>
              <a:t>October 29</a:t>
            </a:r>
            <a:r>
              <a:rPr lang="en-US" altLang="en-US" sz="2400" b="1" baseline="30000"/>
              <a:t>th</a:t>
            </a:r>
            <a:r>
              <a:rPr lang="en-US" altLang="en-US" sz="2400" b="1"/>
              <a:t> – Black Tuesday - $10 to $15 billion in stock value is lost.  November – $30 billion.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324" y="0"/>
            <a:ext cx="38766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284898" y="3382979"/>
            <a:ext cx="3859102" cy="3475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68163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Depression</a:t>
            </a:r>
            <a:endParaRPr lang="en-US" b="1" dirty="0"/>
          </a:p>
        </p:txBody>
      </p:sp>
      <p:sp>
        <p:nvSpPr>
          <p:cNvPr id="3" name="Content Placeholder 2"/>
          <p:cNvSpPr>
            <a:spLocks noGrp="1"/>
          </p:cNvSpPr>
          <p:nvPr>
            <p:ph sz="half" idx="1"/>
          </p:nvPr>
        </p:nvSpPr>
        <p:spPr>
          <a:xfrm>
            <a:off x="0" y="1828800"/>
            <a:ext cx="4495800" cy="4876800"/>
          </a:xfrm>
        </p:spPr>
        <p:txBody>
          <a:bodyPr>
            <a:normAutofit/>
          </a:bodyPr>
          <a:lstStyle/>
          <a:p>
            <a:r>
              <a:rPr lang="en-US" sz="2400" b="1" dirty="0" smtClean="0"/>
              <a:t>A sustained economic downturn.</a:t>
            </a:r>
          </a:p>
          <a:p>
            <a:endParaRPr lang="en-US" sz="2400" b="1" dirty="0" smtClean="0"/>
          </a:p>
          <a:p>
            <a:r>
              <a:rPr lang="en-US" sz="2400" b="1" dirty="0" smtClean="0"/>
              <a:t>Longer and more severe than a recession.</a:t>
            </a:r>
          </a:p>
          <a:p>
            <a:endParaRPr lang="en-US" sz="2400" b="1" dirty="0" smtClean="0"/>
          </a:p>
          <a:p>
            <a:r>
              <a:rPr lang="en-US" sz="2400" b="1" dirty="0" smtClean="0"/>
              <a:t>Typically characterized by high unemployment, low aggregate demand, large numbers of bankruptcies, and other banking or financial crises.</a:t>
            </a:r>
            <a:endParaRPr lang="en-US" sz="2400" b="1" dirty="0"/>
          </a:p>
        </p:txBody>
      </p:sp>
      <p:sp>
        <p:nvSpPr>
          <p:cNvPr id="7" name="Content Placeholder 6"/>
          <p:cNvSpPr>
            <a:spLocks noGrp="1"/>
          </p:cNvSpPr>
          <p:nvPr>
            <p:ph sz="half" idx="2"/>
          </p:nvPr>
        </p:nvSpPr>
        <p:spPr>
          <a:xfrm>
            <a:off x="4267200" y="1688802"/>
            <a:ext cx="4876800" cy="5257800"/>
          </a:xfrm>
        </p:spPr>
        <p:txBody>
          <a:bodyPr>
            <a:normAutofit/>
          </a:bodyPr>
          <a:lstStyle/>
          <a:p>
            <a:r>
              <a:rPr lang="en-US" sz="2400" b="1" dirty="0" smtClean="0"/>
              <a:t>The </a:t>
            </a:r>
            <a:r>
              <a:rPr lang="en-US" sz="2400" b="1" i="1" dirty="0" smtClean="0"/>
              <a:t>Great Depression </a:t>
            </a:r>
            <a:r>
              <a:rPr lang="en-US" sz="2400" b="1" dirty="0" smtClean="0"/>
              <a:t>was a worldwide economic depression that many nations experienced during the decade of the 1930s.</a:t>
            </a:r>
          </a:p>
          <a:p>
            <a:pPr marL="0" indent="0">
              <a:buNone/>
            </a:pPr>
            <a:endParaRPr lang="en-US" sz="2400" b="1" dirty="0" smtClean="0"/>
          </a:p>
          <a:p>
            <a:r>
              <a:rPr lang="en-US" sz="2400" b="1" dirty="0" smtClean="0"/>
              <a:t>In the U.S. it started with the stock market crash of Oct. 29, 1929 and lasted until we entered WWII in 1941.</a:t>
            </a:r>
          </a:p>
          <a:p>
            <a:endParaRPr lang="en-US" sz="2400" b="1" dirty="0"/>
          </a:p>
          <a:p>
            <a:r>
              <a:rPr lang="en-US" sz="2400" b="1" dirty="0" smtClean="0"/>
              <a:t>Banks closed, many people lost everything, unemployment reached 25%!</a:t>
            </a:r>
            <a:endParaRPr lang="en-US" sz="24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52400"/>
            <a:ext cx="2286000" cy="1536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1676400" cy="1697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5555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Great Depression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142357"/>
              </p:ext>
            </p:extLst>
          </p:nvPr>
        </p:nvGraphicFramePr>
        <p:xfrm>
          <a:off x="2819401" y="2013825"/>
          <a:ext cx="6172201" cy="2529840"/>
        </p:xfrm>
        <a:graphic>
          <a:graphicData uri="http://schemas.openxmlformats.org/drawingml/2006/table">
            <a:tbl>
              <a:tblPr/>
              <a:tblGrid>
                <a:gridCol w="1722120"/>
                <a:gridCol w="1063414"/>
                <a:gridCol w="1100667"/>
                <a:gridCol w="1100667"/>
                <a:gridCol w="1185333"/>
              </a:tblGrid>
              <a:tr h="0">
                <a:tc>
                  <a:txBody>
                    <a:bodyPr/>
                    <a:lstStyle/>
                    <a:p>
                      <a:endParaRPr lang="en-US" dirty="0">
                        <a:effectLst/>
                      </a:endParaRPr>
                    </a:p>
                  </a:txBody>
                  <a:tcPr anchor="ctr">
                    <a:lnL>
                      <a:noFill/>
                    </a:lnL>
                    <a:lnR>
                      <a:noFill/>
                    </a:lnR>
                    <a:lnT>
                      <a:noFill/>
                    </a:lnT>
                    <a:lnB>
                      <a:noFill/>
                    </a:lnB>
                  </a:tcPr>
                </a:tc>
                <a:tc>
                  <a:txBody>
                    <a:bodyPr/>
                    <a:lstStyle/>
                    <a:p>
                      <a:pPr algn="ctr"/>
                      <a:r>
                        <a:rPr lang="en-US" b="1" dirty="0">
                          <a:effectLst/>
                        </a:rPr>
                        <a:t>United States</a:t>
                      </a:r>
                    </a:p>
                  </a:txBody>
                  <a:tcPr anchor="ctr">
                    <a:lnL>
                      <a:noFill/>
                    </a:lnL>
                    <a:lnR>
                      <a:noFill/>
                    </a:lnR>
                    <a:lnT>
                      <a:noFill/>
                    </a:lnT>
                    <a:lnB>
                      <a:noFill/>
                    </a:lnB>
                  </a:tcPr>
                </a:tc>
                <a:tc>
                  <a:txBody>
                    <a:bodyPr/>
                    <a:lstStyle/>
                    <a:p>
                      <a:pPr algn="ctr"/>
                      <a:r>
                        <a:rPr lang="en-US" b="1" dirty="0">
                          <a:effectLst/>
                        </a:rPr>
                        <a:t>Great Britain</a:t>
                      </a:r>
                    </a:p>
                  </a:txBody>
                  <a:tcPr anchor="ctr">
                    <a:lnL>
                      <a:noFill/>
                    </a:lnL>
                    <a:lnR>
                      <a:noFill/>
                    </a:lnR>
                    <a:lnT>
                      <a:noFill/>
                    </a:lnT>
                    <a:lnB>
                      <a:noFill/>
                    </a:lnB>
                  </a:tcPr>
                </a:tc>
                <a:tc>
                  <a:txBody>
                    <a:bodyPr/>
                    <a:lstStyle/>
                    <a:p>
                      <a:pPr algn="ctr"/>
                      <a:r>
                        <a:rPr lang="en-US" b="1" dirty="0">
                          <a:effectLst/>
                        </a:rPr>
                        <a:t>France</a:t>
                      </a:r>
                    </a:p>
                  </a:txBody>
                  <a:tcPr anchor="ctr">
                    <a:lnL>
                      <a:noFill/>
                    </a:lnL>
                    <a:lnR>
                      <a:noFill/>
                    </a:lnR>
                    <a:lnT>
                      <a:noFill/>
                    </a:lnT>
                    <a:lnB>
                      <a:noFill/>
                    </a:lnB>
                  </a:tcPr>
                </a:tc>
                <a:tc>
                  <a:txBody>
                    <a:bodyPr/>
                    <a:lstStyle/>
                    <a:p>
                      <a:pPr algn="ctr"/>
                      <a:r>
                        <a:rPr lang="en-US" b="1" dirty="0">
                          <a:effectLst/>
                        </a:rPr>
                        <a:t>Germany</a:t>
                      </a:r>
                    </a:p>
                  </a:txBody>
                  <a:tcPr anchor="ctr">
                    <a:lnL>
                      <a:noFill/>
                    </a:lnL>
                    <a:lnR>
                      <a:noFill/>
                    </a:lnR>
                    <a:lnT>
                      <a:noFill/>
                    </a:lnT>
                    <a:lnB>
                      <a:noFill/>
                    </a:lnB>
                  </a:tcPr>
                </a:tc>
              </a:tr>
              <a:tr h="0">
                <a:tc>
                  <a:txBody>
                    <a:bodyPr/>
                    <a:lstStyle/>
                    <a:p>
                      <a:pPr algn="l"/>
                      <a:r>
                        <a:rPr lang="en-US" sz="1600" b="1">
                          <a:effectLst/>
                        </a:rPr>
                        <a:t>Industrial production</a:t>
                      </a:r>
                    </a:p>
                  </a:txBody>
                  <a:tcPr anchor="ctr">
                    <a:lnL>
                      <a:noFill/>
                    </a:lnL>
                    <a:lnR>
                      <a:noFill/>
                    </a:lnR>
                    <a:lnT>
                      <a:noFill/>
                    </a:lnT>
                    <a:lnB>
                      <a:noFill/>
                    </a:lnB>
                  </a:tcPr>
                </a:tc>
                <a:tc>
                  <a:txBody>
                    <a:bodyPr/>
                    <a:lstStyle/>
                    <a:p>
                      <a:r>
                        <a:rPr lang="en-US"/>
                        <a:t>–46%</a:t>
                      </a:r>
                    </a:p>
                  </a:txBody>
                  <a:tcPr anchor="ctr">
                    <a:lnL>
                      <a:noFill/>
                    </a:lnL>
                    <a:lnR>
                      <a:noFill/>
                    </a:lnR>
                    <a:lnT>
                      <a:noFill/>
                    </a:lnT>
                    <a:lnB>
                      <a:noFill/>
                    </a:lnB>
                  </a:tcPr>
                </a:tc>
                <a:tc>
                  <a:txBody>
                    <a:bodyPr/>
                    <a:lstStyle/>
                    <a:p>
                      <a:r>
                        <a:rPr lang="en-US"/>
                        <a:t>–23%</a:t>
                      </a:r>
                    </a:p>
                  </a:txBody>
                  <a:tcPr anchor="ctr">
                    <a:lnL>
                      <a:noFill/>
                    </a:lnL>
                    <a:lnR>
                      <a:noFill/>
                    </a:lnR>
                    <a:lnT>
                      <a:noFill/>
                    </a:lnT>
                    <a:lnB>
                      <a:noFill/>
                    </a:lnB>
                  </a:tcPr>
                </a:tc>
                <a:tc>
                  <a:txBody>
                    <a:bodyPr/>
                    <a:lstStyle/>
                    <a:p>
                      <a:r>
                        <a:rPr lang="en-US"/>
                        <a:t>–24%</a:t>
                      </a:r>
                    </a:p>
                  </a:txBody>
                  <a:tcPr anchor="ctr">
                    <a:lnL>
                      <a:noFill/>
                    </a:lnL>
                    <a:lnR>
                      <a:noFill/>
                    </a:lnR>
                    <a:lnT>
                      <a:noFill/>
                    </a:lnT>
                    <a:lnB>
                      <a:noFill/>
                    </a:lnB>
                  </a:tcPr>
                </a:tc>
                <a:tc>
                  <a:txBody>
                    <a:bodyPr/>
                    <a:lstStyle/>
                    <a:p>
                      <a:r>
                        <a:rPr lang="en-US"/>
                        <a:t>–41%</a:t>
                      </a:r>
                    </a:p>
                  </a:txBody>
                  <a:tcPr anchor="ctr">
                    <a:lnL>
                      <a:noFill/>
                    </a:lnL>
                    <a:lnR>
                      <a:noFill/>
                    </a:lnR>
                    <a:lnT>
                      <a:noFill/>
                    </a:lnT>
                    <a:lnB>
                      <a:noFill/>
                    </a:lnB>
                  </a:tcPr>
                </a:tc>
              </a:tr>
              <a:tr h="0">
                <a:tc>
                  <a:txBody>
                    <a:bodyPr/>
                    <a:lstStyle/>
                    <a:p>
                      <a:pPr algn="l"/>
                      <a:r>
                        <a:rPr lang="en-US" sz="1600" b="1" dirty="0">
                          <a:effectLst/>
                        </a:rPr>
                        <a:t>Wholesale prices</a:t>
                      </a:r>
                    </a:p>
                  </a:txBody>
                  <a:tcPr anchor="ctr">
                    <a:lnL>
                      <a:noFill/>
                    </a:lnL>
                    <a:lnR>
                      <a:noFill/>
                    </a:lnR>
                    <a:lnT>
                      <a:noFill/>
                    </a:lnT>
                    <a:lnB>
                      <a:noFill/>
                    </a:lnB>
                  </a:tcPr>
                </a:tc>
                <a:tc>
                  <a:txBody>
                    <a:bodyPr/>
                    <a:lstStyle/>
                    <a:p>
                      <a:r>
                        <a:rPr lang="en-US"/>
                        <a:t>–32%</a:t>
                      </a:r>
                    </a:p>
                  </a:txBody>
                  <a:tcPr anchor="ctr">
                    <a:lnL>
                      <a:noFill/>
                    </a:lnL>
                    <a:lnR>
                      <a:noFill/>
                    </a:lnR>
                    <a:lnT>
                      <a:noFill/>
                    </a:lnT>
                    <a:lnB>
                      <a:noFill/>
                    </a:lnB>
                  </a:tcPr>
                </a:tc>
                <a:tc>
                  <a:txBody>
                    <a:bodyPr/>
                    <a:lstStyle/>
                    <a:p>
                      <a:r>
                        <a:rPr lang="en-US"/>
                        <a:t>–33%</a:t>
                      </a:r>
                    </a:p>
                  </a:txBody>
                  <a:tcPr anchor="ctr">
                    <a:lnL>
                      <a:noFill/>
                    </a:lnL>
                    <a:lnR>
                      <a:noFill/>
                    </a:lnR>
                    <a:lnT>
                      <a:noFill/>
                    </a:lnT>
                    <a:lnB>
                      <a:noFill/>
                    </a:lnB>
                  </a:tcPr>
                </a:tc>
                <a:tc>
                  <a:txBody>
                    <a:bodyPr/>
                    <a:lstStyle/>
                    <a:p>
                      <a:r>
                        <a:rPr lang="en-US"/>
                        <a:t>–34%</a:t>
                      </a:r>
                    </a:p>
                  </a:txBody>
                  <a:tcPr anchor="ctr">
                    <a:lnL>
                      <a:noFill/>
                    </a:lnL>
                    <a:lnR>
                      <a:noFill/>
                    </a:lnR>
                    <a:lnT>
                      <a:noFill/>
                    </a:lnT>
                    <a:lnB>
                      <a:noFill/>
                    </a:lnB>
                  </a:tcPr>
                </a:tc>
                <a:tc>
                  <a:txBody>
                    <a:bodyPr/>
                    <a:lstStyle/>
                    <a:p>
                      <a:r>
                        <a:rPr lang="en-US"/>
                        <a:t>–29%</a:t>
                      </a:r>
                    </a:p>
                  </a:txBody>
                  <a:tcPr anchor="ctr">
                    <a:lnL>
                      <a:noFill/>
                    </a:lnL>
                    <a:lnR>
                      <a:noFill/>
                    </a:lnR>
                    <a:lnT>
                      <a:noFill/>
                    </a:lnT>
                    <a:lnB>
                      <a:noFill/>
                    </a:lnB>
                  </a:tcPr>
                </a:tc>
              </a:tr>
              <a:tr h="0">
                <a:tc>
                  <a:txBody>
                    <a:bodyPr/>
                    <a:lstStyle/>
                    <a:p>
                      <a:pPr algn="l"/>
                      <a:r>
                        <a:rPr lang="en-US" sz="1600" b="1" dirty="0">
                          <a:effectLst/>
                        </a:rPr>
                        <a:t>Foreign trade</a:t>
                      </a:r>
                    </a:p>
                  </a:txBody>
                  <a:tcPr anchor="ctr">
                    <a:lnL>
                      <a:noFill/>
                    </a:lnL>
                    <a:lnR>
                      <a:noFill/>
                    </a:lnR>
                    <a:lnT>
                      <a:noFill/>
                    </a:lnT>
                    <a:lnB>
                      <a:noFill/>
                    </a:lnB>
                  </a:tcPr>
                </a:tc>
                <a:tc>
                  <a:txBody>
                    <a:bodyPr/>
                    <a:lstStyle/>
                    <a:p>
                      <a:r>
                        <a:rPr lang="en-US"/>
                        <a:t>–70%</a:t>
                      </a:r>
                    </a:p>
                  </a:txBody>
                  <a:tcPr anchor="ctr">
                    <a:lnL>
                      <a:noFill/>
                    </a:lnL>
                    <a:lnR>
                      <a:noFill/>
                    </a:lnR>
                    <a:lnT>
                      <a:noFill/>
                    </a:lnT>
                    <a:lnB>
                      <a:noFill/>
                    </a:lnB>
                  </a:tcPr>
                </a:tc>
                <a:tc>
                  <a:txBody>
                    <a:bodyPr/>
                    <a:lstStyle/>
                    <a:p>
                      <a:r>
                        <a:rPr lang="en-US"/>
                        <a:t>–60%</a:t>
                      </a:r>
                    </a:p>
                  </a:txBody>
                  <a:tcPr anchor="ctr">
                    <a:lnL>
                      <a:noFill/>
                    </a:lnL>
                    <a:lnR>
                      <a:noFill/>
                    </a:lnR>
                    <a:lnT>
                      <a:noFill/>
                    </a:lnT>
                    <a:lnB>
                      <a:noFill/>
                    </a:lnB>
                  </a:tcPr>
                </a:tc>
                <a:tc>
                  <a:txBody>
                    <a:bodyPr/>
                    <a:lstStyle/>
                    <a:p>
                      <a:r>
                        <a:rPr lang="en-US"/>
                        <a:t>–54%</a:t>
                      </a:r>
                    </a:p>
                  </a:txBody>
                  <a:tcPr anchor="ctr">
                    <a:lnL>
                      <a:noFill/>
                    </a:lnL>
                    <a:lnR>
                      <a:noFill/>
                    </a:lnR>
                    <a:lnT>
                      <a:noFill/>
                    </a:lnT>
                    <a:lnB>
                      <a:noFill/>
                    </a:lnB>
                  </a:tcPr>
                </a:tc>
                <a:tc>
                  <a:txBody>
                    <a:bodyPr/>
                    <a:lstStyle/>
                    <a:p>
                      <a:r>
                        <a:rPr lang="en-US"/>
                        <a:t>–61%</a:t>
                      </a:r>
                    </a:p>
                  </a:txBody>
                  <a:tcPr anchor="ctr">
                    <a:lnL>
                      <a:noFill/>
                    </a:lnL>
                    <a:lnR>
                      <a:noFill/>
                    </a:lnR>
                    <a:lnT>
                      <a:noFill/>
                    </a:lnT>
                    <a:lnB>
                      <a:noFill/>
                    </a:lnB>
                  </a:tcPr>
                </a:tc>
              </a:tr>
              <a:tr h="0">
                <a:tc>
                  <a:txBody>
                    <a:bodyPr/>
                    <a:lstStyle/>
                    <a:p>
                      <a:pPr algn="l"/>
                      <a:r>
                        <a:rPr lang="en-US" sz="1600" b="1" dirty="0">
                          <a:effectLst/>
                        </a:rPr>
                        <a:t>Unemployment</a:t>
                      </a:r>
                    </a:p>
                  </a:txBody>
                  <a:tcPr anchor="ctr">
                    <a:lnL>
                      <a:noFill/>
                    </a:lnL>
                    <a:lnR>
                      <a:noFill/>
                    </a:lnR>
                    <a:lnT>
                      <a:noFill/>
                    </a:lnT>
                    <a:lnB>
                      <a:noFill/>
                    </a:lnB>
                  </a:tcPr>
                </a:tc>
                <a:tc>
                  <a:txBody>
                    <a:bodyPr/>
                    <a:lstStyle/>
                    <a:p>
                      <a:r>
                        <a:rPr lang="en-US"/>
                        <a:t>+607%</a:t>
                      </a:r>
                    </a:p>
                  </a:txBody>
                  <a:tcPr anchor="ctr">
                    <a:lnL>
                      <a:noFill/>
                    </a:lnL>
                    <a:lnR>
                      <a:noFill/>
                    </a:lnR>
                    <a:lnT>
                      <a:noFill/>
                    </a:lnT>
                    <a:lnB>
                      <a:noFill/>
                    </a:lnB>
                  </a:tcPr>
                </a:tc>
                <a:tc>
                  <a:txBody>
                    <a:bodyPr/>
                    <a:lstStyle/>
                    <a:p>
                      <a:r>
                        <a:rPr lang="en-US"/>
                        <a:t>+129%</a:t>
                      </a:r>
                    </a:p>
                  </a:txBody>
                  <a:tcPr anchor="ctr">
                    <a:lnL>
                      <a:noFill/>
                    </a:lnL>
                    <a:lnR>
                      <a:noFill/>
                    </a:lnR>
                    <a:lnT>
                      <a:noFill/>
                    </a:lnT>
                    <a:lnB>
                      <a:noFill/>
                    </a:lnB>
                  </a:tcPr>
                </a:tc>
                <a:tc>
                  <a:txBody>
                    <a:bodyPr/>
                    <a:lstStyle/>
                    <a:p>
                      <a:r>
                        <a:rPr lang="en-US"/>
                        <a:t>+214%</a:t>
                      </a:r>
                    </a:p>
                  </a:txBody>
                  <a:tcPr anchor="ctr">
                    <a:lnL>
                      <a:noFill/>
                    </a:lnL>
                    <a:lnR>
                      <a:noFill/>
                    </a:lnR>
                    <a:lnT>
                      <a:noFill/>
                    </a:lnT>
                    <a:lnB>
                      <a:noFill/>
                    </a:lnB>
                  </a:tcPr>
                </a:tc>
                <a:tc>
                  <a:txBody>
                    <a:bodyPr/>
                    <a:lstStyle/>
                    <a:p>
                      <a:r>
                        <a:rPr lang="en-US" dirty="0"/>
                        <a:t>+232%</a:t>
                      </a:r>
                    </a:p>
                  </a:txBody>
                  <a:tcPr anchor="ctr">
                    <a:lnL>
                      <a:noFill/>
                    </a:lnL>
                    <a:lnR>
                      <a:noFill/>
                    </a:lnR>
                    <a:lnT>
                      <a:noFill/>
                    </a:lnT>
                    <a:lnB>
                      <a:noFill/>
                    </a:lnB>
                  </a:tcPr>
                </a:tc>
              </a:tr>
            </a:tbl>
          </a:graphicData>
        </a:graphic>
      </p:graphicFrame>
      <p:sp>
        <p:nvSpPr>
          <p:cNvPr id="5" name="Rectangle 1"/>
          <p:cNvSpPr>
            <a:spLocks noChangeArrowheads="1"/>
          </p:cNvSpPr>
          <p:nvPr/>
        </p:nvSpPr>
        <p:spPr bwMode="auto">
          <a:xfrm>
            <a:off x="2819400" y="1586796"/>
            <a:ext cx="60420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chemeClr val="tx1"/>
                </a:solidFill>
                <a:effectLst/>
                <a:latin typeface="Arial" charset="0"/>
                <a:cs typeface="Arial" charset="0"/>
              </a:rPr>
              <a:t>Change in economic indicators 1929–32</a:t>
            </a:r>
            <a:r>
              <a:rPr kumimoji="0" lang="en-US" altLang="en-US" sz="400" b="0" i="0" u="none" strike="noStrike" cap="none" normalizeH="0" baseline="30000" dirty="0" smtClean="0">
                <a:ln>
                  <a:noFill/>
                </a:ln>
                <a:solidFill>
                  <a:schemeClr val="tx1"/>
                </a:solidFill>
                <a:effectLst/>
                <a:latin typeface="Arial" charset="0"/>
                <a:cs typeface="Arial" charset="0"/>
                <a:hlinkClick r:id="rId2"/>
              </a:rPr>
              <a:t>]</a:t>
            </a:r>
            <a:endParaRPr kumimoji="0" lang="en-US" altLang="en-US" sz="1800" b="0" i="0" u="none" strike="noStrike" cap="none" normalizeH="0" baseline="0" dirty="0" smtClean="0">
              <a:ln>
                <a:noFill/>
              </a:ln>
              <a:solidFill>
                <a:schemeClr val="tx1"/>
              </a:solidFill>
              <a:effectLst/>
              <a:latin typeface="Arial" charset="0"/>
              <a:cs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8115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657600"/>
            <a:ext cx="2466975" cy="3053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3919" y="4862937"/>
            <a:ext cx="247650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8400" y="4862937"/>
            <a:ext cx="2465381"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96277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0" y="274638"/>
            <a:ext cx="9144000" cy="1143000"/>
          </a:xfrm>
        </p:spPr>
        <p:txBody>
          <a:bodyPr/>
          <a:lstStyle/>
          <a:p>
            <a:r>
              <a:rPr lang="en-US" altLang="en-US" b="1"/>
              <a:t>Hoovervilles</a:t>
            </a:r>
          </a:p>
        </p:txBody>
      </p:sp>
      <p:sp>
        <p:nvSpPr>
          <p:cNvPr id="256003" name="Rectangle 3"/>
          <p:cNvSpPr>
            <a:spLocks noGrp="1" noChangeArrowheads="1"/>
          </p:cNvSpPr>
          <p:nvPr>
            <p:ph type="body" sz="half" idx="2"/>
          </p:nvPr>
        </p:nvSpPr>
        <p:spPr>
          <a:xfrm>
            <a:off x="3900055" y="1371600"/>
            <a:ext cx="5243945" cy="5486400"/>
          </a:xfrm>
        </p:spPr>
        <p:txBody>
          <a:bodyPr/>
          <a:lstStyle/>
          <a:p>
            <a:pPr>
              <a:lnSpc>
                <a:spcPct val="90000"/>
              </a:lnSpc>
            </a:pPr>
            <a:r>
              <a:rPr lang="en-US" altLang="en-US" sz="2400" b="1" dirty="0"/>
              <a:t>1933: 9,000 banks had failed, 12 million people out of work.  </a:t>
            </a:r>
          </a:p>
          <a:p>
            <a:pPr lvl="1">
              <a:lnSpc>
                <a:spcPct val="90000"/>
              </a:lnSpc>
            </a:pPr>
            <a:endParaRPr lang="en-US" altLang="en-US" sz="2000" b="1" dirty="0"/>
          </a:p>
          <a:p>
            <a:pPr>
              <a:lnSpc>
                <a:spcPct val="90000"/>
              </a:lnSpc>
            </a:pPr>
            <a:r>
              <a:rPr lang="en-US" altLang="en-US" sz="2400" b="1" dirty="0"/>
              <a:t>People lose jobs and homes, shantytowns start to appear across the American landscape. </a:t>
            </a:r>
          </a:p>
          <a:p>
            <a:pPr lvl="1">
              <a:lnSpc>
                <a:spcPct val="90000"/>
              </a:lnSpc>
            </a:pPr>
            <a:endParaRPr lang="en-US" altLang="en-US" sz="2000" b="1" dirty="0"/>
          </a:p>
          <a:p>
            <a:pPr>
              <a:lnSpc>
                <a:spcPct val="90000"/>
              </a:lnSpc>
            </a:pPr>
            <a:r>
              <a:rPr lang="en-US" altLang="en-US" sz="2400" b="1" dirty="0"/>
              <a:t>Blaming the president, people referred to them as </a:t>
            </a:r>
            <a:r>
              <a:rPr lang="en-US" altLang="en-US" sz="2400" b="1" dirty="0" err="1"/>
              <a:t>Hoovervilles</a:t>
            </a:r>
            <a:r>
              <a:rPr lang="en-US" altLang="en-US" sz="2400" b="1" dirty="0"/>
              <a:t>. </a:t>
            </a:r>
          </a:p>
          <a:p>
            <a:pPr lvl="1">
              <a:lnSpc>
                <a:spcPct val="90000"/>
              </a:lnSpc>
            </a:pPr>
            <a:endParaRPr lang="en-US" altLang="en-US" sz="2000" b="1" dirty="0"/>
          </a:p>
          <a:p>
            <a:pPr>
              <a:lnSpc>
                <a:spcPct val="90000"/>
              </a:lnSpc>
            </a:pPr>
            <a:r>
              <a:rPr lang="en-US" altLang="en-US" sz="2400" b="1" dirty="0"/>
              <a:t>“Hobos” wander the countryside. </a:t>
            </a:r>
          </a:p>
        </p:txBody>
      </p:sp>
      <p:sp>
        <p:nvSpPr>
          <p:cNvPr id="2" name="Content Placeholder 1"/>
          <p:cNvSpPr>
            <a:spLocks noGrp="1"/>
          </p:cNvSpPr>
          <p:nvPr>
            <p:ph sz="half" idx="1"/>
          </p:nvPr>
        </p:nvSpPr>
        <p:spPr/>
        <p:txBody>
          <a:bodyPr/>
          <a:lstStyle/>
          <a:p>
            <a:endParaRPr lang="en-US"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7" y="3352800"/>
            <a:ext cx="3724102" cy="2840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2400"/>
            <a:ext cx="2438400" cy="3072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116794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0" y="274638"/>
            <a:ext cx="9144000" cy="1143000"/>
          </a:xfrm>
        </p:spPr>
        <p:txBody>
          <a:bodyPr/>
          <a:lstStyle/>
          <a:p>
            <a:r>
              <a:rPr lang="en-US" altLang="en-US" b="1"/>
              <a:t>Dust Bowl</a:t>
            </a:r>
          </a:p>
        </p:txBody>
      </p:sp>
      <p:sp>
        <p:nvSpPr>
          <p:cNvPr id="258051" name="Rectangle 3"/>
          <p:cNvSpPr>
            <a:spLocks noGrp="1" noChangeArrowheads="1"/>
          </p:cNvSpPr>
          <p:nvPr>
            <p:ph type="body" sz="half" idx="1"/>
          </p:nvPr>
        </p:nvSpPr>
        <p:spPr>
          <a:xfrm>
            <a:off x="152400" y="1752600"/>
            <a:ext cx="4572000" cy="5105400"/>
          </a:xfrm>
        </p:spPr>
        <p:txBody>
          <a:bodyPr/>
          <a:lstStyle/>
          <a:p>
            <a:pPr>
              <a:lnSpc>
                <a:spcPct val="90000"/>
              </a:lnSpc>
            </a:pPr>
            <a:r>
              <a:rPr lang="en-US" altLang="en-US" sz="2400" b="1"/>
              <a:t>Great plains farmers uprooted wild grasses that held in moisture. </a:t>
            </a:r>
          </a:p>
          <a:p>
            <a:pPr lvl="1">
              <a:lnSpc>
                <a:spcPct val="90000"/>
              </a:lnSpc>
            </a:pPr>
            <a:endParaRPr lang="en-US" altLang="en-US" sz="2000" b="1"/>
          </a:p>
          <a:p>
            <a:pPr>
              <a:lnSpc>
                <a:spcPct val="90000"/>
              </a:lnSpc>
            </a:pPr>
            <a:r>
              <a:rPr lang="en-US" altLang="en-US" sz="2400" b="1"/>
              <a:t>Uncultivated fields and a drought caused most soil to turn to dust. </a:t>
            </a:r>
          </a:p>
          <a:p>
            <a:pPr lvl="1">
              <a:lnSpc>
                <a:spcPct val="90000"/>
              </a:lnSpc>
            </a:pPr>
            <a:endParaRPr lang="en-US" altLang="en-US" sz="2000" b="1"/>
          </a:p>
          <a:p>
            <a:pPr>
              <a:lnSpc>
                <a:spcPct val="90000"/>
              </a:lnSpc>
            </a:pPr>
            <a:r>
              <a:rPr lang="en-US" altLang="en-US" sz="2400" b="1"/>
              <a:t>From Dakota to Texas, a “Dust Bowl” was created. </a:t>
            </a:r>
          </a:p>
          <a:p>
            <a:pPr lvl="1">
              <a:lnSpc>
                <a:spcPct val="90000"/>
              </a:lnSpc>
            </a:pPr>
            <a:endParaRPr lang="en-US" altLang="en-US" sz="2000" b="1"/>
          </a:p>
          <a:p>
            <a:pPr>
              <a:lnSpc>
                <a:spcPct val="90000"/>
              </a:lnSpc>
            </a:pPr>
            <a:r>
              <a:rPr lang="en-US" altLang="en-US" sz="2400" b="1"/>
              <a:t>22 Dust Storms in 1934, 72 in 1937. People migrate to California and elsewhere. </a:t>
            </a:r>
          </a:p>
        </p:txBody>
      </p:sp>
      <p:sp>
        <p:nvSpPr>
          <p:cNvPr id="258052" name="Text Box 4"/>
          <p:cNvSpPr txBox="1">
            <a:spLocks noChangeArrowheads="1"/>
          </p:cNvSpPr>
          <p:nvPr/>
        </p:nvSpPr>
        <p:spPr bwMode="auto">
          <a:xfrm>
            <a:off x="5029200" y="6019800"/>
            <a:ext cx="396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b="1" i="1">
                <a:solidFill>
                  <a:srgbClr val="000000"/>
                </a:solidFill>
              </a:rPr>
              <a:t>Father and Sons – living in the Dust Bowl</a:t>
            </a:r>
          </a:p>
        </p:txBody>
      </p:sp>
      <p:pic>
        <p:nvPicPr>
          <p:cNvPr id="258054" name="Picture 6" descr="00241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l="4688" t="3168" r="6250" b="12900"/>
          <a:stretch>
            <a:fillRect/>
          </a:stretch>
        </p:blipFill>
        <p:spPr>
          <a:xfrm>
            <a:off x="4800600" y="1644650"/>
            <a:ext cx="4343400" cy="428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523008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330</TotalTime>
  <Words>1533</Words>
  <Application>Microsoft Office PowerPoint</Application>
  <PresentationFormat>On-screen Show (4:3)</PresentationFormat>
  <Paragraphs>196</Paragraphs>
  <Slides>12</Slides>
  <Notes>8</Notes>
  <HiddenSlides>0</HiddenSlides>
  <MMClips>0</MMClips>
  <ScaleCrop>false</ScaleCrop>
  <HeadingPairs>
    <vt:vector size="4" baseType="variant">
      <vt:variant>
        <vt:lpstr>Theme</vt:lpstr>
      </vt:variant>
      <vt:variant>
        <vt:i4>9</vt:i4>
      </vt:variant>
      <vt:variant>
        <vt:lpstr>Slide Titles</vt:lpstr>
      </vt:variant>
      <vt:variant>
        <vt:i4>12</vt:i4>
      </vt:variant>
    </vt:vector>
  </HeadingPairs>
  <TitlesOfParts>
    <vt:vector size="21" baseType="lpstr">
      <vt:lpstr>Office Theme</vt:lpstr>
      <vt:lpstr>Default Design</vt:lpstr>
      <vt:lpstr>1_Default Design</vt:lpstr>
      <vt:lpstr>2_Default Design</vt:lpstr>
      <vt:lpstr>3_Default Design</vt:lpstr>
      <vt:lpstr>4_Default Design</vt:lpstr>
      <vt:lpstr>5_Default Design</vt:lpstr>
      <vt:lpstr>6_Default Design</vt:lpstr>
      <vt:lpstr>7_Default Design</vt:lpstr>
      <vt:lpstr>U.S. History Unit 4 Terms </vt:lpstr>
      <vt:lpstr>Federal Reserve</vt:lpstr>
      <vt:lpstr>Stock Market</vt:lpstr>
      <vt:lpstr>Margin</vt:lpstr>
      <vt:lpstr>Black Tuesday</vt:lpstr>
      <vt:lpstr>Depression</vt:lpstr>
      <vt:lpstr>The Great Depression</vt:lpstr>
      <vt:lpstr>Hoovervilles</vt:lpstr>
      <vt:lpstr>Dust Bowl</vt:lpstr>
      <vt:lpstr>New Deal</vt:lpstr>
      <vt:lpstr>Deficit Spending</vt:lpstr>
      <vt:lpstr>Fireside Chats</vt:lpstr>
    </vt:vector>
  </TitlesOfParts>
  <Company>LEUSD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Terms U.S. History</dc:title>
  <dc:creator>Polly Jones</dc:creator>
  <cp:lastModifiedBy>Polly Jones</cp:lastModifiedBy>
  <cp:revision>15</cp:revision>
  <dcterms:created xsi:type="dcterms:W3CDTF">2014-11-14T23:21:26Z</dcterms:created>
  <dcterms:modified xsi:type="dcterms:W3CDTF">2014-11-17T22:58:26Z</dcterms:modified>
</cp:coreProperties>
</file>