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5"/>
  </p:notesMasterIdLst>
  <p:sldIdLst>
    <p:sldId id="256" r:id="rId2"/>
    <p:sldId id="282" r:id="rId3"/>
    <p:sldId id="276" r:id="rId4"/>
    <p:sldId id="277" r:id="rId5"/>
    <p:sldId id="278" r:id="rId6"/>
    <p:sldId id="279" r:id="rId7"/>
    <p:sldId id="321" r:id="rId8"/>
    <p:sldId id="280" r:id="rId9"/>
    <p:sldId id="281" r:id="rId10"/>
    <p:sldId id="283" r:id="rId11"/>
    <p:sldId id="284" r:id="rId12"/>
    <p:sldId id="286" r:id="rId13"/>
    <p:sldId id="285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2" r:id="rId49"/>
    <p:sldId id="323" r:id="rId50"/>
    <p:sldId id="325" r:id="rId51"/>
    <p:sldId id="326" r:id="rId52"/>
    <p:sldId id="328" r:id="rId53"/>
    <p:sldId id="327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7B7FE-5515-4E82-A8A6-78E027B3D47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887B-391D-4D0C-8F41-4880DAF37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6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887B-391D-4D0C-8F41-4880DAF37E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7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046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801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8292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3956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8623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6160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8751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9817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108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751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568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63715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inflationcalculator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b="1" dirty="0" smtClean="0"/>
              <a:t>Unit </a:t>
            </a:r>
            <a:r>
              <a:rPr lang="en-US" b="1" dirty="0"/>
              <a:t>5</a:t>
            </a:r>
            <a:r>
              <a:rPr lang="en-US" b="1" dirty="0" smtClean="0"/>
              <a:t> Economics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505200"/>
            <a:ext cx="8763000" cy="2819400"/>
          </a:xfrm>
        </p:spPr>
        <p:txBody>
          <a:bodyPr>
            <a:normAutofit lnSpcReduction="10000"/>
          </a:bodyPr>
          <a:lstStyle/>
          <a:p>
            <a:r>
              <a:rPr lang="en-US" sz="3600" b="1" i="1" dirty="0" smtClean="0"/>
              <a:t>Macroeconomics: The Nation’s Economy</a:t>
            </a:r>
          </a:p>
          <a:p>
            <a:endParaRPr lang="en-US" sz="3600" b="1" i="1" dirty="0" smtClean="0"/>
          </a:p>
          <a:p>
            <a:pPr algn="l"/>
            <a:r>
              <a:rPr lang="en-US" sz="2400" b="1" dirty="0" smtClean="0"/>
              <a:t>	Ch. 13 – “Measuring the Economy’s Performance”</a:t>
            </a:r>
          </a:p>
          <a:p>
            <a:pPr algn="l"/>
            <a:r>
              <a:rPr lang="en-US" sz="2400" b="1" dirty="0" smtClean="0"/>
              <a:t>	Ch. 15 – “The Federal Reserve System and Monetary Policy”</a:t>
            </a:r>
          </a:p>
          <a:p>
            <a:pPr algn="l"/>
            <a:r>
              <a:rPr lang="en-US" sz="2400" b="1" dirty="0" smtClean="0"/>
              <a:t>	Ch. 16 – “ Government Spends, Collects, and Owes”</a:t>
            </a:r>
          </a:p>
          <a:p>
            <a:pPr algn="l"/>
            <a:r>
              <a:rPr lang="en-US" sz="2400" b="1" dirty="0" smtClean="0"/>
              <a:t>	Ch. 17 – “Stabilizing the National Economy”</a:t>
            </a:r>
          </a:p>
          <a:p>
            <a:pPr algn="l"/>
            <a:endParaRPr lang="en-US" b="1" dirty="0" smtClean="0"/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450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Aggregate Demand</a:t>
            </a:r>
            <a:r>
              <a:rPr lang="en-US" altLang="en-US" sz="4000" b="1" dirty="0"/>
              <a:t/>
            </a:r>
            <a:br>
              <a:rPr lang="en-US" altLang="en-US" sz="4000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altLang="en-US" b="1" u="sng" dirty="0" smtClean="0"/>
              <a:t>Definition: </a:t>
            </a:r>
            <a:r>
              <a:rPr lang="en-US" altLang="en-US" dirty="0" smtClean="0"/>
              <a:t>is </a:t>
            </a:r>
            <a:r>
              <a:rPr lang="en-US" altLang="en-US" dirty="0"/>
              <a:t>the total quantity of goods and services demanded by all people in the economy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If </a:t>
            </a:r>
            <a:r>
              <a:rPr lang="en-US" altLang="en-US" dirty="0"/>
              <a:t>the price level goes down, a </a:t>
            </a:r>
            <a:r>
              <a:rPr lang="en-US" altLang="en-US" dirty="0" smtClean="0"/>
              <a:t>larger quantity of real domestic output is demanded per year.</a:t>
            </a:r>
          </a:p>
          <a:p>
            <a:pPr lvl="1"/>
            <a:r>
              <a:rPr lang="en-US" altLang="en-US" dirty="0" smtClean="0"/>
              <a:t>(AD↑)</a:t>
            </a:r>
          </a:p>
          <a:p>
            <a:r>
              <a:rPr lang="en-US" altLang="en-US" dirty="0" smtClean="0"/>
              <a:t>If the price level rises, A smaller quantity of real domestic output is demanded per year.</a:t>
            </a:r>
          </a:p>
          <a:p>
            <a:pPr lvl="1"/>
            <a:r>
              <a:rPr lang="en-US" altLang="en-US" dirty="0" smtClean="0"/>
              <a:t>(AD↓)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51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Aggregate Demand Curve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876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Aggregate demand may </a:t>
            </a:r>
            <a:r>
              <a:rPr lang="en-US" altLang="en-US" b="1" u="sng" dirty="0"/>
              <a:t>increase</a:t>
            </a:r>
            <a:r>
              <a:rPr lang="en-US" altLang="en-US" dirty="0"/>
              <a:t> (curve shifts to the right) if consumers collectively spend more and save less or if better economic conditions are forecast. </a:t>
            </a:r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Aggregate </a:t>
            </a:r>
            <a:r>
              <a:rPr lang="en-US" altLang="en-US" dirty="0"/>
              <a:t>demand may </a:t>
            </a:r>
            <a:r>
              <a:rPr lang="en-US" altLang="en-US" b="1" u="sng" dirty="0"/>
              <a:t>decrease</a:t>
            </a:r>
            <a:r>
              <a:rPr lang="en-US" altLang="en-US" dirty="0"/>
              <a:t> (curve shifts to the left) if higher taxes are imposed on the overall economy or if bleak economic conditions are forecast.</a:t>
            </a:r>
            <a:endParaRPr lang="en-US" altLang="en-US" sz="2400" dirty="0"/>
          </a:p>
          <a:p>
            <a:endParaRPr lang="en-US" dirty="0"/>
          </a:p>
        </p:txBody>
      </p:sp>
      <p:pic>
        <p:nvPicPr>
          <p:cNvPr id="6" name="Picture 13" descr="c13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3952875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61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Aggregate Supply</a:t>
            </a:r>
            <a:r>
              <a:rPr lang="en-US" altLang="en-US" sz="2800" b="1" dirty="0">
                <a:solidFill>
                  <a:srgbClr val="FFCC00"/>
                </a:solidFill>
              </a:rPr>
              <a:t/>
            </a:r>
            <a:br>
              <a:rPr lang="en-US" altLang="en-US" sz="2800" b="1" dirty="0">
                <a:solidFill>
                  <a:srgbClr val="FFCC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u="sng" dirty="0" smtClean="0"/>
              <a:t>Definition: </a:t>
            </a:r>
            <a:r>
              <a:rPr lang="en-US" altLang="en-US" dirty="0" smtClean="0"/>
              <a:t>the </a:t>
            </a:r>
            <a:r>
              <a:rPr lang="en-US" altLang="en-US" dirty="0"/>
              <a:t>quantity of all goods and services being </a:t>
            </a:r>
            <a:r>
              <a:rPr lang="en-US" altLang="en-US" dirty="0" smtClean="0"/>
              <a:t>produced at various prices.</a:t>
            </a:r>
          </a:p>
          <a:p>
            <a:r>
              <a:rPr lang="en-US" altLang="en-US" dirty="0"/>
              <a:t>If </a:t>
            </a:r>
            <a:r>
              <a:rPr lang="en-US" altLang="en-US" dirty="0" smtClean="0"/>
              <a:t>the price level increases </a:t>
            </a:r>
            <a:r>
              <a:rPr lang="en-US" altLang="en-US" dirty="0"/>
              <a:t>producers will want to supply </a:t>
            </a:r>
            <a:r>
              <a:rPr lang="en-US" altLang="en-US" dirty="0" smtClean="0"/>
              <a:t>more</a:t>
            </a:r>
            <a:r>
              <a:rPr lang="en-US" altLang="en-US" dirty="0"/>
              <a:t> </a:t>
            </a:r>
            <a:r>
              <a:rPr lang="en-US" altLang="en-US" dirty="0" smtClean="0"/>
              <a:t>(AS↑)</a:t>
            </a:r>
          </a:p>
          <a:p>
            <a:r>
              <a:rPr lang="en-US" altLang="en-US" dirty="0"/>
              <a:t>I</a:t>
            </a:r>
            <a:r>
              <a:rPr lang="en-US" altLang="en-US" dirty="0" smtClean="0"/>
              <a:t>f the price level falls producers want to make less (AS↓)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0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Aggregate Supply Curve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648200" cy="5410200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/>
              <a:t>Aggregate </a:t>
            </a:r>
            <a:r>
              <a:rPr lang="en-US" altLang="en-US" dirty="0"/>
              <a:t>supply </a:t>
            </a:r>
            <a:r>
              <a:rPr lang="en-US" altLang="en-US" b="1" u="sng" dirty="0"/>
              <a:t>increases</a:t>
            </a:r>
            <a:r>
              <a:rPr lang="en-US" altLang="en-US" dirty="0"/>
              <a:t> (curve shifts to the right) when all firms experience lower costs of production due to lower taxes or interest rates or lower prices for </a:t>
            </a:r>
            <a:r>
              <a:rPr lang="en-US" altLang="en-US" dirty="0" smtClean="0"/>
              <a:t>inputs.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Aggregate </a:t>
            </a:r>
            <a:r>
              <a:rPr lang="en-US" altLang="en-US" dirty="0"/>
              <a:t>supply </a:t>
            </a:r>
            <a:r>
              <a:rPr lang="en-US" altLang="en-US" b="1" u="sng" dirty="0"/>
              <a:t>decreases</a:t>
            </a:r>
            <a:r>
              <a:rPr lang="en-US" altLang="en-US" dirty="0"/>
              <a:t> (curve shifts to the left) for the opposite reasons: higher taxes, higher interest rates, higher prices for </a:t>
            </a:r>
            <a:r>
              <a:rPr lang="en-US" altLang="en-US" dirty="0" smtClean="0"/>
              <a:t>inputs.</a:t>
            </a:r>
            <a:endParaRPr lang="en-US" altLang="en-US" sz="2400" dirty="0"/>
          </a:p>
          <a:p>
            <a:endParaRPr lang="en-US" dirty="0"/>
          </a:p>
        </p:txBody>
      </p:sp>
      <p:pic>
        <p:nvPicPr>
          <p:cNvPr id="7" name="Picture 13" descr="c13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9433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2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Putting Aggregate Demand and </a:t>
            </a:r>
            <a:br>
              <a:rPr lang="en-US" altLang="en-US" b="1" dirty="0">
                <a:solidFill>
                  <a:srgbClr val="FFCC00"/>
                </a:solidFill>
              </a:rPr>
            </a:br>
            <a:r>
              <a:rPr lang="en-US" altLang="en-US" b="1" dirty="0">
                <a:solidFill>
                  <a:srgbClr val="FFCC00"/>
                </a:solidFill>
              </a:rPr>
              <a:t>Aggregate Supply Together</a:t>
            </a:r>
            <a:r>
              <a:rPr lang="en-US" altLang="en-US" sz="4000" b="1" dirty="0">
                <a:solidFill>
                  <a:srgbClr val="6699FF"/>
                </a:solidFill>
              </a:rPr>
              <a:t/>
            </a:r>
            <a:br>
              <a:rPr lang="en-US" altLang="en-US" sz="4000" b="1" dirty="0">
                <a:solidFill>
                  <a:srgbClr val="6699FF"/>
                </a:solidFill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876800" cy="51816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If you combine the aggregate supply curve and the aggregate demand curve, you can find the </a:t>
            </a:r>
            <a:r>
              <a:rPr lang="en-US" altLang="en-US" b="1" u="sng" dirty="0"/>
              <a:t>equilibrium</a:t>
            </a:r>
            <a:r>
              <a:rPr lang="en-US" altLang="en-US" dirty="0"/>
              <a:t> price and quantity (where two curves meet</a:t>
            </a:r>
            <a:r>
              <a:rPr lang="en-US" altLang="en-US" dirty="0" smtClean="0"/>
              <a:t>).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/>
              <a:t>The intersection of aggregate demand and aggregate supply gives the equilibrium price level and national output (real domestic product).</a:t>
            </a:r>
          </a:p>
          <a:p>
            <a:endParaRPr lang="en-US" altLang="en-US" sz="2000" b="1" dirty="0">
              <a:solidFill>
                <a:schemeClr val="hlink"/>
              </a:solidFill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8" name="Picture 15" descr="C13 F10 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3838575" cy="3914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49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Business Cycle</a:t>
            </a:r>
            <a:r>
              <a:rPr lang="en-US" altLang="en-US" sz="4000" b="1" dirty="0"/>
              <a:t/>
            </a:r>
            <a:br>
              <a:rPr lang="en-US" altLang="en-US" sz="4000" b="1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638800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sz="4200" dirty="0" smtClean="0"/>
              <a:t>Definition: irregular </a:t>
            </a:r>
            <a:r>
              <a:rPr lang="en-US" altLang="en-US" sz="4200" dirty="0"/>
              <a:t>changes in the level of total output measured by real GDP</a:t>
            </a:r>
            <a:endParaRPr lang="en-US" altLang="en-US" sz="4200" b="1" dirty="0"/>
          </a:p>
          <a:p>
            <a:r>
              <a:rPr lang="en-US" altLang="en-US" sz="4200" dirty="0"/>
              <a:t>Begins with growth that leads to an economic peak, boom, or period of prosperity</a:t>
            </a:r>
            <a:r>
              <a:rPr lang="en-US" altLang="en-US" sz="4200" dirty="0" smtClean="0"/>
              <a:t>.</a:t>
            </a:r>
          </a:p>
          <a:p>
            <a:r>
              <a:rPr lang="en-US" altLang="en-US" sz="4200" dirty="0"/>
              <a:t>Real GDP levels off and begins to decline, while business activity slows down (contraction</a:t>
            </a:r>
            <a:r>
              <a:rPr lang="en-US" altLang="en-US" sz="4200" dirty="0" smtClean="0"/>
              <a:t>).</a:t>
            </a:r>
          </a:p>
          <a:p>
            <a:r>
              <a:rPr lang="en-US" altLang="en-US" sz="4200" dirty="0"/>
              <a:t>If real GDP doesn’t grow for at least 6 months, economy is in a </a:t>
            </a:r>
            <a:r>
              <a:rPr lang="en-US" altLang="en-US" sz="4200" b="1" u="sng" dirty="0"/>
              <a:t>recession</a:t>
            </a:r>
            <a:r>
              <a:rPr lang="en-US" altLang="en-US" sz="4200" dirty="0"/>
              <a:t> (business activity falls at a rapid rate</a:t>
            </a:r>
            <a:r>
              <a:rPr lang="en-US" altLang="en-US" sz="4200" dirty="0" smtClean="0"/>
              <a:t>).</a:t>
            </a:r>
          </a:p>
          <a:p>
            <a:r>
              <a:rPr lang="en-US" altLang="en-US" sz="4200" dirty="0"/>
              <a:t>If recession continues to get worse, economy goes into a </a:t>
            </a:r>
            <a:r>
              <a:rPr lang="en-US" altLang="en-US" sz="4200" b="1" u="sng" dirty="0"/>
              <a:t>depression</a:t>
            </a:r>
            <a:r>
              <a:rPr lang="en-US" altLang="en-US" sz="4200" dirty="0" smtClean="0"/>
              <a:t>.</a:t>
            </a:r>
          </a:p>
          <a:p>
            <a:r>
              <a:rPr lang="en-US" altLang="en-US" sz="4200" dirty="0"/>
              <a:t>The downward direction of economy levels off in a trough (lowest point in the cycle) and real GDP stops going down</a:t>
            </a:r>
            <a:r>
              <a:rPr lang="en-US" altLang="en-US" sz="4200" dirty="0" smtClean="0"/>
              <a:t>.</a:t>
            </a:r>
          </a:p>
          <a:p>
            <a:r>
              <a:rPr lang="en-US" altLang="en-US" sz="4200" dirty="0"/>
              <a:t>Business activity increases and economy begins expansion or recovery.</a:t>
            </a:r>
            <a:endParaRPr lang="en-US" altLang="en-US" sz="4200" b="1" dirty="0">
              <a:solidFill>
                <a:schemeClr val="hlink"/>
              </a:solidFill>
              <a:sym typeface="Wingdings" pitchFamily="2" charset="2"/>
            </a:endParaRPr>
          </a:p>
          <a:p>
            <a:endParaRPr lang="en-US" altLang="en-US" sz="2000" b="1" dirty="0">
              <a:solidFill>
                <a:schemeClr val="hlink"/>
              </a:solidFill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CC00"/>
                </a:solidFill>
              </a:rPr>
              <a:t>Model of the Business Cycle</a:t>
            </a:r>
            <a:endParaRPr lang="en-US" dirty="0"/>
          </a:p>
        </p:txBody>
      </p:sp>
      <p:pic>
        <p:nvPicPr>
          <p:cNvPr id="6" name="Picture 13" descr="c13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91506"/>
            <a:ext cx="76200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34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Business Activity in the United States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6" name="Picture 13" descr="c13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65" y="1524000"/>
            <a:ext cx="880238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91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Causes of Business Fluctuations</a:t>
            </a:r>
            <a:r>
              <a:rPr lang="en-US" altLang="en-US" sz="4000" b="1" dirty="0"/>
              <a:t/>
            </a:r>
            <a:br>
              <a:rPr lang="en-US" altLang="en-US" sz="4000" b="1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Business investment</a:t>
            </a:r>
            <a:r>
              <a:rPr lang="en-US" altLang="en-US" dirty="0">
                <a:cs typeface="Arial" charset="0"/>
              </a:rPr>
              <a:t>—companies expanding or scaling back, or companies using innovations in their business practices</a:t>
            </a:r>
            <a:r>
              <a:rPr lang="en-US" altLang="en-US" dirty="0" smtClean="0">
                <a:cs typeface="Arial" charset="0"/>
              </a:rPr>
              <a:t>.</a:t>
            </a:r>
          </a:p>
          <a:p>
            <a:r>
              <a:rPr lang="en-US" altLang="en-US" dirty="0"/>
              <a:t>Government activity</a:t>
            </a:r>
            <a:r>
              <a:rPr lang="en-US" altLang="en-US" dirty="0">
                <a:cs typeface="Arial" charset="0"/>
              </a:rPr>
              <a:t>—taxing and spending policies, and control of money supply in economy</a:t>
            </a:r>
            <a:r>
              <a:rPr lang="en-US" altLang="en-US" dirty="0" smtClean="0">
                <a:cs typeface="Arial" charset="0"/>
              </a:rPr>
              <a:t>.</a:t>
            </a:r>
          </a:p>
          <a:p>
            <a:r>
              <a:rPr lang="en-US" altLang="en-US" dirty="0"/>
              <a:t>External factors</a:t>
            </a:r>
            <a:r>
              <a:rPr lang="en-US" altLang="en-US" dirty="0">
                <a:cs typeface="Arial" charset="0"/>
              </a:rPr>
              <a:t>—non-economy related factors, such as wars or raw material costs.</a:t>
            </a:r>
            <a:r>
              <a:rPr lang="en-US" altLang="en-US" dirty="0"/>
              <a:t> </a:t>
            </a:r>
            <a:endParaRPr lang="en-US" altLang="en-US" sz="2000" b="1" dirty="0">
              <a:solidFill>
                <a:schemeClr val="hlink"/>
              </a:solidFill>
              <a:sym typeface="Wingdings" pitchFamily="2" charset="2"/>
            </a:endParaRPr>
          </a:p>
          <a:p>
            <a:r>
              <a:rPr lang="en-US" altLang="en-US" dirty="0"/>
              <a:t>Psychological factors</a:t>
            </a:r>
            <a:r>
              <a:rPr lang="en-US" altLang="en-US" dirty="0">
                <a:cs typeface="Arial" charset="0"/>
              </a:rPr>
              <a:t>—people’s optimistic or pessimistic outlook on future and economy can contribute to increased spending or more saving.</a:t>
            </a:r>
            <a:endParaRPr lang="en-US" altLang="en-US" sz="2000" b="1" dirty="0">
              <a:solidFill>
                <a:schemeClr val="hlink"/>
              </a:solidFill>
              <a:cs typeface="Arial" charset="0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Economic Indicators</a:t>
            </a:r>
            <a:r>
              <a:rPr lang="en-US" altLang="en-US" sz="2800" b="1" dirty="0">
                <a:solidFill>
                  <a:srgbClr val="FFCC00"/>
                </a:solidFill>
              </a:rPr>
              <a:t/>
            </a:r>
            <a:br>
              <a:rPr lang="en-US" altLang="en-US" sz="2800" b="1" dirty="0">
                <a:solidFill>
                  <a:srgbClr val="FFCC00"/>
                </a:solidFill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Economists and the government create forecasts to try and aid in predicting the future of the </a:t>
            </a:r>
            <a:r>
              <a:rPr lang="en-US" altLang="en-US" dirty="0" smtClean="0"/>
              <a:t>economy</a:t>
            </a:r>
          </a:p>
          <a:p>
            <a:r>
              <a:rPr lang="en-US" altLang="en-US" dirty="0"/>
              <a:t>Leading indicators seem to lead to a change in overall business activity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Coincident indicators change at the same time as the economic changes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Lagging indicators change after the economic change has already begun, and help economists determine how drastic and long-lasting this economic phase will be.</a:t>
            </a:r>
            <a:endParaRPr lang="en-US" altLang="en-US" sz="2000" b="1" dirty="0">
              <a:solidFill>
                <a:schemeClr val="hlink"/>
              </a:solidFill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8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Measuring GDP</a:t>
            </a:r>
            <a:r>
              <a:rPr lang="en-US" altLang="en-US" sz="2800" b="1" dirty="0">
                <a:solidFill>
                  <a:srgbClr val="FFCC00"/>
                </a:solidFill>
              </a:rPr>
              <a:t/>
            </a:r>
            <a:br>
              <a:rPr lang="en-US" altLang="en-US" sz="2800" b="1" dirty="0">
                <a:solidFill>
                  <a:srgbClr val="FFCC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b="1" u="sng" dirty="0" smtClean="0"/>
              <a:t>Definition: </a:t>
            </a:r>
            <a:r>
              <a:rPr lang="en-US" altLang="en-US" dirty="0" smtClean="0"/>
              <a:t>the </a:t>
            </a:r>
            <a:r>
              <a:rPr lang="en-US" altLang="en-US" dirty="0"/>
              <a:t>total dollar value of all final goods produced in a country during a year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GDP </a:t>
            </a:r>
            <a:r>
              <a:rPr lang="en-US" altLang="en-US" dirty="0"/>
              <a:t>only accounts for </a:t>
            </a:r>
            <a:r>
              <a:rPr lang="en-US" altLang="en-US" b="1" u="sng" dirty="0"/>
              <a:t>final products </a:t>
            </a:r>
            <a:r>
              <a:rPr lang="en-US" altLang="en-US" dirty="0"/>
              <a:t>so that parts are not double counted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Only </a:t>
            </a:r>
            <a:r>
              <a:rPr lang="en-US" altLang="en-US" b="1" u="sng" dirty="0"/>
              <a:t>new products </a:t>
            </a:r>
            <a:r>
              <a:rPr lang="en-US" altLang="en-US" dirty="0"/>
              <a:t>are counted:  used products </a:t>
            </a:r>
            <a:r>
              <a:rPr lang="en-US" altLang="en-US" dirty="0" smtClean="0"/>
              <a:t>are </a:t>
            </a:r>
            <a:r>
              <a:rPr lang="en-US" altLang="en-US" dirty="0"/>
              <a:t>considered a transfer from one owner to another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GDP is computed by adding products purchased by </a:t>
            </a:r>
            <a:r>
              <a:rPr lang="en-US" altLang="en-US" dirty="0" smtClean="0"/>
              <a:t>consumers (C),  businesses (I),  government (G), </a:t>
            </a:r>
            <a:r>
              <a:rPr lang="en-US" altLang="en-US" dirty="0"/>
              <a:t>and net </a:t>
            </a:r>
            <a:r>
              <a:rPr lang="en-US" altLang="en-US" dirty="0" smtClean="0"/>
              <a:t>exports (X) </a:t>
            </a:r>
            <a:r>
              <a:rPr lang="en-US" altLang="en-US" dirty="0"/>
              <a:t>(the difference between exports and imports</a:t>
            </a:r>
            <a:r>
              <a:rPr lang="en-US" altLang="en-US" dirty="0" smtClean="0"/>
              <a:t>).</a:t>
            </a:r>
          </a:p>
          <a:p>
            <a:r>
              <a:rPr lang="en-US" altLang="en-US" dirty="0" smtClean="0"/>
              <a:t>C + I + G + X = GDP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5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The Federal Reserve System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Congress created the Federal Reserve System in </a:t>
            </a:r>
            <a:r>
              <a:rPr lang="en-US" altLang="en-US" b="1" u="sng" dirty="0"/>
              <a:t>1913</a:t>
            </a:r>
            <a:r>
              <a:rPr lang="en-US" altLang="en-US" dirty="0"/>
              <a:t> as the central banking organization in the United </a:t>
            </a:r>
            <a:r>
              <a:rPr lang="en-US" altLang="en-US" dirty="0" smtClean="0"/>
              <a:t>States.</a:t>
            </a:r>
          </a:p>
          <a:p>
            <a:r>
              <a:rPr lang="en-US" altLang="en-US" dirty="0"/>
              <a:t>The Fed  is responsible for </a:t>
            </a:r>
            <a:r>
              <a:rPr lang="en-US" altLang="en-US" b="1" u="sng" dirty="0"/>
              <a:t>monetary policy</a:t>
            </a:r>
            <a:r>
              <a:rPr lang="en-US" altLang="en-US" b="1" u="sng" dirty="0" smtClean="0"/>
              <a:t>.</a:t>
            </a:r>
          </a:p>
          <a:p>
            <a:r>
              <a:rPr lang="en-US" altLang="en-US" dirty="0"/>
              <a:t>Monetary policy involves the changing rate of growth of the supply of money in circulation in order to affect the amount of credit, which affects business activity in the economy.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41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Organization of the Federal </a:t>
            </a:r>
            <a:br>
              <a:rPr lang="en-US" altLang="en-US" b="1" dirty="0">
                <a:solidFill>
                  <a:srgbClr val="FFCC00"/>
                </a:solidFill>
              </a:rPr>
            </a:br>
            <a:r>
              <a:rPr lang="en-US" altLang="en-US" b="1" dirty="0">
                <a:solidFill>
                  <a:srgbClr val="FFCC00"/>
                </a:solidFill>
              </a:rPr>
              <a:t>Reserve System</a:t>
            </a:r>
            <a:r>
              <a:rPr lang="en-US" altLang="en-US" sz="4000" dirty="0">
                <a:solidFill>
                  <a:srgbClr val="6699FF"/>
                </a:solidFill>
              </a:rPr>
              <a:t/>
            </a:r>
            <a:br>
              <a:rPr lang="en-US" altLang="en-US" sz="4000" dirty="0">
                <a:solidFill>
                  <a:srgbClr val="6699F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altLang="en-US" dirty="0"/>
              <a:t>The </a:t>
            </a:r>
            <a:r>
              <a:rPr lang="en-US" altLang="en-US" b="1" u="sng" dirty="0"/>
              <a:t>Board of Governors </a:t>
            </a:r>
            <a:r>
              <a:rPr lang="en-US" altLang="en-US" dirty="0"/>
              <a:t>oversees </a:t>
            </a:r>
            <a:r>
              <a:rPr lang="en-US" altLang="en-US" b="1" u="sng" dirty="0"/>
              <a:t>12</a:t>
            </a:r>
            <a:r>
              <a:rPr lang="en-US" altLang="en-US" dirty="0"/>
              <a:t> district Federal Reserve banks and regulates activity of member </a:t>
            </a:r>
            <a:r>
              <a:rPr lang="en-US" altLang="en-US" dirty="0" smtClean="0"/>
              <a:t>banks.</a:t>
            </a:r>
          </a:p>
          <a:p>
            <a:r>
              <a:rPr lang="en-US" altLang="en-US" dirty="0"/>
              <a:t>The </a:t>
            </a:r>
            <a:r>
              <a:rPr lang="en-US" altLang="en-US" b="1" u="sng" dirty="0"/>
              <a:t>Federal Advisory Council </a:t>
            </a:r>
            <a:r>
              <a:rPr lang="en-US" altLang="en-US" dirty="0"/>
              <a:t>reports to the board of governors on general business conditions in the country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The </a:t>
            </a:r>
            <a:r>
              <a:rPr lang="en-US" altLang="en-US" b="1" u="sng" dirty="0"/>
              <a:t>Federal Open Market Committee </a:t>
            </a:r>
            <a:r>
              <a:rPr lang="en-US" altLang="en-US" dirty="0"/>
              <a:t>decides what the Fed should do to control money supply</a:t>
            </a:r>
            <a:r>
              <a:rPr lang="en-US" altLang="en-US" dirty="0" smtClean="0"/>
              <a:t>.</a:t>
            </a:r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1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Organization of the Federal </a:t>
            </a:r>
            <a:br>
              <a:rPr lang="en-US" altLang="en-US" b="1" dirty="0">
                <a:solidFill>
                  <a:srgbClr val="FFCC00"/>
                </a:solidFill>
              </a:rPr>
            </a:br>
            <a:r>
              <a:rPr lang="en-US" altLang="en-US" b="1" dirty="0">
                <a:solidFill>
                  <a:srgbClr val="FFCC00"/>
                </a:solidFill>
              </a:rPr>
              <a:t>Reserve System</a:t>
            </a:r>
            <a:endParaRPr lang="en-US" b="1" dirty="0"/>
          </a:p>
        </p:txBody>
      </p:sp>
      <p:pic>
        <p:nvPicPr>
          <p:cNvPr id="4" name="Picture 15" descr="c15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958181"/>
            <a:ext cx="7791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06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The Twelve Districts of </a:t>
            </a:r>
            <a:br>
              <a:rPr lang="en-US" altLang="en-US" b="1" dirty="0">
                <a:solidFill>
                  <a:srgbClr val="FFCC00"/>
                </a:solidFill>
              </a:rPr>
            </a:br>
            <a:r>
              <a:rPr lang="en-US" altLang="en-US" b="1" dirty="0">
                <a:solidFill>
                  <a:srgbClr val="FFCC00"/>
                </a:solidFill>
              </a:rPr>
              <a:t>the Federal Reserve System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4" name="Picture 13" descr="c15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525" y="1600200"/>
            <a:ext cx="57569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The Functions of the Federal Reserve System</a:t>
            </a:r>
            <a:r>
              <a:rPr lang="en-US" altLang="en-US" sz="4000" b="1" dirty="0"/>
              <a:t> </a:t>
            </a:r>
            <a:r>
              <a:rPr lang="en-US" altLang="en-US" sz="2800" dirty="0">
                <a:solidFill>
                  <a:srgbClr val="FFCC00"/>
                </a:solidFill>
              </a:rPr>
              <a:t/>
            </a:r>
            <a:br>
              <a:rPr lang="en-US" altLang="en-US" sz="2800" dirty="0">
                <a:solidFill>
                  <a:srgbClr val="FFCC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Has many functions, including check clearing, supervising member banks, holding reserves, and supplying paper currency</a:t>
            </a:r>
            <a:r>
              <a:rPr lang="en-US" altLang="en-US" dirty="0" smtClean="0"/>
              <a:t>.</a:t>
            </a:r>
          </a:p>
          <a:p>
            <a:r>
              <a:rPr lang="en-US" altLang="en-US" b="1" dirty="0"/>
              <a:t>Its most important function is to </a:t>
            </a:r>
            <a:r>
              <a:rPr lang="en-US" altLang="en-US" b="1" u="sng" dirty="0"/>
              <a:t>regulate the money supply</a:t>
            </a:r>
            <a:r>
              <a:rPr lang="en-US" altLang="en-US" b="1" u="sng" dirty="0" smtClean="0"/>
              <a:t>.</a:t>
            </a:r>
          </a:p>
          <a:p>
            <a:r>
              <a:rPr lang="en-US" altLang="en-US" dirty="0"/>
              <a:t>The Fed sets standards for consumer protection, mainly truth-in-lending legislation.</a:t>
            </a:r>
            <a:endParaRPr lang="en-US" altLang="en-US" sz="2000" dirty="0">
              <a:solidFill>
                <a:schemeClr val="hlink"/>
              </a:solidFill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6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Loose and Tight Money Policies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Monetary policy involves changing the growth are of the money supply in order to change the cost and availability of credit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Loose money means credit is plentiful and inexpensive; used to encourage economic growth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Tight money means credit is in short supply and expensive; used to control inflation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The goal of monetary policy is to strike a balance between tight and loose money.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1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Balancing Monetary Policy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4" name="Picture 12" descr="c15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39119"/>
            <a:ext cx="71628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6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Fractional Reserve Banking</a:t>
            </a:r>
            <a:r>
              <a:rPr lang="en-US" altLang="en-US" sz="2800" dirty="0">
                <a:solidFill>
                  <a:srgbClr val="FFCC00"/>
                </a:solidFill>
              </a:rPr>
              <a:t/>
            </a:r>
            <a:br>
              <a:rPr lang="en-US" altLang="en-US" sz="2800" dirty="0">
                <a:solidFill>
                  <a:srgbClr val="FFCC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/>
              <a:t>B</a:t>
            </a:r>
            <a:r>
              <a:rPr lang="en-US" altLang="en-US" dirty="0" smtClean="0"/>
              <a:t>anks </a:t>
            </a:r>
            <a:r>
              <a:rPr lang="en-US" altLang="en-US" dirty="0"/>
              <a:t>are required to </a:t>
            </a:r>
            <a:r>
              <a:rPr lang="en-US" altLang="en-US" b="1" u="sng" dirty="0"/>
              <a:t>keep a percentage of their total deposits </a:t>
            </a:r>
            <a:r>
              <a:rPr lang="en-US" altLang="en-US" dirty="0"/>
              <a:t>in cash reserves in their vaults or with the Federal Reserve bank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This </a:t>
            </a:r>
            <a:r>
              <a:rPr lang="en-US" altLang="en-US" dirty="0" smtClean="0"/>
              <a:t>enables </a:t>
            </a:r>
            <a:r>
              <a:rPr lang="en-US" altLang="en-US" dirty="0"/>
              <a:t>the bank to provide funds for customers who might suddenly want to </a:t>
            </a:r>
            <a:r>
              <a:rPr lang="en-US" altLang="en-US" b="1" u="sng" dirty="0"/>
              <a:t>withdraw</a:t>
            </a:r>
            <a:r>
              <a:rPr lang="en-US" altLang="en-US" dirty="0"/>
              <a:t> large amounts of cash from their accounts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Currently most financial institutions are </a:t>
            </a:r>
            <a:r>
              <a:rPr lang="en-US" altLang="en-US" b="1" u="sng" dirty="0"/>
              <a:t>required to reserve 10 percent</a:t>
            </a:r>
            <a:r>
              <a:rPr lang="en-US" altLang="en-US" dirty="0"/>
              <a:t> of their checkable </a:t>
            </a:r>
            <a:r>
              <a:rPr lang="en-US" altLang="en-US" dirty="0" smtClean="0"/>
              <a:t>deposits.</a:t>
            </a:r>
            <a:endParaRPr lang="en-US" altLang="en-US" sz="2000" dirty="0">
              <a:solidFill>
                <a:schemeClr val="hlink"/>
              </a:solidFill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8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Money Expansion</a:t>
            </a:r>
            <a:r>
              <a:rPr lang="en-US" altLang="en-US" sz="2800" dirty="0">
                <a:solidFill>
                  <a:srgbClr val="FFCC00"/>
                </a:solidFill>
              </a:rPr>
              <a:t/>
            </a:r>
            <a:br>
              <a:rPr lang="en-US" altLang="en-US" sz="2800" dirty="0">
                <a:solidFill>
                  <a:srgbClr val="FFCC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altLang="en-US" sz="2800" b="1" i="1" dirty="0"/>
              <a:t>Money banks lend and receive is usually spent or deposited in another bank who can also use the deposits to </a:t>
            </a:r>
            <a:r>
              <a:rPr lang="en-US" altLang="en-US" sz="2800" b="1" i="1" u="sng" dirty="0"/>
              <a:t>create new money</a:t>
            </a:r>
            <a:r>
              <a:rPr lang="en-US" altLang="en-US" sz="2800" b="1" i="1" u="sng" dirty="0" smtClean="0"/>
              <a:t>.</a:t>
            </a:r>
          </a:p>
          <a:p>
            <a:r>
              <a:rPr lang="en-US" altLang="en-US" sz="2800" dirty="0"/>
              <a:t>This process is known as the multiple expansion of money</a:t>
            </a:r>
            <a:r>
              <a:rPr lang="en-US" altLang="en-US" sz="2800" dirty="0" smtClean="0"/>
              <a:t>. (</a:t>
            </a:r>
            <a:r>
              <a:rPr lang="en-US" altLang="en-US" sz="2800" dirty="0" err="1" smtClean="0"/>
              <a:t>Multipier</a:t>
            </a:r>
            <a:r>
              <a:rPr lang="en-US" altLang="en-US" sz="2800" dirty="0" smtClean="0"/>
              <a:t>)</a:t>
            </a:r>
            <a:endParaRPr lang="en-US" altLang="en-US" sz="2800" dirty="0"/>
          </a:p>
          <a:p>
            <a:endParaRPr lang="en-US" dirty="0"/>
          </a:p>
        </p:txBody>
      </p:sp>
      <p:pic>
        <p:nvPicPr>
          <p:cNvPr id="4" name="Picture 17" descr="c15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7" y="3087414"/>
            <a:ext cx="906936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57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Monetary Policy: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altLang="en-US" dirty="0">
                <a:solidFill>
                  <a:srgbClr val="FFC000"/>
                </a:solidFill>
              </a:rPr>
              <a:t>Changing Reserve Requirements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lower the percentage of deposits in reserve, the more money available to loan out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If RR↓ = loose money</a:t>
            </a:r>
          </a:p>
          <a:p>
            <a:r>
              <a:rPr lang="en-US" altLang="en-US" dirty="0"/>
              <a:t>Raising the reserve decreases the amount of money in the economy and slows it down</a:t>
            </a:r>
            <a:r>
              <a:rPr lang="en-US" altLang="en-US" dirty="0" smtClean="0"/>
              <a:t>.</a:t>
            </a:r>
          </a:p>
          <a:p>
            <a:r>
              <a:rPr lang="en-US" dirty="0" smtClean="0"/>
              <a:t>If RR↑ = tight money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4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Four Categories of GDP</a:t>
            </a:r>
            <a:br>
              <a:rPr lang="en-US" altLang="en-US" b="1" dirty="0">
                <a:solidFill>
                  <a:srgbClr val="FFCC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/>
          </a:bodyPr>
          <a:lstStyle/>
          <a:p>
            <a:r>
              <a:rPr lang="en-US" altLang="en-US" dirty="0"/>
              <a:t>To compute GDP, </a:t>
            </a:r>
            <a:br>
              <a:rPr lang="en-US" altLang="en-US" dirty="0"/>
            </a:br>
            <a:r>
              <a:rPr lang="en-US" altLang="en-US" dirty="0"/>
              <a:t>economists add the </a:t>
            </a:r>
            <a:br>
              <a:rPr lang="en-US" altLang="en-US" dirty="0"/>
            </a:br>
            <a:r>
              <a:rPr lang="en-US" altLang="en-US" dirty="0"/>
              <a:t>total amount of </a:t>
            </a:r>
            <a:br>
              <a:rPr lang="en-US" altLang="en-US" dirty="0"/>
            </a:br>
            <a:r>
              <a:rPr lang="en-US" altLang="en-US" dirty="0"/>
              <a:t>expenditures from </a:t>
            </a:r>
            <a:br>
              <a:rPr lang="en-US" altLang="en-US" dirty="0"/>
            </a:br>
            <a:r>
              <a:rPr lang="en-US" altLang="en-US" dirty="0"/>
              <a:t>the consumer </a:t>
            </a:r>
            <a:br>
              <a:rPr lang="en-US" altLang="en-US" dirty="0"/>
            </a:br>
            <a:r>
              <a:rPr lang="en-US" altLang="en-US" dirty="0"/>
              <a:t>sector, the </a:t>
            </a:r>
            <a:br>
              <a:rPr lang="en-US" altLang="en-US" dirty="0"/>
            </a:br>
            <a:r>
              <a:rPr lang="en-US" altLang="en-US" dirty="0"/>
              <a:t>investment sector, </a:t>
            </a:r>
            <a:br>
              <a:rPr lang="en-US" altLang="en-US" dirty="0"/>
            </a:br>
            <a:r>
              <a:rPr lang="en-US" altLang="en-US" dirty="0"/>
              <a:t>the government </a:t>
            </a:r>
            <a:br>
              <a:rPr lang="en-US" altLang="en-US" dirty="0"/>
            </a:br>
            <a:r>
              <a:rPr lang="en-US" altLang="en-US" dirty="0"/>
              <a:t>sector, and net </a:t>
            </a:r>
            <a:br>
              <a:rPr lang="en-US" altLang="en-US" dirty="0"/>
            </a:br>
            <a:r>
              <a:rPr lang="en-US" altLang="en-US" dirty="0"/>
              <a:t>exports.</a:t>
            </a:r>
            <a:endParaRPr lang="en-US" altLang="en-US" sz="3600" dirty="0"/>
          </a:p>
          <a:p>
            <a:endParaRPr lang="en-US" dirty="0"/>
          </a:p>
        </p:txBody>
      </p:sp>
      <p:pic>
        <p:nvPicPr>
          <p:cNvPr id="5" name="Picture 17" descr="C13 F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912" y="1752600"/>
            <a:ext cx="5566557" cy="3809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08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Changing the Discount Rate</a:t>
            </a:r>
            <a:r>
              <a:rPr lang="en-US" altLang="en-US" sz="2800" dirty="0">
                <a:solidFill>
                  <a:srgbClr val="FFCC00"/>
                </a:solidFill>
              </a:rPr>
              <a:t/>
            </a:r>
            <a:br>
              <a:rPr lang="en-US" altLang="en-US" sz="2800" dirty="0">
                <a:solidFill>
                  <a:srgbClr val="FFCC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The </a:t>
            </a:r>
            <a:r>
              <a:rPr lang="en-US" altLang="en-US" b="1" u="sng" dirty="0"/>
              <a:t>discount rate</a:t>
            </a:r>
            <a:r>
              <a:rPr lang="en-US" altLang="en-US" dirty="0"/>
              <a:t> is the interest rate the Fed charges its member banks when they borrow money to meet the reserve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The </a:t>
            </a:r>
            <a:r>
              <a:rPr lang="en-US" altLang="en-US" b="1" u="sng" dirty="0"/>
              <a:t>prime rate </a:t>
            </a:r>
            <a:r>
              <a:rPr lang="en-US" altLang="en-US" dirty="0"/>
              <a:t>is the interest rate banks charge to their best customers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A higher discount rate means that members banks charge their customers higher interest, reducing the money supply</a:t>
            </a:r>
            <a:r>
              <a:rPr lang="en-US" altLang="en-US" dirty="0" smtClean="0"/>
              <a:t>. (tight money)</a:t>
            </a:r>
          </a:p>
          <a:p>
            <a:r>
              <a:rPr lang="en-US" dirty="0" smtClean="0"/>
              <a:t>Discount Rate↓ = loose money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2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Open-Market Operations</a:t>
            </a:r>
            <a:r>
              <a:rPr lang="en-US" altLang="en-US" sz="2800" dirty="0">
                <a:solidFill>
                  <a:srgbClr val="FFCC00"/>
                </a:solidFill>
              </a:rPr>
              <a:t/>
            </a:r>
            <a:br>
              <a:rPr lang="en-US" altLang="en-US" sz="2800" dirty="0">
                <a:solidFill>
                  <a:srgbClr val="FFCC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The buying and selling of government securities is called </a:t>
            </a:r>
            <a:r>
              <a:rPr lang="en-US" altLang="en-US" b="1" u="sng" dirty="0"/>
              <a:t>open-market operations</a:t>
            </a:r>
            <a:r>
              <a:rPr lang="en-US" altLang="en-US" b="1" u="sng" dirty="0" smtClean="0"/>
              <a:t>.</a:t>
            </a:r>
          </a:p>
          <a:p>
            <a:r>
              <a:rPr lang="en-US" altLang="en-US" dirty="0"/>
              <a:t>When the Fed buys securities, it makes a deposit into the reserve account of </a:t>
            </a:r>
            <a:r>
              <a:rPr lang="en-US" altLang="en-US" dirty="0" smtClean="0"/>
              <a:t>that </a:t>
            </a:r>
            <a:r>
              <a:rPr lang="en-US" altLang="en-US" dirty="0"/>
              <a:t>bank, giving that bank more money to lend out </a:t>
            </a:r>
            <a:r>
              <a:rPr lang="en-US" altLang="en-US" dirty="0" smtClean="0"/>
              <a:t>= (loose money)</a:t>
            </a:r>
          </a:p>
          <a:p>
            <a:r>
              <a:rPr lang="en-US" altLang="en-US" dirty="0" smtClean="0">
                <a:sym typeface="Wingdings" pitchFamily="2" charset="2"/>
              </a:rPr>
              <a:t>If the Fed sells securities, money is taken out of circulation = tight money.</a:t>
            </a:r>
            <a:endParaRPr lang="en-US" altLang="en-US" dirty="0"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0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Government Growth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886200" cy="4525963"/>
          </a:xfrm>
        </p:spPr>
        <p:txBody>
          <a:bodyPr/>
          <a:lstStyle/>
          <a:p>
            <a:r>
              <a:rPr lang="en-US" altLang="en-US" dirty="0"/>
              <a:t>The number of government workers and functions has </a:t>
            </a:r>
            <a:r>
              <a:rPr lang="en-US" altLang="en-US" i="1" u="sng" dirty="0"/>
              <a:t>increased</a:t>
            </a:r>
            <a:r>
              <a:rPr lang="en-US" altLang="en-US" dirty="0"/>
              <a:t> dramatically</a:t>
            </a:r>
            <a:r>
              <a:rPr lang="en-US" altLang="en-US" dirty="0" smtClean="0"/>
              <a:t>.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b="1" u="sng" dirty="0"/>
              <a:t>Public-works</a:t>
            </a:r>
            <a:r>
              <a:rPr lang="en-US" altLang="en-US" dirty="0"/>
              <a:t> projects are public facilities that are built and paid for with tax dollars.</a:t>
            </a:r>
          </a:p>
          <a:p>
            <a:endParaRPr lang="en-US" dirty="0"/>
          </a:p>
        </p:txBody>
      </p:sp>
      <p:pic>
        <p:nvPicPr>
          <p:cNvPr id="5" name="Picture 15" descr="C16 F2 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4739480" cy="47394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07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Why Has Government Grown? </a:t>
            </a:r>
            <a:r>
              <a:rPr lang="en-US" altLang="en-US" sz="2800" dirty="0">
                <a:solidFill>
                  <a:srgbClr val="FFCC00"/>
                </a:solidFill>
              </a:rPr>
              <a:t/>
            </a:r>
            <a:br>
              <a:rPr lang="en-US" altLang="en-US" sz="2800" dirty="0">
                <a:solidFill>
                  <a:srgbClr val="FFCC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During the depression, more government services were needed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Financing World War II caused more government growth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Total </a:t>
            </a:r>
            <a:r>
              <a:rPr lang="en-US" altLang="en-US" dirty="0"/>
              <a:t>government purchases represent 18 percent of GDP, and all government spending is more than one-third of GDP.</a:t>
            </a:r>
          </a:p>
          <a:p>
            <a:r>
              <a:rPr lang="en-US" altLang="en-US" dirty="0"/>
              <a:t>Government spending includes services to the people paid for by their taxes.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5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Providing Public Goods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u="sng" dirty="0"/>
              <a:t>Public goods </a:t>
            </a:r>
            <a:r>
              <a:rPr lang="en-US" altLang="en-US" dirty="0"/>
              <a:t>are special goods or services provided by the government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National defense is one of the few public goods only provided by the national government</a:t>
            </a:r>
            <a:r>
              <a:rPr lang="en-US" alt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1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Redistributing Income</a:t>
            </a:r>
            <a:r>
              <a:rPr lang="en-US" altLang="en-US" sz="2800" dirty="0">
                <a:solidFill>
                  <a:srgbClr val="FFCC00"/>
                </a:solidFill>
              </a:rPr>
              <a:t/>
            </a:r>
            <a:br>
              <a:rPr lang="en-US" altLang="en-US" sz="2800" dirty="0">
                <a:solidFill>
                  <a:srgbClr val="FFCC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u="sng" dirty="0" smtClean="0"/>
              <a:t>Social </a:t>
            </a:r>
            <a:r>
              <a:rPr lang="en-US" altLang="en-US" b="1" u="sng" dirty="0"/>
              <a:t>insurance programs </a:t>
            </a:r>
            <a:r>
              <a:rPr lang="en-US" altLang="en-US" dirty="0"/>
              <a:t>are specifically geared to help retired people, disabled workers, and unemployed workers, and their families (Social Security and workers’ compensation</a:t>
            </a:r>
            <a:r>
              <a:rPr lang="en-US" altLang="en-US" dirty="0" smtClean="0"/>
              <a:t>).</a:t>
            </a:r>
          </a:p>
          <a:p>
            <a:r>
              <a:rPr lang="en-US" altLang="en-US" b="1" u="sng" dirty="0"/>
              <a:t>Public assistance programs </a:t>
            </a:r>
            <a:r>
              <a:rPr lang="en-US" altLang="en-US" dirty="0"/>
              <a:t>(welfare) help people based on their needs regardless of whether a person paid taxes into the program.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6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Critics of Government </a:t>
            </a:r>
            <a:br>
              <a:rPr lang="en-US" altLang="en-US" b="1" dirty="0">
                <a:solidFill>
                  <a:srgbClr val="FFCC00"/>
                </a:solidFill>
              </a:rPr>
            </a:br>
            <a:r>
              <a:rPr lang="en-US" altLang="en-US" b="1" dirty="0">
                <a:solidFill>
                  <a:srgbClr val="FFCC00"/>
                </a:solidFill>
              </a:rPr>
              <a:t>Involvement</a:t>
            </a:r>
            <a:r>
              <a:rPr lang="en-US" altLang="en-US" sz="4000" dirty="0">
                <a:solidFill>
                  <a:srgbClr val="6699FF"/>
                </a:solidFill>
              </a:rPr>
              <a:t/>
            </a:r>
            <a:br>
              <a:rPr lang="en-US" altLang="en-US" sz="4000" dirty="0">
                <a:solidFill>
                  <a:srgbClr val="6699F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Critics feel public goods should be provided by private organizations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If people pay less tax, they can use that money to choose which goods they want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Redistribution programs discourage personal progress, incentives, and self-development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Government regulations raise the prices of goods and services; seek market solutions instead.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The Budget-Making Process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/>
              <a:t>The Federal Budget is prepared about 18 months before the fiscal year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The President and the Office of Management and Budget (OMB) work together to outline a budget plan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The President approves a budget and then submits it to Congress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Congress then examines and discusses the budget, and should pass it before the coming fiscal year.</a:t>
            </a:r>
            <a:endParaRPr lang="en-US" altLang="en-US" sz="2000" dirty="0">
              <a:solidFill>
                <a:schemeClr val="hlink"/>
              </a:solidFill>
              <a:sym typeface="Wingdings" pitchFamily="2" charset="2"/>
            </a:endParaRPr>
          </a:p>
          <a:p>
            <a:r>
              <a:rPr lang="en-US" altLang="en-US" dirty="0"/>
              <a:t>Often the budget is not passed until after the fiscal year has already begun.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Federal Government Spending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4" name="Picture 14" descr="C16 F6A 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08931"/>
            <a:ext cx="5715000" cy="4508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6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Deficit Spending and the </a:t>
            </a:r>
            <a:br>
              <a:rPr lang="en-US" altLang="en-US" b="1" dirty="0">
                <a:solidFill>
                  <a:srgbClr val="FFCC00"/>
                </a:solidFill>
              </a:rPr>
            </a:br>
            <a:r>
              <a:rPr lang="en-US" altLang="en-US" b="1" dirty="0">
                <a:solidFill>
                  <a:srgbClr val="FFCC00"/>
                </a:solidFill>
              </a:rPr>
              <a:t>National Debt</a:t>
            </a:r>
            <a:r>
              <a:rPr lang="en-US" altLang="en-US" sz="4000" dirty="0">
                <a:solidFill>
                  <a:srgbClr val="6699FF"/>
                </a:solidFill>
              </a:rPr>
              <a:t/>
            </a:r>
            <a:br>
              <a:rPr lang="en-US" altLang="en-US" sz="4000" dirty="0">
                <a:solidFill>
                  <a:srgbClr val="6699F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Budget </a:t>
            </a:r>
            <a:r>
              <a:rPr lang="en-US" altLang="en-US" b="1" u="sng" dirty="0"/>
              <a:t>deficits</a:t>
            </a:r>
            <a:r>
              <a:rPr lang="en-US" altLang="en-US" dirty="0"/>
              <a:t> are created when the government spends more than its revenues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In order to make up the difference in funds, the government borrows the money, known as deficit funding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The </a:t>
            </a:r>
            <a:r>
              <a:rPr lang="en-US" altLang="en-US" b="1" u="sng" dirty="0"/>
              <a:t>national debt </a:t>
            </a:r>
            <a:r>
              <a:rPr lang="en-US" altLang="en-US" dirty="0"/>
              <a:t>is the total amount of money the federal government owes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A budget </a:t>
            </a:r>
            <a:r>
              <a:rPr lang="en-US" altLang="en-US" b="1" u="sng" dirty="0"/>
              <a:t>surplus</a:t>
            </a:r>
            <a:r>
              <a:rPr lang="en-US" altLang="en-US" dirty="0"/>
              <a:t> occurs when the government spends less than its revenues.</a:t>
            </a:r>
            <a:endParaRPr lang="en-US" altLang="en-US" sz="2000" dirty="0">
              <a:solidFill>
                <a:schemeClr val="hlink"/>
              </a:solidFill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9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b="1" dirty="0">
                <a:solidFill>
                  <a:srgbClr val="FFCC00"/>
                </a:solidFill>
              </a:rPr>
              <a:t>Measurements of Income</a:t>
            </a:r>
            <a:endParaRPr lang="en-US" altLang="en-US" sz="2800" b="1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National income (NI) is the total earned by everyone in the economy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NI is made up of wages and salaries, income of self-employed people, rental income, corporate profits, and interest on savings and other investments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Personal income (PI) is income received before paying personal taxes. </a:t>
            </a:r>
            <a:endParaRPr lang="en-US" altLang="en-US" sz="2000" b="1" dirty="0">
              <a:solidFill>
                <a:schemeClr val="hlink"/>
              </a:solidFill>
              <a:sym typeface="Wingdings" pitchFamily="2" charset="2"/>
            </a:endParaRPr>
          </a:p>
          <a:p>
            <a:r>
              <a:rPr lang="en-US" altLang="en-US" dirty="0"/>
              <a:t>Disposable personal income (DI) is income left to purchase goods or put in savings after paying taxes.</a:t>
            </a:r>
            <a:endParaRPr lang="en-US" altLang="en-US" sz="2000" b="1" dirty="0">
              <a:solidFill>
                <a:schemeClr val="hlink"/>
              </a:solidFill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9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Principles of Taxation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u="sng" dirty="0"/>
              <a:t>Benefits-received principle </a:t>
            </a:r>
            <a:r>
              <a:rPr lang="en-US" altLang="en-US" dirty="0"/>
              <a:t>states that people who use a service should support it with taxes in proportion to the benefit they receive</a:t>
            </a:r>
            <a:r>
              <a:rPr lang="en-US" altLang="en-US" dirty="0" smtClean="0"/>
              <a:t>.</a:t>
            </a:r>
          </a:p>
          <a:p>
            <a:r>
              <a:rPr lang="en-US" altLang="en-US" b="1" u="sng" dirty="0"/>
              <a:t>Ability-to-pay principle </a:t>
            </a:r>
            <a:r>
              <a:rPr lang="en-US" altLang="en-US" dirty="0"/>
              <a:t>states that people support programs based on their incomes, not their usage of the programs.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7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Forms of Taxation</a:t>
            </a:r>
            <a:r>
              <a:rPr lang="en-US" altLang="en-US" sz="2800" dirty="0">
                <a:solidFill>
                  <a:srgbClr val="FFCC00"/>
                </a:solidFill>
              </a:rPr>
              <a:t/>
            </a:r>
            <a:br>
              <a:rPr lang="en-US" altLang="en-US" sz="2800" dirty="0">
                <a:solidFill>
                  <a:srgbClr val="FFCC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u="sng" dirty="0"/>
              <a:t>Proportional</a:t>
            </a:r>
            <a:r>
              <a:rPr lang="en-US" altLang="en-US" dirty="0"/>
              <a:t> taxes are based on a proportion or percentage of a person’s income</a:t>
            </a:r>
            <a:r>
              <a:rPr lang="en-US" altLang="en-US" dirty="0" smtClean="0"/>
              <a:t>.</a:t>
            </a:r>
          </a:p>
          <a:p>
            <a:r>
              <a:rPr lang="en-US" altLang="en-US" b="1" u="sng" dirty="0"/>
              <a:t>Progressive</a:t>
            </a:r>
            <a:r>
              <a:rPr lang="en-US" altLang="en-US" dirty="0"/>
              <a:t> taxes are taxes where a person pays a higher percentage of income in taxes as that income rises</a:t>
            </a:r>
            <a:r>
              <a:rPr lang="en-US" altLang="en-US" dirty="0" smtClean="0"/>
              <a:t>.</a:t>
            </a:r>
          </a:p>
          <a:p>
            <a:r>
              <a:rPr lang="en-US" altLang="en-US" b="1" u="sng" dirty="0"/>
              <a:t>Regressive</a:t>
            </a:r>
            <a:r>
              <a:rPr lang="en-US" altLang="en-US" dirty="0"/>
              <a:t> taxes are taxes where a person pays a lower percentage of income in taxes as that income rises.</a:t>
            </a:r>
            <a:endParaRPr lang="en-US" altLang="en-US" sz="2000" dirty="0">
              <a:solidFill>
                <a:schemeClr val="hlink"/>
              </a:solidFill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44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Measuring Unemployment</a:t>
            </a:r>
            <a:r>
              <a:rPr lang="en-US" altLang="en-US" sz="2800" dirty="0">
                <a:solidFill>
                  <a:srgbClr val="FFCC00"/>
                </a:solidFill>
              </a:rPr>
              <a:t/>
            </a:r>
            <a:br>
              <a:rPr lang="en-US" altLang="en-US" sz="2800" dirty="0">
                <a:solidFill>
                  <a:srgbClr val="FFCC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 dirty="0"/>
              <a:t>The </a:t>
            </a:r>
            <a:r>
              <a:rPr lang="en-US" altLang="en-US" b="1" u="sng" dirty="0"/>
              <a:t>unemployment rate </a:t>
            </a:r>
            <a:r>
              <a:rPr lang="en-US" altLang="en-US" b="1" dirty="0"/>
              <a:t>is the percentage of the civilian labor force that is without jobs but </a:t>
            </a:r>
            <a:r>
              <a:rPr lang="en-US" altLang="en-US" b="1" dirty="0" smtClean="0"/>
              <a:t>that </a:t>
            </a:r>
            <a:r>
              <a:rPr lang="en-US" altLang="en-US" b="1" dirty="0"/>
              <a:t>is actively looking for work</a:t>
            </a:r>
            <a:r>
              <a:rPr lang="en-US" altLang="en-US" b="1" dirty="0" smtClean="0"/>
              <a:t>.</a:t>
            </a:r>
          </a:p>
          <a:p>
            <a:r>
              <a:rPr lang="en-US" altLang="en-US" b="1" dirty="0"/>
              <a:t>High unemployment is a sign that the economy is not doing well</a:t>
            </a:r>
            <a:r>
              <a:rPr lang="en-US" altLang="en-US" b="1" dirty="0" smtClean="0"/>
              <a:t>.</a:t>
            </a:r>
          </a:p>
          <a:p>
            <a:r>
              <a:rPr lang="en-US" altLang="en-US" b="1" u="sng" dirty="0"/>
              <a:t>Types of unemployment: </a:t>
            </a:r>
            <a:endParaRPr lang="en-US" altLang="en-US" b="1" u="sng" dirty="0" smtClean="0"/>
          </a:p>
          <a:p>
            <a:pPr lvl="1"/>
            <a:r>
              <a:rPr lang="en-US" altLang="en-US" b="1" dirty="0" smtClean="0"/>
              <a:t>structural (people have jobs skills no longer demanded)</a:t>
            </a:r>
          </a:p>
          <a:p>
            <a:pPr lvl="1"/>
            <a:r>
              <a:rPr lang="en-US" altLang="en-US" b="1" dirty="0"/>
              <a:t>s</a:t>
            </a:r>
            <a:r>
              <a:rPr lang="en-US" altLang="en-US" b="1" dirty="0" smtClean="0"/>
              <a:t>easonal/frictional (people are between jobs)</a:t>
            </a:r>
          </a:p>
          <a:p>
            <a:pPr lvl="1"/>
            <a:r>
              <a:rPr lang="en-US" altLang="en-US" b="1" dirty="0" smtClean="0"/>
              <a:t>cyclical (low AD puts people out of work. BAD- sign of recession).</a:t>
            </a:r>
          </a:p>
          <a:p>
            <a:r>
              <a:rPr lang="en-US" altLang="en-US" b="1" dirty="0"/>
              <a:t>Full employment is when the unemployment rate is below 5 percent.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5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Unemployment Rates throughout 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U.S. History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4" name="Picture 15" descr="C17 F1 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53381"/>
            <a:ext cx="57150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25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Inflation</a:t>
            </a:r>
            <a:r>
              <a:rPr lang="en-US" altLang="en-US" sz="2800" dirty="0">
                <a:solidFill>
                  <a:srgbClr val="FFCC00"/>
                </a:solidFill>
              </a:rPr>
              <a:t/>
            </a:r>
            <a:br>
              <a:rPr lang="en-US" altLang="en-US" sz="2800" dirty="0">
                <a:solidFill>
                  <a:srgbClr val="FFCC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Acceptable levels of inflation are about 3 percent a year or lower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Unpredictable inflation has a destabilizing effect on the economy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Inflation can cause people’s standard of living to fall, especially people on fixed incomes, such as retired people.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0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Inflation </a:t>
            </a:r>
            <a:r>
              <a:rPr lang="en-US" altLang="en-US" sz="2800" b="1" dirty="0">
                <a:solidFill>
                  <a:srgbClr val="FFCC00"/>
                </a:solidFill>
              </a:rPr>
              <a:t>(cont.)</a:t>
            </a:r>
            <a:r>
              <a:rPr lang="en-US" altLang="en-US" sz="2800" dirty="0">
                <a:solidFill>
                  <a:srgbClr val="FFCC00"/>
                </a:solidFill>
              </a:rPr>
              <a:t/>
            </a:r>
            <a:br>
              <a:rPr lang="en-US" altLang="en-US" sz="2800" dirty="0">
                <a:solidFill>
                  <a:srgbClr val="FFCC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u="sng" dirty="0"/>
              <a:t>Demand-pull</a:t>
            </a:r>
            <a:r>
              <a:rPr lang="en-US" altLang="en-US" dirty="0"/>
              <a:t> theory of inflation states that prices rise because of high business and consumer </a:t>
            </a:r>
            <a:r>
              <a:rPr lang="en-US" altLang="en-US" dirty="0" smtClean="0"/>
              <a:t>demand.</a:t>
            </a:r>
          </a:p>
          <a:p>
            <a:r>
              <a:rPr lang="en-US" altLang="en-US" b="1" u="sng" dirty="0" smtClean="0"/>
              <a:t>Cost-push</a:t>
            </a:r>
            <a:r>
              <a:rPr lang="en-US" altLang="en-US" dirty="0" smtClean="0"/>
              <a:t> </a:t>
            </a:r>
            <a:r>
              <a:rPr lang="en-US" altLang="en-US" dirty="0"/>
              <a:t>theory of inflation states that prices rise because of excessive labor costs and business profits</a:t>
            </a:r>
            <a:r>
              <a:rPr lang="en-US" altLang="en-US" dirty="0" smtClean="0"/>
              <a:t>.</a:t>
            </a:r>
          </a:p>
          <a:p>
            <a:r>
              <a:rPr lang="en-US" altLang="en-US" b="1" u="sng" dirty="0"/>
              <a:t>Stagflation</a:t>
            </a:r>
            <a:r>
              <a:rPr lang="en-US" altLang="en-US" dirty="0"/>
              <a:t> occurs when high inflation and unemployment occur at the same time.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52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rgbClr val="FFC000"/>
                </a:solidFill>
              </a:rPr>
              <a:t>Fiscal Policy</a:t>
            </a:r>
            <a:r>
              <a:rPr lang="en-US" altLang="en-US" dirty="0">
                <a:solidFill>
                  <a:srgbClr val="FFFFCC"/>
                </a:solidFill>
              </a:rPr>
              <a:t/>
            </a:r>
            <a:br>
              <a:rPr lang="en-US" altLang="en-US" dirty="0">
                <a:solidFill>
                  <a:srgbClr val="FFFFCC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dirty="0" smtClean="0"/>
              <a:t>Definition: </a:t>
            </a:r>
            <a:r>
              <a:rPr lang="en-US" altLang="en-US" dirty="0" smtClean="0"/>
              <a:t>federal </a:t>
            </a:r>
            <a:r>
              <a:rPr lang="en-US" altLang="en-US" dirty="0"/>
              <a:t>government’s use of taxation and spending </a:t>
            </a:r>
            <a:r>
              <a:rPr lang="en-US" altLang="en-US" dirty="0" smtClean="0"/>
              <a:t>policies </a:t>
            </a:r>
            <a:r>
              <a:rPr lang="en-US" altLang="en-US" dirty="0"/>
              <a:t>to affect overall business </a:t>
            </a:r>
            <a:r>
              <a:rPr lang="en-US" altLang="en-US" dirty="0" smtClean="0"/>
              <a:t>activity.</a:t>
            </a:r>
          </a:p>
          <a:p>
            <a:r>
              <a:rPr lang="en-US" altLang="en-US" b="1" u="sng" dirty="0"/>
              <a:t>John Maynard Keynes </a:t>
            </a:r>
            <a:r>
              <a:rPr lang="en-US" altLang="en-US" dirty="0"/>
              <a:t>believed that the forces of aggregate supply and demand operated too slowly in a serious recession and that government should step in to stimulate aggregate demand.</a:t>
            </a:r>
            <a:endParaRPr lang="en-US" altLang="en-US" sz="2000" dirty="0">
              <a:solidFill>
                <a:schemeClr val="hlink"/>
              </a:solidFill>
              <a:sym typeface="Wingdings" pitchFamily="2" charset="2"/>
            </a:endParaRPr>
          </a:p>
          <a:p>
            <a:endParaRPr lang="en-US" altLang="en-US" dirty="0">
              <a:solidFill>
                <a:srgbClr val="0099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53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FFC000"/>
                </a:solidFill>
              </a:rPr>
              <a:t>Fiscal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b="1" u="sng" dirty="0" smtClean="0"/>
              <a:t>Expansionary Fiscal Policy </a:t>
            </a:r>
            <a:r>
              <a:rPr lang="en-US" altLang="en-US" b="1" dirty="0" smtClean="0"/>
              <a:t>= Tax cuts and/or increased spending.</a:t>
            </a:r>
          </a:p>
          <a:p>
            <a:pPr lvl="1"/>
            <a:r>
              <a:rPr lang="en-US" altLang="en-US" b="1" dirty="0" smtClean="0"/>
              <a:t>Theory is </a:t>
            </a:r>
            <a:r>
              <a:rPr lang="en-US" altLang="en-US" b="1" dirty="0"/>
              <a:t>that tax cuts lead to increasing investment and </a:t>
            </a:r>
            <a:r>
              <a:rPr lang="en-US" altLang="en-US" b="1" dirty="0" smtClean="0"/>
              <a:t>jobs</a:t>
            </a:r>
            <a:r>
              <a:rPr lang="en-US" altLang="en-US" b="1" dirty="0"/>
              <a:t> </a:t>
            </a:r>
            <a:r>
              <a:rPr lang="en-US" altLang="en-US" b="1" dirty="0" smtClean="0"/>
              <a:t>which leads to increased AD. Used to solve a recession.</a:t>
            </a:r>
          </a:p>
          <a:p>
            <a:pPr marL="457200" lvl="1" indent="0">
              <a:buNone/>
            </a:pPr>
            <a:endParaRPr lang="en-US" altLang="en-US" b="1" dirty="0" smtClean="0"/>
          </a:p>
          <a:p>
            <a:r>
              <a:rPr lang="en-US" altLang="en-US" b="1" u="sng" dirty="0" smtClean="0"/>
              <a:t>Contractionary Fiscal Policy </a:t>
            </a:r>
            <a:r>
              <a:rPr lang="en-US" altLang="en-US" b="1" dirty="0" smtClean="0"/>
              <a:t>= Increased taxes and/or decreased government spending.</a:t>
            </a:r>
          </a:p>
          <a:p>
            <a:pPr lvl="1"/>
            <a:r>
              <a:rPr lang="en-US" altLang="en-US" b="1" dirty="0" smtClean="0"/>
              <a:t>Theory is that the government can slow the economy down and reduce inflation if necessary. Used to prevent the economy from “over-heating” or expanding too fast.</a:t>
            </a:r>
          </a:p>
          <a:p>
            <a:pPr marL="457200" lvl="1" indent="0">
              <a:buNone/>
            </a:pPr>
            <a:endParaRPr lang="en-US" altLang="en-US" b="1" dirty="0" smtClean="0"/>
          </a:p>
          <a:p>
            <a:r>
              <a:rPr lang="en-US" altLang="en-US" b="1" dirty="0"/>
              <a:t>If people pay lower taxes, they will have more money to spend, save, and invest in a growing economy</a:t>
            </a:r>
            <a:r>
              <a:rPr lang="en-US" altLang="en-US" b="1" dirty="0" smtClean="0"/>
              <a:t>.</a:t>
            </a:r>
          </a:p>
          <a:p>
            <a:r>
              <a:rPr lang="en-US" altLang="en-US" b="1" dirty="0"/>
              <a:t>These are called </a:t>
            </a:r>
            <a:r>
              <a:rPr lang="en-US" altLang="en-US" b="1" u="sng" dirty="0"/>
              <a:t>supply-side</a:t>
            </a:r>
            <a:r>
              <a:rPr lang="en-US" altLang="en-US" b="1" dirty="0"/>
              <a:t> effects of fiscal policy.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2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International Trade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b="1" dirty="0" smtClean="0"/>
              <a:t>No nation has the capacity to produce enough of everything it would take to satisfy all the wants and needs of it’s citizens.</a:t>
            </a:r>
          </a:p>
          <a:p>
            <a:pPr marL="0" indent="0">
              <a:buNone/>
            </a:pPr>
            <a:endParaRPr lang="en-US" sz="3000" b="1" dirty="0" smtClean="0"/>
          </a:p>
          <a:p>
            <a:r>
              <a:rPr lang="en-US" sz="3000" b="1" dirty="0" smtClean="0"/>
              <a:t>Why? </a:t>
            </a:r>
            <a:r>
              <a:rPr lang="en-US" sz="3000" b="1" u="sng" dirty="0" smtClean="0"/>
              <a:t>The Economizing problem = </a:t>
            </a:r>
            <a:r>
              <a:rPr lang="en-US" sz="3000" b="1" i="1" u="sng" dirty="0" smtClean="0"/>
              <a:t>SCARCITY!</a:t>
            </a:r>
          </a:p>
          <a:p>
            <a:pPr marL="0" indent="0">
              <a:buNone/>
            </a:pPr>
            <a:endParaRPr lang="en-US" sz="3000" b="1" i="1" u="sng" dirty="0" smtClean="0"/>
          </a:p>
          <a:p>
            <a:r>
              <a:rPr lang="en-US" sz="3000" b="1" dirty="0" smtClean="0"/>
              <a:t>Therefore each nation must specialize in what it is best at and trade for the goods or resources it lacks.</a:t>
            </a:r>
          </a:p>
          <a:p>
            <a:pPr marL="0" indent="0">
              <a:buNone/>
            </a:pPr>
            <a:endParaRPr lang="en-US" sz="3000" b="1" dirty="0" smtClean="0"/>
          </a:p>
          <a:p>
            <a:r>
              <a:rPr lang="en-US" sz="3000" b="1" i="1" u="sng" dirty="0" smtClean="0"/>
              <a:t>Specialization and trade </a:t>
            </a:r>
            <a:r>
              <a:rPr lang="en-US" sz="3000" b="1" dirty="0" smtClean="0"/>
              <a:t>allows nations to get closer to fulfilling the wants and needs of it’s citizens.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2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The Economic Basis for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sz="3000" b="1" dirty="0" smtClean="0"/>
              <a:t>Is it bad to rely on other nations for goods or resources?</a:t>
            </a:r>
          </a:p>
          <a:p>
            <a:pPr lvl="1"/>
            <a:r>
              <a:rPr lang="en-US" sz="3000" b="1" u="sng" dirty="0" smtClean="0"/>
              <a:t>No! </a:t>
            </a:r>
            <a:r>
              <a:rPr lang="en-US" sz="3000" b="1" dirty="0" smtClean="0"/>
              <a:t>Not if they can provide or produce those goods or resources at a lower cost!</a:t>
            </a:r>
          </a:p>
          <a:p>
            <a:pPr marL="0" indent="0">
              <a:buNone/>
            </a:pPr>
            <a:endParaRPr lang="en-US" sz="3000" b="1" dirty="0" smtClean="0"/>
          </a:p>
          <a:p>
            <a:r>
              <a:rPr lang="en-US" sz="3000" b="1" dirty="0"/>
              <a:t>Remember: </a:t>
            </a:r>
            <a:r>
              <a:rPr lang="en-US" sz="3000" b="1" u="sng" dirty="0"/>
              <a:t>Comparative Advantage </a:t>
            </a:r>
            <a:r>
              <a:rPr lang="en-US" sz="3000" b="1" dirty="0"/>
              <a:t>– the ability to produce goods or services at a lower opportunity cost (every nation has comparative advantage in something</a:t>
            </a:r>
            <a:r>
              <a:rPr lang="en-US" sz="3000" b="1" dirty="0" smtClean="0"/>
              <a:t>!)</a:t>
            </a:r>
          </a:p>
          <a:p>
            <a:endParaRPr lang="en-US" sz="3000" b="1" dirty="0"/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en-US" sz="3500" b="1" u="sng" dirty="0"/>
              <a:t>The Case for Free Trade</a:t>
            </a:r>
            <a:r>
              <a:rPr lang="en-US" altLang="en-US" sz="3500" b="1" dirty="0"/>
              <a:t>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en-US" sz="3000" b="1" dirty="0"/>
              <a:t>1. the world economy can achieve more efficient allocation of resources, higher standard of living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en-US" sz="3000" b="1" dirty="0"/>
              <a:t>2. promotes competition (efficiency)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en-US" sz="3000" b="1" dirty="0"/>
              <a:t>3. promotes positive relationships</a:t>
            </a:r>
            <a:endParaRPr lang="en-US" altLang="en-US" sz="3000" b="1" dirty="0"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7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The Purchasing Power of Money</a:t>
            </a:r>
            <a:r>
              <a:rPr lang="en-US" altLang="en-US" sz="4000" b="1" dirty="0"/>
              <a:t/>
            </a:r>
            <a:br>
              <a:rPr lang="en-US" altLang="en-US" sz="4000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When inflation occurs, the prices of goods and services rise, and the purchasing </a:t>
            </a:r>
            <a:r>
              <a:rPr lang="en-US" altLang="en-US" dirty="0" smtClean="0"/>
              <a:t>power </a:t>
            </a:r>
            <a:r>
              <a:rPr lang="en-US" altLang="en-US" dirty="0"/>
              <a:t>of the dollar goes down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Purchasing power of a dollar is equal to the real goods and services the dollar can buy</a:t>
            </a:r>
            <a:r>
              <a:rPr lang="en-US" altLang="en-US" dirty="0" smtClean="0"/>
              <a:t>.</a:t>
            </a:r>
          </a:p>
          <a:p>
            <a:r>
              <a:rPr lang="en-US" altLang="en-US" b="1" u="sng" dirty="0"/>
              <a:t>Inflation</a:t>
            </a:r>
            <a:r>
              <a:rPr lang="en-US" altLang="en-US" dirty="0"/>
              <a:t> can also be defined as the decline in the purchasing power of money.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Helps people with fixed debt</a:t>
            </a:r>
          </a:p>
          <a:p>
            <a:pPr lvl="1"/>
            <a:r>
              <a:rPr lang="en-US" altLang="en-US" dirty="0" smtClean="0"/>
              <a:t>Hurts people with fixed income, and </a:t>
            </a:r>
            <a:r>
              <a:rPr lang="en-US" altLang="en-US" dirty="0" err="1" smtClean="0"/>
              <a:t>lendors</a:t>
            </a:r>
            <a:endParaRPr lang="en-US" altLang="en-US" dirty="0"/>
          </a:p>
          <a:p>
            <a:r>
              <a:rPr lang="en-US" altLang="en-US" dirty="0" smtClean="0"/>
              <a:t>Inflation </a:t>
            </a:r>
            <a:r>
              <a:rPr lang="en-US" altLang="en-US" dirty="0"/>
              <a:t>must be taken into account when calculating the GDP</a:t>
            </a:r>
            <a:r>
              <a:rPr lang="en-US" altLang="en-US" dirty="0" smtClean="0"/>
              <a:t>.</a:t>
            </a:r>
          </a:p>
          <a:p>
            <a:r>
              <a:rPr lang="en-US" altLang="en-US" b="1" u="sng" dirty="0"/>
              <a:t>Deflation</a:t>
            </a:r>
            <a:r>
              <a:rPr lang="en-US" altLang="en-US" dirty="0"/>
              <a:t> is a prolonged decline in the general price level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smtClean="0"/>
              <a:t>Hurts anyone that owns anything, or produces anything!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5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kern="0" dirty="0">
                <a:solidFill>
                  <a:srgbClr val="FFC000"/>
                </a:solidFill>
                <a:latin typeface="Arial"/>
              </a:rPr>
              <a:t>Trade Barriers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u="sng" kern="0" dirty="0">
                <a:latin typeface="Arial"/>
              </a:rPr>
              <a:t>Revenue Tariff</a:t>
            </a:r>
            <a:r>
              <a:rPr lang="en-US" altLang="en-US" sz="2800" b="1" kern="0" dirty="0">
                <a:latin typeface="Arial"/>
              </a:rPr>
              <a:t> – </a:t>
            </a:r>
            <a:r>
              <a:rPr lang="en-US" altLang="en-US" sz="2400" b="1" kern="0" dirty="0">
                <a:latin typeface="Arial"/>
              </a:rPr>
              <a:t>tax on imported goods in order to provide income for the </a:t>
            </a:r>
            <a:r>
              <a:rPr lang="en-US" altLang="en-US" sz="2400" b="1" kern="0" dirty="0" err="1">
                <a:latin typeface="Arial"/>
              </a:rPr>
              <a:t>gov</a:t>
            </a:r>
            <a:r>
              <a:rPr lang="en-US" altLang="en-US" sz="2400" b="1" kern="0" dirty="0">
                <a:latin typeface="Arial"/>
              </a:rPr>
              <a:t> (typically applied to</a:t>
            </a:r>
            <a:r>
              <a:rPr lang="en-US" altLang="en-US" sz="2800" b="1" kern="0" dirty="0">
                <a:latin typeface="Arial"/>
              </a:rPr>
              <a:t> </a:t>
            </a:r>
            <a:r>
              <a:rPr lang="en-US" altLang="en-US" sz="2400" b="1" kern="0" dirty="0">
                <a:latin typeface="Arial"/>
              </a:rPr>
              <a:t>products the US does not produce)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kern="0" dirty="0">
              <a:latin typeface="Arial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u="sng" kern="0" dirty="0">
                <a:latin typeface="Arial"/>
              </a:rPr>
              <a:t>Protective Tariff</a:t>
            </a:r>
            <a:r>
              <a:rPr lang="en-US" altLang="en-US" sz="2800" b="1" kern="0" dirty="0">
                <a:latin typeface="Arial"/>
              </a:rPr>
              <a:t> – </a:t>
            </a:r>
            <a:r>
              <a:rPr lang="en-US" altLang="en-US" sz="2400" b="1" kern="0" dirty="0">
                <a:latin typeface="Arial"/>
              </a:rPr>
              <a:t>tax on imports meant to protect US producers from foreign competition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kern="0" dirty="0">
              <a:latin typeface="Arial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u="sng" kern="0" dirty="0">
                <a:latin typeface="Arial"/>
              </a:rPr>
              <a:t>Import Quota</a:t>
            </a:r>
            <a:r>
              <a:rPr lang="en-US" altLang="en-US" sz="2800" b="1" kern="0" dirty="0">
                <a:latin typeface="Arial"/>
              </a:rPr>
              <a:t> – </a:t>
            </a:r>
            <a:r>
              <a:rPr lang="en-US" altLang="en-US" sz="2400" b="1" kern="0" dirty="0">
                <a:latin typeface="Arial"/>
              </a:rPr>
              <a:t>sets a limit on the quantity of a good</a:t>
            </a:r>
            <a:r>
              <a:rPr lang="en-US" altLang="en-US" sz="2800" b="1" kern="0" dirty="0">
                <a:latin typeface="Arial"/>
              </a:rPr>
              <a:t> </a:t>
            </a:r>
            <a:r>
              <a:rPr lang="en-US" altLang="en-US" sz="2400" b="1" kern="0" dirty="0">
                <a:latin typeface="Arial"/>
              </a:rPr>
              <a:t>that can be imported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kern="0" dirty="0">
              <a:latin typeface="Arial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u="sng" kern="0" dirty="0">
                <a:latin typeface="Arial"/>
              </a:rPr>
              <a:t>Nontariff Barrier (NTB)</a:t>
            </a:r>
            <a:r>
              <a:rPr lang="en-US" altLang="en-US" sz="2800" b="1" kern="0" dirty="0">
                <a:latin typeface="Arial"/>
              </a:rPr>
              <a:t> – </a:t>
            </a:r>
            <a:r>
              <a:rPr lang="en-US" altLang="en-US" sz="2400" b="1" kern="0" dirty="0" err="1">
                <a:latin typeface="Arial"/>
              </a:rPr>
              <a:t>gov</a:t>
            </a:r>
            <a:r>
              <a:rPr lang="en-US" altLang="en-US" sz="2400" b="1" kern="0" dirty="0">
                <a:latin typeface="Arial"/>
              </a:rPr>
              <a:t> restriction that prevents or reduces imports EX – licensing, regulations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3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 kern="0" dirty="0">
                <a:solidFill>
                  <a:srgbClr val="FFC000"/>
                </a:solidFill>
                <a:latin typeface="Arial"/>
              </a:rPr>
              <a:t>Financing International Trade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US" altLang="en-US" sz="2800" b="1" u="sng" kern="0" dirty="0">
                <a:latin typeface="Arial"/>
              </a:rPr>
              <a:t>U.S. Export Transactions</a:t>
            </a:r>
            <a:r>
              <a:rPr lang="en-US" altLang="en-US" sz="2400" b="1" kern="0" dirty="0">
                <a:latin typeface="Arial"/>
              </a:rPr>
              <a:t> – create foreign demand for US $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  <a:defRPr/>
            </a:pPr>
            <a:r>
              <a:rPr lang="en-US" altLang="en-US" sz="2800" b="1" u="sng" kern="0" dirty="0">
                <a:latin typeface="Arial"/>
              </a:rPr>
              <a:t>U.S. Import Transactions</a:t>
            </a:r>
            <a:r>
              <a:rPr lang="en-US" altLang="en-US" sz="2400" b="1" kern="0" dirty="0">
                <a:latin typeface="Arial"/>
              </a:rPr>
              <a:t> – create domestic demand for foreign currency</a:t>
            </a:r>
            <a:endParaRPr lang="en-US" altLang="en-US" sz="2400" b="1" u="sng" kern="0" dirty="0">
              <a:latin typeface="Arial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b="1" u="sng" kern="0" dirty="0">
                <a:latin typeface="Arial"/>
              </a:rPr>
              <a:t>Depreciation</a:t>
            </a:r>
            <a:r>
              <a:rPr lang="en-US" sz="3600" b="1" kern="0" dirty="0">
                <a:latin typeface="Arial"/>
              </a:rPr>
              <a:t> – </a:t>
            </a:r>
            <a:r>
              <a:rPr lang="en-US" sz="2400" b="1" kern="0" dirty="0">
                <a:latin typeface="Arial"/>
              </a:rPr>
              <a:t>more units of one currency are needed to buy another </a:t>
            </a:r>
          </a:p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b="1" kern="0" dirty="0">
                <a:latin typeface="Arial"/>
              </a:rPr>
              <a:t>$1=1Euro…$2 = 1 Euro</a:t>
            </a:r>
            <a:endParaRPr lang="en-US" b="1" kern="0" dirty="0">
              <a:latin typeface="Arial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b="1" u="sng" kern="0" dirty="0">
                <a:latin typeface="Arial"/>
              </a:rPr>
              <a:t>Appreciation</a:t>
            </a:r>
            <a:r>
              <a:rPr lang="en-US" sz="3600" b="1" kern="0" dirty="0">
                <a:latin typeface="Arial"/>
              </a:rPr>
              <a:t> – </a:t>
            </a:r>
            <a:r>
              <a:rPr lang="en-US" sz="2400" b="1" kern="0" dirty="0">
                <a:latin typeface="Arial"/>
              </a:rPr>
              <a:t>less units of one currency are needed to buy another </a:t>
            </a:r>
          </a:p>
          <a:p>
            <a:pPr lv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b="1" kern="0" dirty="0">
                <a:latin typeface="Arial"/>
              </a:rPr>
              <a:t>10 pesos = $1…7pesos = $1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C000"/>
                </a:solidFill>
              </a:rPr>
              <a:t>Flexible Exchange Rates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Determinants of Exchange Rates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3 general rules: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1. If Demand for currency ↑ = appreciation,  If Demand↓ = depreciation</a:t>
            </a:r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2. If Supply of currency↑ = depreciation,       If Supply ↓ = appreciation</a:t>
            </a:r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3. If a nation’s currency appreciates, another nation’s will depreciate relative to it.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78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C000"/>
                </a:solidFill>
              </a:rPr>
              <a:t>Flexible Exchange Rates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altLang="en-US" i="1" dirty="0"/>
              <a:t>The Market for Foreign Currency (Pounds)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797675" cy="4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3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Measures of Inflation</a:t>
            </a:r>
            <a:r>
              <a:rPr lang="en-US" altLang="en-US" sz="2800" b="1" dirty="0">
                <a:solidFill>
                  <a:srgbClr val="FFCC00"/>
                </a:solidFill>
              </a:rPr>
              <a:t/>
            </a:r>
            <a:br>
              <a:rPr lang="en-US" altLang="en-US" sz="2800" b="1" dirty="0">
                <a:solidFill>
                  <a:srgbClr val="FFCC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000" b="1" u="sng" dirty="0"/>
              <a:t>The consumer price index </a:t>
            </a:r>
            <a:r>
              <a:rPr lang="en-US" altLang="en-US" sz="3000" b="1" dirty="0"/>
              <a:t>(CPI) is a measure of the change in price of a specific group of products and services (a market basket) used by the average household</a:t>
            </a:r>
            <a:r>
              <a:rPr lang="en-US" altLang="en-US" sz="3000" b="1" dirty="0" smtClean="0"/>
              <a:t>.</a:t>
            </a:r>
          </a:p>
          <a:p>
            <a:endParaRPr lang="en-US" altLang="en-US" sz="3000" dirty="0" smtClean="0"/>
          </a:p>
          <a:p>
            <a:endParaRPr lang="en-US" altLang="en-US" sz="3000" dirty="0"/>
          </a:p>
          <a:p>
            <a:endParaRPr lang="en-US" altLang="en-US" sz="3000" dirty="0" smtClean="0"/>
          </a:p>
          <a:p>
            <a:r>
              <a:rPr lang="en-US" altLang="en-US" sz="3000" b="1" dirty="0" smtClean="0"/>
              <a:t>If the CPI &gt; 100 = inflation (CPI=200 means prices have doubled)</a:t>
            </a:r>
          </a:p>
          <a:p>
            <a:r>
              <a:rPr lang="en-US" altLang="en-US" sz="3000" b="1" dirty="0" smtClean="0"/>
              <a:t>If the CPI &lt; 100 = deflation (CPI=50 means prices are half what they used to be)</a:t>
            </a:r>
            <a:endParaRPr lang="en-US" sz="3000" b="1" dirty="0" smtClean="0"/>
          </a:p>
          <a:p>
            <a:r>
              <a:rPr lang="en-US" altLang="en-US" i="1" u="sng" dirty="0" smtClean="0">
                <a:hlinkClick r:id="rId2"/>
              </a:rPr>
              <a:t>http://www.usinflationcalculator.com/</a:t>
            </a:r>
            <a:endParaRPr lang="en-US" altLang="en-US" i="1" u="sng" dirty="0" smtClean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809248" y="2466971"/>
            <a:ext cx="6289675" cy="1477963"/>
            <a:chOff x="1497" y="2410"/>
            <a:chExt cx="3962" cy="931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497" y="2699"/>
              <a:ext cx="460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en-US" sz="3200" b="1" dirty="0" smtClean="0">
                  <a:solidFill>
                    <a:srgbClr val="FFFF00"/>
                  </a:solidFill>
                </a:rPr>
                <a:t>CPI</a:t>
              </a:r>
            </a:p>
            <a:p>
              <a:pPr>
                <a:lnSpc>
                  <a:spcPct val="85000"/>
                </a:lnSpc>
              </a:pPr>
              <a:endParaRPr lang="en-US" alt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004" y="2699"/>
              <a:ext cx="284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en-US" sz="3600" b="1"/>
                <a:t>=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311" y="2875"/>
              <a:ext cx="229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669" y="2699"/>
              <a:ext cx="27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en-US" sz="3600" b="1" dirty="0"/>
                <a:t>x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863" y="2699"/>
              <a:ext cx="59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en-US" sz="3600" b="1" dirty="0"/>
                <a:t>100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371" y="2410"/>
              <a:ext cx="2177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altLang="en-US" sz="2400" b="1" dirty="0"/>
                <a:t>Price of Market Basket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400" b="1" dirty="0"/>
                <a:t>In </a:t>
              </a:r>
              <a:r>
                <a:rPr lang="en-US" altLang="en-US" sz="2400" b="1" dirty="0" smtClean="0"/>
                <a:t>Current </a:t>
              </a:r>
              <a:r>
                <a:rPr lang="en-US" altLang="en-US" sz="2400" b="1" dirty="0"/>
                <a:t>Year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425" y="2891"/>
              <a:ext cx="2070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altLang="en-US" sz="2400" b="1" dirty="0"/>
                <a:t>Price of Same Basket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400" b="1" dirty="0"/>
                <a:t>In Base Year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19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CC00"/>
                </a:solidFill>
              </a:rPr>
              <a:t>Measures of Inflation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0292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The CPI is used to calculate the rate of inflation from one year to another.  </a:t>
            </a:r>
            <a:endParaRPr lang="en-US" sz="2600" dirty="0"/>
          </a:p>
          <a:p>
            <a:r>
              <a:rPr lang="en-US" sz="2600" dirty="0" smtClean="0"/>
              <a:t>If </a:t>
            </a:r>
            <a:r>
              <a:rPr lang="en-US" sz="2600" dirty="0"/>
              <a:t>the CPI in 1992 was 140 and the CPI in 2014 is 238, we can calculate the increase in inflation during the time period by the following method </a:t>
            </a:r>
          </a:p>
          <a:p>
            <a:pPr marL="0" indent="0">
              <a:buNone/>
            </a:pPr>
            <a:r>
              <a:rPr lang="en-US" sz="2600" dirty="0" smtClean="0"/>
              <a:t>	Rate of Inflation = (CPI current year – CPI base year) X 100</a:t>
            </a:r>
            <a:endParaRPr lang="en-US" sz="2600" dirty="0"/>
          </a:p>
          <a:p>
            <a:pPr marL="2743200" lvl="6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	CPI base year </a:t>
            </a:r>
          </a:p>
          <a:p>
            <a:pPr marL="2743200" lvl="6" indent="0">
              <a:buNone/>
            </a:pPr>
            <a:r>
              <a:rPr lang="en-US" sz="2600" dirty="0" smtClean="0"/>
              <a:t>70 = (238 – 140) X 100</a:t>
            </a:r>
          </a:p>
          <a:p>
            <a:pPr marL="457200" lvl="1" indent="0">
              <a:buNone/>
            </a:pPr>
            <a:r>
              <a:rPr lang="en-US" sz="2200" dirty="0" smtClean="0"/>
              <a:t>                                                      140</a:t>
            </a:r>
          </a:p>
          <a:p>
            <a:r>
              <a:rPr lang="en-US" sz="2600" dirty="0" smtClean="0"/>
              <a:t>The </a:t>
            </a:r>
            <a:r>
              <a:rPr lang="en-US" sz="2600" dirty="0"/>
              <a:t>producer price index (PPI) measures the average change in prices that companies  receive for their goods and services.</a:t>
            </a:r>
          </a:p>
          <a:p>
            <a:r>
              <a:rPr lang="en-US" sz="2600" dirty="0"/>
              <a:t>The PPI usually rises before the CPI (leading indicator).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657600" y="3962400"/>
            <a:ext cx="4343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57600" y="4800600"/>
            <a:ext cx="1447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37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CC00"/>
                </a:solidFill>
              </a:rPr>
              <a:t>Current and Real GDP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4" name="Picture 17" descr="C13 F7 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200400"/>
            <a:ext cx="6781800" cy="35422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09600" y="914400"/>
            <a:ext cx="807720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 u="sng" dirty="0"/>
              <a:t>Inflation skews GDP </a:t>
            </a:r>
            <a:r>
              <a:rPr lang="en-US" altLang="en-US" dirty="0"/>
              <a:t>by making it appear that more output was produced, when in reality only the prices of goods and services have increased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The </a:t>
            </a:r>
            <a:r>
              <a:rPr lang="en-US" altLang="en-US" b="1" u="sng" dirty="0"/>
              <a:t>GDP price deflator </a:t>
            </a:r>
            <a:r>
              <a:rPr lang="en-US" altLang="en-US" dirty="0"/>
              <a:t>is used to remove effects of inflation from  GDP so that different years can be compared in terms of spending value = </a:t>
            </a:r>
            <a:r>
              <a:rPr lang="en-US" altLang="en-US" b="1" i="1" u="sng" dirty="0"/>
              <a:t>REAL GDP.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9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Macro…the Aggregate Approach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laws of supply and demand can be applied to the economy as a whole as well as to individual consumer decisions</a:t>
            </a:r>
            <a:r>
              <a:rPr lang="en-US" altLang="en-US" dirty="0" smtClean="0"/>
              <a:t>.</a:t>
            </a:r>
          </a:p>
          <a:p>
            <a:r>
              <a:rPr lang="en-US" altLang="en-US" dirty="0"/>
              <a:t>When we look at the economy as a whole in this way, we are looking at </a:t>
            </a:r>
            <a:r>
              <a:rPr lang="en-US" altLang="en-US" b="1" u="sng" dirty="0"/>
              <a:t>aggregates</a:t>
            </a:r>
            <a:r>
              <a:rPr lang="en-US" altLang="en-US" dirty="0"/>
              <a:t>—the summing up of all the individual parts in the economy.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1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2763</TotalTime>
  <Words>2831</Words>
  <Application>Microsoft Office PowerPoint</Application>
  <PresentationFormat>On-screen Show (4:3)</PresentationFormat>
  <Paragraphs>255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Unit 5 Economics</vt:lpstr>
      <vt:lpstr>Measuring GDP </vt:lpstr>
      <vt:lpstr>Four Categories of GDP </vt:lpstr>
      <vt:lpstr>Measurements of Income</vt:lpstr>
      <vt:lpstr>The Purchasing Power of Money </vt:lpstr>
      <vt:lpstr>Measures of Inflation </vt:lpstr>
      <vt:lpstr>Measures of Inflation</vt:lpstr>
      <vt:lpstr>Current and Real GDP </vt:lpstr>
      <vt:lpstr>Macro…the Aggregate Approach</vt:lpstr>
      <vt:lpstr>Aggregate Demand </vt:lpstr>
      <vt:lpstr>Aggregate Demand Curve </vt:lpstr>
      <vt:lpstr>Aggregate Supply </vt:lpstr>
      <vt:lpstr>Aggregate Supply Curve </vt:lpstr>
      <vt:lpstr>Putting Aggregate Demand and  Aggregate Supply Together </vt:lpstr>
      <vt:lpstr>Business Cycle </vt:lpstr>
      <vt:lpstr>Model of the Business Cycle</vt:lpstr>
      <vt:lpstr>Business Activity in the United States </vt:lpstr>
      <vt:lpstr>Causes of Business Fluctuations </vt:lpstr>
      <vt:lpstr>Economic Indicators </vt:lpstr>
      <vt:lpstr>The Federal Reserve System</vt:lpstr>
      <vt:lpstr>Organization of the Federal  Reserve System </vt:lpstr>
      <vt:lpstr>Organization of the Federal  Reserve System</vt:lpstr>
      <vt:lpstr>The Twelve Districts of  the Federal Reserve System </vt:lpstr>
      <vt:lpstr>The Functions of the Federal Reserve System  </vt:lpstr>
      <vt:lpstr>Loose and Tight Money Policies </vt:lpstr>
      <vt:lpstr>Balancing Monetary Policy </vt:lpstr>
      <vt:lpstr>Fractional Reserve Banking </vt:lpstr>
      <vt:lpstr>Money Expansion </vt:lpstr>
      <vt:lpstr>Monetary Policy: Changing Reserve Requirements </vt:lpstr>
      <vt:lpstr>Changing the Discount Rate </vt:lpstr>
      <vt:lpstr>Open-Market Operations </vt:lpstr>
      <vt:lpstr>Government Growth </vt:lpstr>
      <vt:lpstr>Why Has Government Grown?  </vt:lpstr>
      <vt:lpstr>Providing Public Goods </vt:lpstr>
      <vt:lpstr>Redistributing Income </vt:lpstr>
      <vt:lpstr>Critics of Government  Involvement </vt:lpstr>
      <vt:lpstr>The Budget-Making Process </vt:lpstr>
      <vt:lpstr>Federal Government Spending</vt:lpstr>
      <vt:lpstr>Deficit Spending and the  National Debt </vt:lpstr>
      <vt:lpstr>Principles of Taxation </vt:lpstr>
      <vt:lpstr>Forms of Taxation </vt:lpstr>
      <vt:lpstr>Measuring Unemployment </vt:lpstr>
      <vt:lpstr>Unemployment Rates throughout  U.S. History</vt:lpstr>
      <vt:lpstr>Inflation </vt:lpstr>
      <vt:lpstr>Inflation (cont.) </vt:lpstr>
      <vt:lpstr>Fiscal Policy </vt:lpstr>
      <vt:lpstr>Fiscal Policy</vt:lpstr>
      <vt:lpstr>International Trade</vt:lpstr>
      <vt:lpstr>The Economic Basis for Trade</vt:lpstr>
      <vt:lpstr>Trade Barriers</vt:lpstr>
      <vt:lpstr>Financing International Trade</vt:lpstr>
      <vt:lpstr>Flexible Exchange Rates</vt:lpstr>
      <vt:lpstr>Flexible Exchange Rates</vt:lpstr>
    </vt:vector>
  </TitlesOfParts>
  <Company>LEUSD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Economics</dc:title>
  <dc:creator>Polly Jones</dc:creator>
  <cp:lastModifiedBy>Polly Jones</cp:lastModifiedBy>
  <cp:revision>87</cp:revision>
  <dcterms:created xsi:type="dcterms:W3CDTF">2013-08-19T20:16:25Z</dcterms:created>
  <dcterms:modified xsi:type="dcterms:W3CDTF">2014-12-04T18:18:43Z</dcterms:modified>
</cp:coreProperties>
</file>