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4.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5.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20" r:id="rId6"/>
    <p:sldMasterId id="2147483735" r:id="rId7"/>
    <p:sldMasterId id="2147483751" r:id="rId8"/>
    <p:sldMasterId id="2147483765" r:id="rId9"/>
    <p:sldMasterId id="2147483779" r:id="rId10"/>
    <p:sldMasterId id="2147483794" r:id="rId11"/>
    <p:sldMasterId id="2147483809" r:id="rId12"/>
    <p:sldMasterId id="2147483824" r:id="rId13"/>
    <p:sldMasterId id="2147483839" r:id="rId14"/>
    <p:sldMasterId id="2147483851" r:id="rId15"/>
    <p:sldMasterId id="2147483863" r:id="rId16"/>
  </p:sldMasterIdLst>
  <p:notesMasterIdLst>
    <p:notesMasterId r:id="rId37"/>
  </p:notesMasterIdLst>
  <p:sldIdLst>
    <p:sldId id="256" r:id="rId17"/>
    <p:sldId id="263" r:id="rId18"/>
    <p:sldId id="264" r:id="rId19"/>
    <p:sldId id="278" r:id="rId20"/>
    <p:sldId id="267" r:id="rId21"/>
    <p:sldId id="268" r:id="rId22"/>
    <p:sldId id="277" r:id="rId23"/>
    <p:sldId id="265" r:id="rId24"/>
    <p:sldId id="266" r:id="rId25"/>
    <p:sldId id="259" r:id="rId26"/>
    <p:sldId id="272" r:id="rId27"/>
    <p:sldId id="273" r:id="rId28"/>
    <p:sldId id="274" r:id="rId29"/>
    <p:sldId id="275" r:id="rId30"/>
    <p:sldId id="260" r:id="rId31"/>
    <p:sldId id="269" r:id="rId32"/>
    <p:sldId id="270" r:id="rId33"/>
    <p:sldId id="271" r:id="rId34"/>
    <p:sldId id="261"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333"/>
  </p:normalViewPr>
  <p:slideViewPr>
    <p:cSldViewPr>
      <p:cViewPr varScale="1">
        <p:scale>
          <a:sx n="62" d="100"/>
          <a:sy n="62" d="100"/>
        </p:scale>
        <p:origin x="9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A2B72-8354-4BE1-9DD3-137307A19C96}"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A869B-85E7-458D-8E98-3D27DD5DCBA8}" type="slidenum">
              <a:rPr lang="en-US" smtClean="0"/>
              <a:t>‹#›</a:t>
            </a:fld>
            <a:endParaRPr lang="en-US"/>
          </a:p>
        </p:txBody>
      </p:sp>
    </p:spTree>
    <p:extLst>
      <p:ext uri="{BB962C8B-B14F-4D97-AF65-F5344CB8AC3E}">
        <p14:creationId xmlns:p14="http://schemas.microsoft.com/office/powerpoint/2010/main" val="229688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CC5AD-6C74-4A9A-9B79-0F2301A2FCBF}" type="slidenum">
              <a:rPr lang="en-US" altLang="en-US">
                <a:solidFill>
                  <a:prstClr val="black"/>
                </a:solidFill>
              </a:rPr>
              <a:pPr/>
              <a:t>2</a:t>
            </a:fld>
            <a:endParaRPr lang="en-US" altLang="en-US">
              <a:solidFill>
                <a:prstClr val="black"/>
              </a:solidFill>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153CB-7D3A-4773-A4A9-3A4E6CEC4203}" type="slidenum">
              <a:rPr lang="en-US" altLang="en-US">
                <a:solidFill>
                  <a:prstClr val="black"/>
                </a:solidFill>
              </a:rPr>
              <a:pPr/>
              <a:t>14</a:t>
            </a:fld>
            <a:endParaRPr lang="en-US" altLang="en-US">
              <a:solidFill>
                <a:prstClr val="black"/>
              </a:solidFill>
            </a:endParaRP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sz="900" b="1"/>
              <a:t>U.S. Government help business covert to war. </a:t>
            </a:r>
          </a:p>
          <a:p>
            <a:endParaRPr lang="en-US" altLang="en-US" sz="900" b="1"/>
          </a:p>
          <a:p>
            <a:r>
              <a:rPr lang="en-US" altLang="en-US" sz="900" b="1"/>
              <a:t>Cost-plus contract instituted. </a:t>
            </a:r>
          </a:p>
          <a:p>
            <a:endParaRPr lang="en-US" altLang="en-US" sz="900" b="1"/>
          </a:p>
          <a:p>
            <a:r>
              <a:rPr lang="en-US" altLang="en-US" sz="900" b="1"/>
              <a:t>Reconstruction Finance Corporation made refit loans. </a:t>
            </a:r>
          </a:p>
          <a:p>
            <a:endParaRPr lang="en-US" altLang="en-US" sz="900" b="1"/>
          </a:p>
          <a:p>
            <a:r>
              <a:rPr lang="en-US" altLang="en-US" sz="900" b="1"/>
              <a:t>War Production Board set priorities in production. </a:t>
            </a:r>
          </a:p>
          <a:p>
            <a:endParaRPr lang="en-US"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D80D-0DD2-44AD-913A-067EE836B511}" type="slidenum">
              <a:rPr lang="en-US" altLang="en-US"/>
              <a:pPr/>
              <a:t>16</a:t>
            </a:fld>
            <a:endParaRPr lang="en-US" alt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ltLang="en-US" sz="1000" b="1"/>
              <a:t>Vice President to FDR. </a:t>
            </a:r>
          </a:p>
          <a:p>
            <a:r>
              <a:rPr lang="en-US" altLang="en-US" sz="1000"/>
              <a:t>  i. Truman's vice-presidency was relatively uneventful, and Roosevelt rarely contacted him, even to inform him of major decisions. On April 12, 1945, Truman was urgently called to the White House, where Eleanor Roosevelt informed him that the president was dead, after suffering from a massive stroke. Truman's first concern was for Mrs. Roosevelt. He asked if there was anything he could do for her, to which she replied, "Is there anything we can do for you? For you are the one in trouble now."</a:t>
            </a:r>
          </a:p>
          <a:p>
            <a:endParaRPr lang="en-US" altLang="en-US" sz="1000" b="1"/>
          </a:p>
          <a:p>
            <a:r>
              <a:rPr lang="en-US" altLang="en-US" sz="1000" b="1"/>
              <a:t>US president from 1945 to 1953. </a:t>
            </a:r>
          </a:p>
          <a:p>
            <a:r>
              <a:rPr lang="en-US" altLang="en-US" sz="1000"/>
              <a:t>  i. Concerning WWII, Truman is mainly fulfilling Roosevelt's policies. </a:t>
            </a:r>
          </a:p>
          <a:p>
            <a:r>
              <a:rPr lang="en-US" altLang="en-US" sz="1000"/>
              <a:t>  ii. It is in the post-WWII world where Truman makes his mark. </a:t>
            </a:r>
          </a:p>
          <a:p>
            <a:r>
              <a:rPr lang="en-US" altLang="en-US" sz="1000"/>
              <a:t>  iii.  We will talk a lot more about Truman in the next unit. </a:t>
            </a:r>
          </a:p>
          <a:p>
            <a:endParaRPr lang="en-US" altLang="en-US" sz="1000"/>
          </a:p>
          <a:p>
            <a:r>
              <a:rPr lang="en-US" altLang="en-US" sz="1000" b="1"/>
              <a:t>Decides to drop the bomb on Japan, helps to rebuild Europe, and he sets the tone for the Cold War. </a:t>
            </a:r>
          </a:p>
          <a:p>
            <a:r>
              <a:rPr lang="en-US" altLang="en-US" sz="1000"/>
              <a:t>  i.  Ultimately decides to drop the bomb. Even Mrs. Roosevelt says ‘what else could he have done.’ </a:t>
            </a:r>
          </a:p>
          <a:p>
            <a:r>
              <a:rPr lang="en-US" altLang="en-US" sz="1000"/>
              <a:t>  ii. Rebuilds Europe with the Marshal Plan, actively supports US involvement with the United Nations, and embraces the idea of containing the Soviet Union. </a:t>
            </a:r>
          </a:p>
          <a:p>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866E1-EB58-4A14-B60C-4092DAF3F389}" type="slidenum">
              <a:rPr lang="en-US" altLang="en-US">
                <a:solidFill>
                  <a:prstClr val="black"/>
                </a:solidFill>
              </a:rPr>
              <a:pPr/>
              <a:t>17</a:t>
            </a:fld>
            <a:endParaRPr lang="en-US" altLang="en-US">
              <a:solidFill>
                <a:prstClr val="black"/>
              </a:solidFill>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altLang="en-US" sz="900" b="1"/>
              <a:t>The attack on Pearl Harbor devastated America. </a:t>
            </a:r>
          </a:p>
          <a:p>
            <a:endParaRPr lang="en-US" altLang="en-US" sz="900" b="1"/>
          </a:p>
          <a:p>
            <a:r>
              <a:rPr lang="en-US" altLang="en-US" sz="900" b="1"/>
              <a:t>Americans felt humiliated by the attack. </a:t>
            </a:r>
          </a:p>
          <a:p>
            <a:endParaRPr lang="en-US" altLang="en-US" sz="900" b="1"/>
          </a:p>
          <a:p>
            <a:r>
              <a:rPr lang="en-US" altLang="en-US" sz="900" b="1"/>
              <a:t>The atomic bomb allows for some payback!</a:t>
            </a:r>
          </a:p>
          <a:p>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0DAE7-BF16-45A1-9C14-B49D89B9635F}" type="slidenum">
              <a:rPr lang="en-US" altLang="en-US">
                <a:solidFill>
                  <a:prstClr val="black"/>
                </a:solidFill>
              </a:rPr>
              <a:pPr/>
              <a:t>18</a:t>
            </a:fld>
            <a:endParaRPr lang="en-US" altLang="en-US">
              <a:solidFill>
                <a:prstClr val="black"/>
              </a:solidFill>
            </a:endParaRPr>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ltLang="en-US" sz="1000"/>
              <a:t> </a:t>
            </a:r>
            <a:r>
              <a:rPr lang="en-US" altLang="en-US" sz="1000" b="1"/>
              <a:t>Every single president worries about his legacy. </a:t>
            </a:r>
          </a:p>
          <a:p>
            <a:endParaRPr lang="en-US" altLang="en-US" sz="1000" b="1"/>
          </a:p>
          <a:p>
            <a:r>
              <a:rPr lang="en-US" altLang="en-US" sz="1000" b="1"/>
              <a:t>Used or not the world will learn of the atom bomb. </a:t>
            </a:r>
          </a:p>
          <a:p>
            <a:endParaRPr lang="en-US" altLang="en-US" sz="1000" b="1"/>
          </a:p>
          <a:p>
            <a:r>
              <a:rPr lang="en-US" altLang="en-US" sz="1000" b="1"/>
              <a:t>What would the relatives of dead soldiers say about Truman.</a:t>
            </a:r>
          </a:p>
          <a:p>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07F59-5FCB-4446-88EA-760C8AB16075}" type="slidenum">
              <a:rPr lang="en-US" altLang="en-US">
                <a:solidFill>
                  <a:prstClr val="black"/>
                </a:solidFill>
              </a:rPr>
              <a:pPr/>
              <a:t>3</a:t>
            </a:fld>
            <a:endParaRPr lang="en-US" altLang="en-US">
              <a:solidFill>
                <a:prstClr val="black"/>
              </a:solidFill>
            </a:endParaRPr>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b="1"/>
              <a:t>Army Air corps created the first all black air unit in early 1941. </a:t>
            </a:r>
          </a:p>
          <a:p>
            <a:endParaRPr lang="en-US" altLang="en-US" b="1"/>
          </a:p>
          <a:p>
            <a:r>
              <a:rPr lang="en-US" altLang="en-US" b="1"/>
              <a:t>Known as the Tuskegee Airmen, they fought in North Africa, Sicily, and Anzio. </a:t>
            </a:r>
          </a:p>
          <a:p>
            <a:endParaRPr lang="en-US" altLang="en-US" b="1"/>
          </a:p>
          <a:p>
            <a:r>
              <a:rPr lang="en-US" altLang="en-US" b="1"/>
              <a:t>332</a:t>
            </a:r>
            <a:r>
              <a:rPr lang="en-US" altLang="en-US" b="1" baseline="30000"/>
              <a:t>nd</a:t>
            </a:r>
            <a:r>
              <a:rPr lang="en-US" altLang="en-US" b="1"/>
              <a:t> Fighter Group flew 200 bomber escort missions – without losing a single bomber. </a:t>
            </a:r>
          </a:p>
          <a:p>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5DF3E-F3E3-4C1C-83BC-E921D371F12C}" type="slidenum">
              <a:rPr lang="en-US" altLang="en-US">
                <a:solidFill>
                  <a:prstClr val="black"/>
                </a:solidFill>
              </a:rPr>
              <a:pPr/>
              <a:t>5</a:t>
            </a:fld>
            <a:endParaRPr lang="en-US" altLang="en-US">
              <a:solidFill>
                <a:prstClr val="black"/>
              </a:solidFill>
            </a:endParaRP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altLang="en-US" sz="1000"/>
              <a:t>The 442nd RCT became the most decorated unit in U.S. military history for its size and length of service, with its component 100th Infantry Battalion earning the nickname “The Purple Heart Battalion.” The 442nd RCT received 7 Presidential Unit Citations (5 earned in one month), and its members received around 18,000 awards, including:</a:t>
            </a:r>
          </a:p>
          <a:p>
            <a:endParaRPr lang="en-US" altLang="en-US" sz="1000"/>
          </a:p>
          <a:p>
            <a:r>
              <a:rPr lang="en-US" altLang="en-US" sz="1000"/>
              <a:t>21 Medals of Honor, 52 Distinguished Service Crosses (including 19 Distinguished Service Crosses which were upgraded to Medals of Honor in June 2000), 1 Distinguished Service Medal, 560 Silver Stars (plus 28 Oak Leaf Clusters for a second award), 22 Legion of Merit Medals, 15 Soldier’s Medals, 4,000 Bronze Stars (plus 1,200 Oak Leaf Clusters for a second award; one Bronze Star was upgraded to a Medal of Honor in June 2000), and 9,486 Purple Hearts </a:t>
            </a:r>
          </a:p>
          <a:p>
            <a:endParaRPr lang="en-US" altLang="en-US" sz="1000"/>
          </a:p>
          <a:p>
            <a:r>
              <a:rPr lang="en-US" altLang="en-US" sz="1000"/>
              <a:t>They had only 3,000 members meaning that, on average, each person in the unit was wounded 3 times.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83C0B-C1B5-42B0-8616-A33D1D056D6E}" type="slidenum">
              <a:rPr lang="en-US" altLang="en-US">
                <a:solidFill>
                  <a:prstClr val="black"/>
                </a:solidFill>
              </a:rPr>
              <a:pPr/>
              <a:t>6</a:t>
            </a:fld>
            <a:endParaRPr lang="en-US" altLang="en-US">
              <a:solidFill>
                <a:prstClr val="black"/>
              </a:solidFill>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ltLang="en-US"/>
              <a:t>Storming beaches required radio communication between units. </a:t>
            </a:r>
          </a:p>
          <a:p>
            <a:pPr lvl="1"/>
            <a:endParaRPr lang="en-US" altLang="en-US"/>
          </a:p>
          <a:p>
            <a:r>
              <a:rPr lang="en-US" altLang="en-US"/>
              <a:t>Marines recruited from Navajo Reservations.</a:t>
            </a:r>
          </a:p>
          <a:p>
            <a:pPr lvl="1"/>
            <a:endParaRPr lang="en-US" altLang="en-US"/>
          </a:p>
          <a:p>
            <a:r>
              <a:rPr lang="en-US" altLang="en-US"/>
              <a:t>Navajo was a hidden language with no written alphabet. </a:t>
            </a:r>
          </a:p>
          <a:p>
            <a:pPr lvl="1"/>
            <a:endParaRPr lang="en-US" altLang="en-US"/>
          </a:p>
          <a:p>
            <a:r>
              <a:rPr lang="en-US" altLang="en-US"/>
              <a:t>Battle for Iwo Jima, code talkers transmitted 800 messages in 48 hours.</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5D0B4-4377-42CB-88BA-68A9BA45383B}" type="slidenum">
              <a:rPr lang="en-US" altLang="en-US">
                <a:solidFill>
                  <a:prstClr val="black"/>
                </a:solidFill>
              </a:rPr>
              <a:pPr/>
              <a:t>8</a:t>
            </a:fld>
            <a:endParaRPr lang="en-US" altLang="en-US">
              <a:solidFill>
                <a:prstClr val="black"/>
              </a:solidFill>
            </a:endParaRPr>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ltLang="en-US" b="1"/>
              <a:t>Not enough white men to fill the factories. </a:t>
            </a:r>
          </a:p>
          <a:p>
            <a:pPr lvl="1"/>
            <a:endParaRPr lang="en-US" altLang="en-US" b="1"/>
          </a:p>
          <a:p>
            <a:r>
              <a:rPr lang="en-US" altLang="en-US" b="1"/>
              <a:t>Employers had to recruit women and minorities. </a:t>
            </a:r>
          </a:p>
          <a:p>
            <a:pPr lvl="1"/>
            <a:endParaRPr lang="en-US" altLang="en-US" b="1"/>
          </a:p>
          <a:p>
            <a:r>
              <a:rPr lang="en-US" altLang="en-US" b="1"/>
              <a:t>2.5 million would work in shipyards, aircraft factories, and other manufacturing plants. </a:t>
            </a:r>
          </a:p>
          <a:p>
            <a:pPr lvl="1"/>
            <a:endParaRPr lang="en-US" altLang="en-US" b="1"/>
          </a:p>
          <a:p>
            <a:r>
              <a:rPr lang="en-US" altLang="en-US" b="1"/>
              <a:t>Most women would lose their high paying factory jobs at the end of the war. </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A6CD7-95F3-42F8-B785-515BDD0ED429}" type="slidenum">
              <a:rPr lang="en-US" altLang="en-US">
                <a:solidFill>
                  <a:prstClr val="black"/>
                </a:solidFill>
              </a:rPr>
              <a:pPr/>
              <a:t>9</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Many Americans saved cloth by wearing a victory suit (no vest, no cuffs, a short jacket and narrow lapel). </a:t>
            </a:r>
          </a:p>
          <a:p>
            <a:endParaRPr lang="en-US" altLang="en-US"/>
          </a:p>
          <a:p>
            <a:r>
              <a:rPr lang="en-US" altLang="en-US"/>
              <a:t>Zoot Suits were very baggy, had pleated pants, an overstuffed, knee-length jacket and wide lapels.</a:t>
            </a:r>
          </a:p>
          <a:p>
            <a:endParaRPr lang="en-US" altLang="en-US"/>
          </a:p>
          <a:p>
            <a:r>
              <a:rPr lang="en-US" altLang="en-US"/>
              <a:t>Many Americans considered the long baggy zoot suit as unpatriotic.</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1ED7B-226F-4CD8-AFE0-D25E1D7DB6EA}" type="slidenum">
              <a:rPr lang="en-US" altLang="en-US">
                <a:solidFill>
                  <a:prstClr val="black"/>
                </a:solidFill>
              </a:rPr>
              <a:pPr/>
              <a:t>11</a:t>
            </a:fld>
            <a:endParaRPr lang="en-US" altLang="en-US">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ltLang="en-US" sz="900" b="1"/>
              <a:t>U.S. President from 1933 to 1945. </a:t>
            </a:r>
          </a:p>
          <a:p>
            <a:endParaRPr lang="en-US" altLang="en-US" sz="900" b="1"/>
          </a:p>
          <a:p>
            <a:r>
              <a:rPr lang="en-US" altLang="en-US" sz="900" b="1"/>
              <a:t>4 terms as President. </a:t>
            </a:r>
          </a:p>
          <a:p>
            <a:endParaRPr lang="en-US" altLang="en-US" sz="900" b="1"/>
          </a:p>
          <a:p>
            <a:r>
              <a:rPr lang="en-US" altLang="en-US" sz="900" b="1"/>
              <a:t>Had to deal with the Great Depression and WWII. </a:t>
            </a:r>
          </a:p>
          <a:p>
            <a:endParaRPr lang="en-US" altLang="en-US" sz="900" b="1"/>
          </a:p>
          <a:p>
            <a:r>
              <a:rPr lang="en-US" altLang="en-US" sz="900" b="1"/>
              <a:t>Died less than four weeks before Germany surrendered.</a:t>
            </a:r>
          </a:p>
          <a:p>
            <a:r>
              <a:rPr lang="en-US" altLang="en-US" sz="1000"/>
              <a:t>  i. He maintained neutrality in the face of European hostilities in the late 1930s.</a:t>
            </a:r>
          </a:p>
          <a:p>
            <a:r>
              <a:rPr lang="en-US" altLang="en-US" sz="1000"/>
              <a:t>  ii. His administration began supplying arms to the Allies by 1940.</a:t>
            </a:r>
          </a:p>
          <a:p>
            <a:r>
              <a:rPr lang="en-US" altLang="en-US" sz="1000"/>
              <a:t>  iii. He led the nation into World War 2 after the Japanese attack on Pearl Harbor Dec. 8th 1941. </a:t>
            </a:r>
          </a:p>
          <a:p>
            <a:r>
              <a:rPr lang="en-US" altLang="en-US" sz="100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A446B-A4A4-4088-BC25-591D96E18945}" type="slidenum">
              <a:rPr lang="en-US" altLang="en-US">
                <a:solidFill>
                  <a:prstClr val="black"/>
                </a:solidFill>
              </a:rPr>
              <a:pPr/>
              <a:t>12</a:t>
            </a:fld>
            <a:endParaRPr lang="en-US" altLang="en-US">
              <a:solidFill>
                <a:prstClr val="black"/>
              </a:solidFill>
            </a:endParaRP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ltLang="en-US" sz="900" b="1"/>
              <a:t>Lend-Lease Act kept Britain fighting. </a:t>
            </a:r>
          </a:p>
          <a:p>
            <a:endParaRPr lang="en-US" altLang="en-US" sz="900" b="1"/>
          </a:p>
          <a:p>
            <a:r>
              <a:rPr lang="en-US" altLang="en-US" sz="900" b="1"/>
              <a:t>Created hemispheric defense zone. </a:t>
            </a:r>
          </a:p>
          <a:p>
            <a:endParaRPr lang="en-US" altLang="en-US" sz="900" b="1"/>
          </a:p>
          <a:p>
            <a:r>
              <a:rPr lang="en-US" altLang="en-US" sz="900" b="1"/>
              <a:t>August 1941, Churchill and Roosevelt sign the Atlantic Charter. </a:t>
            </a:r>
          </a:p>
          <a:p>
            <a:endParaRPr lang="en-US" altLang="en-US" sz="900" b="1"/>
          </a:p>
          <a:p>
            <a:r>
              <a:rPr lang="en-US" altLang="en-US" sz="900" b="1"/>
              <a:t>US Navy “spotted” German submarines in the Atlantic. </a:t>
            </a:r>
          </a:p>
          <a:p>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171D4-25CC-49BF-B268-63A0DE1FCB38}" type="slidenum">
              <a:rPr lang="en-US" altLang="en-US">
                <a:solidFill>
                  <a:prstClr val="black"/>
                </a:solidFill>
              </a:rPr>
              <a:pPr/>
              <a:t>13</a:t>
            </a:fld>
            <a:endParaRPr lang="en-US" altLang="en-US">
              <a:solidFill>
                <a:prstClr val="black"/>
              </a:solidFill>
            </a:endParaRP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sz="900" b="1"/>
              <a:t>Japan depended on American iron, steel and oil.</a:t>
            </a:r>
          </a:p>
          <a:p>
            <a:pPr lvl="1"/>
            <a:endParaRPr lang="en-US" altLang="en-US" sz="900" b="1"/>
          </a:p>
          <a:p>
            <a:r>
              <a:rPr lang="en-US" altLang="en-US" sz="900" b="1"/>
              <a:t>Export Control Act gave FDR power to cut sales. </a:t>
            </a:r>
          </a:p>
          <a:p>
            <a:pPr lvl="1"/>
            <a:endParaRPr lang="en-US" altLang="en-US" sz="900" b="1"/>
          </a:p>
          <a:p>
            <a:r>
              <a:rPr lang="en-US" altLang="en-US" sz="900" b="1"/>
              <a:t>FDR blocked a sale of fuel and iron to Japan. </a:t>
            </a:r>
          </a:p>
          <a:p>
            <a:pPr lvl="1"/>
            <a:endParaRPr lang="en-US" altLang="en-US" sz="900" b="1"/>
          </a:p>
          <a:p>
            <a:r>
              <a:rPr lang="en-US" altLang="en-US" sz="900" b="1"/>
              <a:t>Japan signed an alliance with Germany and Italy. </a:t>
            </a:r>
          </a:p>
          <a:p>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D88B8-B258-4173-9FA4-A1A5F9CE947E}"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202844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D88B8-B258-4173-9FA4-A1A5F9CE947E}"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23184217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3FA04F-F44A-4F58-8779-48FB61AED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65035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34110C-2034-4C9D-A530-E8EFACEEB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619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3235906-214F-463A-822D-F88D17D845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361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F6FA9D-2807-4990-9881-044FD7CFEB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90754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2344AD-D6F0-4177-973D-4F04F865C7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5831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4A3090-F1D3-4DDE-8989-D5DD245D79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29614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3D639-DFAC-406D-801E-42FCAD061E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8250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60149E-F2BB-4268-8178-18497F456C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6860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A971BB-75B1-4E1F-8D8D-DA7839F8A7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7259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185D1-4874-4B13-A672-6C1FCF7F30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D88B8-B258-4173-9FA4-A1A5F9CE947E}"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3322297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873CEB-3CE7-450A-B7D1-3D9D2FC3B1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2176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107D29-CB4E-4FEC-8537-E07E5FF710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27974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BA3EC4-65A5-453E-B656-45DD02C154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7624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3FA04F-F44A-4F58-8779-48FB61AED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8993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34110C-2034-4C9D-A530-E8EFACEEB6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79709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3235906-214F-463A-822D-F88D17D845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8069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F6FA9D-2807-4990-9881-044FD7CFEB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18149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2344AD-D6F0-4177-973D-4F04F865C7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1031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4A3090-F1D3-4DDE-8989-D5DD245D79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2497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3D639-DFAC-406D-801E-42FCAD061E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86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A971BB-75B1-4E1F-8D8D-DA7839F8A752}" type="slidenum">
              <a:rPr lang="en-US" altLang="en-US"/>
              <a:pPr/>
              <a:t>‹#›</a:t>
            </a:fld>
            <a:endParaRPr lang="en-US" altLang="en-US"/>
          </a:p>
        </p:txBody>
      </p:sp>
    </p:spTree>
    <p:extLst>
      <p:ext uri="{BB962C8B-B14F-4D97-AF65-F5344CB8AC3E}">
        <p14:creationId xmlns:p14="http://schemas.microsoft.com/office/powerpoint/2010/main" val="15059089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60149E-F2BB-4268-8178-18497F456C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05615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A971BB-75B1-4E1F-8D8D-DA7839F8A7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2140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185D1-4874-4B13-A672-6C1FCF7F30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4621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B80A49-FE29-4160-97E9-FE5DB247D6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3565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3C1DD8-D035-43DD-B331-ABABA344A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1809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ACC53-E21D-4D33-964A-0B17F7048D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5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3725BF-DAAD-4E10-9921-34FC5E7181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0347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9FC47A-2BD0-4971-A8EE-28FC885A78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09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F14065-4764-4419-AB54-07EE2C7ED4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92018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38D12F-A751-4207-B34F-300B66D4B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0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3650" name="Group 2"/>
          <p:cNvGrpSpPr>
            <a:grpSpLocks/>
          </p:cNvGrpSpPr>
          <p:nvPr/>
        </p:nvGrpSpPr>
        <p:grpSpPr bwMode="auto">
          <a:xfrm>
            <a:off x="0" y="0"/>
            <a:ext cx="8458200" cy="5943600"/>
            <a:chOff x="0" y="0"/>
            <a:chExt cx="5328" cy="3744"/>
          </a:xfrm>
        </p:grpSpPr>
        <p:sp>
          <p:nvSpPr>
            <p:cNvPr id="283651"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83652"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28365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83654"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283655"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283656" name="Rectangle 8"/>
          <p:cNvSpPr>
            <a:spLocks noGrp="1" noChangeArrowheads="1"/>
          </p:cNvSpPr>
          <p:nvPr>
            <p:ph type="sldNum" sz="quarter" idx="4"/>
          </p:nvPr>
        </p:nvSpPr>
        <p:spPr/>
        <p:txBody>
          <a:bodyPr/>
          <a:lstStyle>
            <a:lvl1pPr>
              <a:defRPr/>
            </a:lvl1pPr>
          </a:lstStyle>
          <a:p>
            <a:fld id="{2413E737-FC57-40BA-A6A0-9A72B83ED0AB}" type="slidenum">
              <a:rPr lang="en-US" altLang="en-US">
                <a:solidFill>
                  <a:srgbClr val="FFFFFF"/>
                </a:solidFill>
              </a:rPr>
              <a:pPr/>
              <a:t>‹#›</a:t>
            </a:fld>
            <a:endParaRPr lang="en-US" altLang="en-US">
              <a:solidFill>
                <a:srgbClr val="FFFFFF"/>
              </a:solidFill>
            </a:endParaRPr>
          </a:p>
        </p:txBody>
      </p:sp>
      <p:sp>
        <p:nvSpPr>
          <p:cNvPr id="28365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51331961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2F3B9B-C9C2-4503-AA63-28E1A71E3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6337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FAEFCC-E24E-45C2-BFEA-ED5577B436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59911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505FCB-6259-4B81-A6FA-FF48C2EF07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905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990BCD-2A91-45F1-87B6-E9B71C35CA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07676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0D2922C-6B67-4C00-9328-2583C8022A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617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7899A5-A128-472C-AC6C-D77E1135A0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41989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4B2167-7A33-403D-909B-4530446DC6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3251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B80A49-FE29-4160-97E9-FE5DB247D6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8957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3C1DD8-D035-43DD-B331-ABABA344A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0948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ACC53-E21D-4D33-964A-0B17F7048D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79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5633A9A-0D7C-4545-949A-D04CF54900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514309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3725BF-DAAD-4E10-9921-34FC5E7181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80505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9FC47A-2BD0-4971-A8EE-28FC885A78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3831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F14065-4764-4419-AB54-07EE2C7ED4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78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38D12F-A751-4207-B34F-300B66D4B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5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2F3B9B-C9C2-4503-AA63-28E1A71E3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73503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FAEFCC-E24E-45C2-BFEA-ED5577B436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6669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505FCB-6259-4B81-A6FA-FF48C2EF07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21132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990BCD-2A91-45F1-87B6-E9B71C35CA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3151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0D2922C-6B67-4C00-9328-2583C8022A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9744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7899A5-A128-472C-AC6C-D77E1135A0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265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1AB230-18E2-480C-BD01-D8253D96469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929368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4B2167-7A33-403D-909B-4530446DC6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6865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B80A49-FE29-4160-97E9-FE5DB247D6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16812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3C1DD8-D035-43DD-B331-ABABA344A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5339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ACC53-E21D-4D33-964A-0B17F7048D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29116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3725BF-DAAD-4E10-9921-34FC5E7181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24585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9FC47A-2BD0-4971-A8EE-28FC885A78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8767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F14065-4764-4419-AB54-07EE2C7ED4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740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38D12F-A751-4207-B34F-300B66D4B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8559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2F3B9B-C9C2-4503-AA63-28E1A71E3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4900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FAEFCC-E24E-45C2-BFEA-ED5577B436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436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DEC487-359A-41D3-B057-D9CD784FCF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471089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505FCB-6259-4B81-A6FA-FF48C2EF07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555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990BCD-2A91-45F1-87B6-E9B71C35CA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571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0D2922C-6B67-4C00-9328-2583C8022A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1679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7899A5-A128-472C-AC6C-D77E1135A0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8561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4B2167-7A33-403D-909B-4530446DC6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53638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B80A49-FE29-4160-97E9-FE5DB247D6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5067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3C1DD8-D035-43DD-B331-ABABA344A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38139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ACC53-E21D-4D33-964A-0B17F7048D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29537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3725BF-DAAD-4E10-9921-34FC5E7181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79482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9FC47A-2BD0-4971-A8EE-28FC885A78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8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9F34303-1AF4-4F5D-8205-ADBDED8D23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88999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F14065-4764-4419-AB54-07EE2C7ED4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88684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38D12F-A751-4207-B34F-300B66D4B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6486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2F3B9B-C9C2-4503-AA63-28E1A71E3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1673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FAEFCC-E24E-45C2-BFEA-ED5577B436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9642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505FCB-6259-4B81-A6FA-FF48C2EF07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9947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990BCD-2A91-45F1-87B6-E9B71C35CA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11322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0D2922C-6B67-4C00-9328-2583C8022A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5536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7899A5-A128-472C-AC6C-D77E1135A0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0544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4B2167-7A33-403D-909B-4530446DC6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52287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6E4AD7-BCF6-437C-9742-E53EE52E3A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936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B8F1AE7-75CD-4C7F-91E1-22C39ED882D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189057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15C794-5EA0-4531-A6BD-2C576FCCCD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14106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D472DA-C773-4BDC-BFDC-21B726DB8F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06343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1C5604-A2C5-4711-BFFF-F82E4E1556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1720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DC7E617-5031-4EE4-B439-BD9027AA87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8989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001CE0-BE25-442C-86FB-C6CAAAE80A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5246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0276D7F-A279-4DF6-B99F-8BA22DD3F9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15346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BBA42-2D52-4F04-A7FC-C11E8C98A6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9467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4C46F5-EA4F-47BF-9191-82DEB0119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16464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814275-87DC-4263-9146-EC05AD9D59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5106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B29635-1AC5-48FA-9878-E04F31B452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175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5F40E9-7C11-4DFB-B8E7-1AAFC78CCDE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91456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D4748A-26BB-4D5C-AADF-293A7BA063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6916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66B3C1-92D0-48CB-9B3E-164F23016A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5967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8BC21-AB52-48BD-977F-58D64E3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6395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86D18A-31F2-4D80-A3E5-54D6BCF303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048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19596B3-709E-464C-8302-9FA42079F3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14524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ABBAB4-A3E5-46D5-8FE7-25ABD0C238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0959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A4619D7-069B-4956-88C6-3EC580314E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19749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4F0FA8-6EAB-4E98-A8C5-3E3DF60525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58485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CF7E3C-9903-4557-B8D4-55A41035B0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60199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A90243-550A-4E9D-8FA2-A563B61B7C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017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D88B8-B258-4173-9FA4-A1A5F9CE947E}"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161896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80CE2C9-BBFB-4EB3-BA82-9FFF73955F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13957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2A4FB1-A415-4F39-9524-D3FB9D476F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58773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D4748A-26BB-4D5C-AADF-293A7BA063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7718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66B3C1-92D0-48CB-9B3E-164F23016A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453496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8BC21-AB52-48BD-977F-58D64E3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3695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86D18A-31F2-4D80-A3E5-54D6BCF303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43508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19596B3-709E-464C-8302-9FA42079F3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80151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ABBAB4-A3E5-46D5-8FE7-25ABD0C238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2963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A4619D7-069B-4956-88C6-3EC580314E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00498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4F0FA8-6EAB-4E98-A8C5-3E3DF60525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25054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CF7E3C-9903-4557-B8D4-55A41035B0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395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89CC66E-2980-4086-AED4-62BEB4DC43B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636821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A90243-550A-4E9D-8FA2-A563B61B7C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56408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2A4FB1-A415-4F39-9524-D3FB9D476F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433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AACECE6-2695-462F-A571-FDADED9E843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18872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6BDD41-6E6A-4971-B6D5-D9BEE7173E0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10221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79A333C-91DB-4CB0-BC48-80B4634E4C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12597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15D56FB-FF01-4B31-ADB3-945FA85DD0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00602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6788CC78-A4DD-4FFE-8C02-9228AB60A08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70840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0"/>
            <a:ext cx="8458200" cy="5943600"/>
            <a:chOff x="0" y="0"/>
            <a:chExt cx="5328" cy="3744"/>
          </a:xfrm>
        </p:grpSpPr>
        <p:sp>
          <p:nvSpPr>
            <p:cNvPr id="326659"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6660"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66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6662"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26663"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26664" name="Rectangle 8"/>
          <p:cNvSpPr>
            <a:spLocks noGrp="1" noChangeArrowheads="1"/>
          </p:cNvSpPr>
          <p:nvPr>
            <p:ph type="sldNum" sz="quarter" idx="4"/>
          </p:nvPr>
        </p:nvSpPr>
        <p:spPr/>
        <p:txBody>
          <a:bodyPr/>
          <a:lstStyle>
            <a:lvl1pPr>
              <a:defRPr/>
            </a:lvl1pPr>
          </a:lstStyle>
          <a:p>
            <a:fld id="{AA8AF869-814C-4EE9-A8F2-C660762D6FC2}" type="slidenum">
              <a:rPr lang="en-US" altLang="en-US">
                <a:solidFill>
                  <a:srgbClr val="FFFFFF"/>
                </a:solidFill>
              </a:rPr>
              <a:pPr/>
              <a:t>‹#›</a:t>
            </a:fld>
            <a:endParaRPr lang="en-US" altLang="en-US">
              <a:solidFill>
                <a:srgbClr val="FFFFFF"/>
              </a:solidFill>
            </a:endParaRPr>
          </a:p>
        </p:txBody>
      </p:sp>
      <p:sp>
        <p:nvSpPr>
          <p:cNvPr id="3266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90938420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6FA5B9-0A29-4249-918F-F895A50DB2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451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33E684-9814-41B1-BA47-26AC34639E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335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D88B8-B258-4173-9FA4-A1A5F9CE947E}"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2234939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77320-7333-4CD3-8307-E80A59E9AC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95081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E4C076D-38F4-4007-97A8-9F50BC66FDD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88415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592F9F-F9D2-49CC-B069-7EF537B03C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73492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998C3C-6593-43CB-8961-69E3A6538E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8042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56F593-BE6C-467C-B659-7F0F526F63A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471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007EBB-4632-4125-A99A-72FF4EBD6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9681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F9CD62-5215-4DA0-92EF-E4E1214F5F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56216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8683EF-24D1-4988-9135-B6B227F47F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3063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6348C26-9F42-4977-A1D1-DFD3484A94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8258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C2FD30-E994-49AA-89A5-6580B4D3C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346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D88B8-B258-4173-9FA4-A1A5F9CE947E}"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1463729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5455924-DEF2-4586-A1C9-2FBCBDECBA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72908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0"/>
            <a:ext cx="8458200" cy="5943600"/>
            <a:chOff x="0" y="0"/>
            <a:chExt cx="5328" cy="3744"/>
          </a:xfrm>
        </p:grpSpPr>
        <p:sp>
          <p:nvSpPr>
            <p:cNvPr id="326659"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6660"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66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6662"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26663"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26664" name="Rectangle 8"/>
          <p:cNvSpPr>
            <a:spLocks noGrp="1" noChangeArrowheads="1"/>
          </p:cNvSpPr>
          <p:nvPr>
            <p:ph type="sldNum" sz="quarter" idx="4"/>
          </p:nvPr>
        </p:nvSpPr>
        <p:spPr/>
        <p:txBody>
          <a:bodyPr/>
          <a:lstStyle>
            <a:lvl1pPr>
              <a:defRPr/>
            </a:lvl1pPr>
          </a:lstStyle>
          <a:p>
            <a:fld id="{AA8AF869-814C-4EE9-A8F2-C660762D6FC2}" type="slidenum">
              <a:rPr lang="en-US" altLang="en-US">
                <a:solidFill>
                  <a:srgbClr val="FFFFFF"/>
                </a:solidFill>
              </a:rPr>
              <a:pPr/>
              <a:t>‹#›</a:t>
            </a:fld>
            <a:endParaRPr lang="en-US" altLang="en-US">
              <a:solidFill>
                <a:srgbClr val="FFFFFF"/>
              </a:solidFill>
            </a:endParaRPr>
          </a:p>
        </p:txBody>
      </p:sp>
      <p:sp>
        <p:nvSpPr>
          <p:cNvPr id="3266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22766032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6FA5B9-0A29-4249-918F-F895A50DB2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3480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33E684-9814-41B1-BA47-26AC34639E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94068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77320-7333-4CD3-8307-E80A59E9AC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25391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E4C076D-38F4-4007-97A8-9F50BC66FDD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5936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592F9F-F9D2-49CC-B069-7EF537B03C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1952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998C3C-6593-43CB-8961-69E3A6538E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56984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56F593-BE6C-467C-B659-7F0F526F63A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62878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007EBB-4632-4125-A99A-72FF4EBD6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9764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D88B8-B258-4173-9FA4-A1A5F9CE947E}"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343509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F9CD62-5215-4DA0-92EF-E4E1214F5F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30107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8683EF-24D1-4988-9135-B6B227F47F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43677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6348C26-9F42-4977-A1D1-DFD3484A94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9577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C2FD30-E994-49AA-89A5-6580B4D3C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0726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5455924-DEF2-4586-A1C9-2FBCBDECBA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44523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0"/>
            <a:ext cx="8458200" cy="5943600"/>
            <a:chOff x="0" y="0"/>
            <a:chExt cx="5328" cy="3744"/>
          </a:xfrm>
        </p:grpSpPr>
        <p:sp>
          <p:nvSpPr>
            <p:cNvPr id="326659"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6660"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66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6662"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26663"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26664" name="Rectangle 8"/>
          <p:cNvSpPr>
            <a:spLocks noGrp="1" noChangeArrowheads="1"/>
          </p:cNvSpPr>
          <p:nvPr>
            <p:ph type="sldNum" sz="quarter" idx="4"/>
          </p:nvPr>
        </p:nvSpPr>
        <p:spPr/>
        <p:txBody>
          <a:bodyPr/>
          <a:lstStyle>
            <a:lvl1pPr>
              <a:defRPr/>
            </a:lvl1pPr>
          </a:lstStyle>
          <a:p>
            <a:fld id="{AA8AF869-814C-4EE9-A8F2-C660762D6FC2}" type="slidenum">
              <a:rPr lang="en-US" altLang="en-US">
                <a:solidFill>
                  <a:srgbClr val="FFFFFF"/>
                </a:solidFill>
              </a:rPr>
              <a:pPr/>
              <a:t>‹#›</a:t>
            </a:fld>
            <a:endParaRPr lang="en-US" altLang="en-US">
              <a:solidFill>
                <a:srgbClr val="FFFFFF"/>
              </a:solidFill>
            </a:endParaRPr>
          </a:p>
        </p:txBody>
      </p:sp>
      <p:sp>
        <p:nvSpPr>
          <p:cNvPr id="3266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9953098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6FA5B9-0A29-4249-918F-F895A50DB2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29120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33E684-9814-41B1-BA47-26AC34639E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96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77320-7333-4CD3-8307-E80A59E9AC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46911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E4C076D-38F4-4007-97A8-9F50BC66FDD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758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D88B8-B258-4173-9FA4-A1A5F9CE947E}"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2165055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592F9F-F9D2-49CC-B069-7EF537B03C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4837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998C3C-6593-43CB-8961-69E3A6538E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35470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56F593-BE6C-467C-B659-7F0F526F63A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59799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007EBB-4632-4125-A99A-72FF4EBD6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70467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F9CD62-5215-4DA0-92EF-E4E1214F5F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2226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8683EF-24D1-4988-9135-B6B227F47F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31156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6348C26-9F42-4977-A1D1-DFD3484A94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17874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C2FD30-E994-49AA-89A5-6580B4D3C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50117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5455924-DEF2-4586-A1C9-2FBCBDECBA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14669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0"/>
            <a:ext cx="8458200" cy="5943600"/>
            <a:chOff x="0" y="0"/>
            <a:chExt cx="5328" cy="3744"/>
          </a:xfrm>
        </p:grpSpPr>
        <p:sp>
          <p:nvSpPr>
            <p:cNvPr id="326659"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6660"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66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6662"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26663"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26664" name="Rectangle 8"/>
          <p:cNvSpPr>
            <a:spLocks noGrp="1" noChangeArrowheads="1"/>
          </p:cNvSpPr>
          <p:nvPr>
            <p:ph type="sldNum" sz="quarter" idx="4"/>
          </p:nvPr>
        </p:nvSpPr>
        <p:spPr/>
        <p:txBody>
          <a:bodyPr/>
          <a:lstStyle>
            <a:lvl1pPr>
              <a:defRPr/>
            </a:lvl1pPr>
          </a:lstStyle>
          <a:p>
            <a:fld id="{AA8AF869-814C-4EE9-A8F2-C660762D6FC2}" type="slidenum">
              <a:rPr lang="en-US" altLang="en-US">
                <a:solidFill>
                  <a:srgbClr val="FFFFFF"/>
                </a:solidFill>
              </a:rPr>
              <a:pPr/>
              <a:t>‹#›</a:t>
            </a:fld>
            <a:endParaRPr lang="en-US" altLang="en-US">
              <a:solidFill>
                <a:srgbClr val="FFFFFF"/>
              </a:solidFill>
            </a:endParaRPr>
          </a:p>
        </p:txBody>
      </p:sp>
      <p:sp>
        <p:nvSpPr>
          <p:cNvPr id="3266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15506187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D88B8-B258-4173-9FA4-A1A5F9CE947E}"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3725973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6FA5B9-0A29-4249-918F-F895A50DB2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904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33E684-9814-41B1-BA47-26AC34639E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21761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77320-7333-4CD3-8307-E80A59E9AC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5069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E4C076D-38F4-4007-97A8-9F50BC66FDD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7875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592F9F-F9D2-49CC-B069-7EF537B03C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18716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998C3C-6593-43CB-8961-69E3A6538E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7916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56F593-BE6C-467C-B659-7F0F526F63A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364494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007EBB-4632-4125-A99A-72FF4EBD6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81373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F9CD62-5215-4DA0-92EF-E4E1214F5F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97334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8683EF-24D1-4988-9135-B6B227F47F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9271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D88B8-B258-4173-9FA4-A1A5F9CE947E}"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24556462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6348C26-9F42-4977-A1D1-DFD3484A94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44689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C2FD30-E994-49AA-89A5-6580B4D3C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326182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5455924-DEF2-4586-A1C9-2FBCBDECBA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50726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0"/>
            <a:ext cx="8458200" cy="5943600"/>
            <a:chOff x="0" y="0"/>
            <a:chExt cx="5328" cy="3744"/>
          </a:xfrm>
        </p:grpSpPr>
        <p:sp>
          <p:nvSpPr>
            <p:cNvPr id="326659"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6660"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66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6662"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26663"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26664" name="Rectangle 8"/>
          <p:cNvSpPr>
            <a:spLocks noGrp="1" noChangeArrowheads="1"/>
          </p:cNvSpPr>
          <p:nvPr>
            <p:ph type="sldNum" sz="quarter" idx="4"/>
          </p:nvPr>
        </p:nvSpPr>
        <p:spPr/>
        <p:txBody>
          <a:bodyPr/>
          <a:lstStyle>
            <a:lvl1pPr>
              <a:defRPr/>
            </a:lvl1pPr>
          </a:lstStyle>
          <a:p>
            <a:fld id="{AA8AF869-814C-4EE9-A8F2-C660762D6FC2}" type="slidenum">
              <a:rPr lang="en-US" altLang="en-US">
                <a:solidFill>
                  <a:srgbClr val="FFFFFF"/>
                </a:solidFill>
              </a:rPr>
              <a:pPr/>
              <a:t>‹#›</a:t>
            </a:fld>
            <a:endParaRPr lang="en-US" altLang="en-US">
              <a:solidFill>
                <a:srgbClr val="FFFFFF"/>
              </a:solidFill>
            </a:endParaRPr>
          </a:p>
        </p:txBody>
      </p:sp>
      <p:sp>
        <p:nvSpPr>
          <p:cNvPr id="3266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346426049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6FA5B9-0A29-4249-918F-F895A50DB2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11753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33E684-9814-41B1-BA47-26AC34639E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9813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77320-7333-4CD3-8307-E80A59E9AC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50540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E4C076D-38F4-4007-97A8-9F50BC66FDD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784800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592F9F-F9D2-49CC-B069-7EF537B03C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98300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998C3C-6593-43CB-8961-69E3A6538E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6059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D88B8-B258-4173-9FA4-A1A5F9CE947E}"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4D13-795B-4C96-A419-07A0DDEFB0C1}" type="slidenum">
              <a:rPr lang="en-US" smtClean="0"/>
              <a:t>‹#›</a:t>
            </a:fld>
            <a:endParaRPr lang="en-US"/>
          </a:p>
        </p:txBody>
      </p:sp>
    </p:spTree>
    <p:extLst>
      <p:ext uri="{BB962C8B-B14F-4D97-AF65-F5344CB8AC3E}">
        <p14:creationId xmlns:p14="http://schemas.microsoft.com/office/powerpoint/2010/main" val="899202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56F593-BE6C-467C-B659-7F0F526F63A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035194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007EBB-4632-4125-A99A-72FF4EBD6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01683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F9CD62-5215-4DA0-92EF-E4E1214F5F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70394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8683EF-24D1-4988-9135-B6B227F47F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1838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6348C26-9F42-4977-A1D1-DFD3484A94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35906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C2FD30-E994-49AA-89A5-6580B4D3C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781143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5455924-DEF2-4586-A1C9-2FBCBDECBA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60446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873CEB-3CE7-450A-B7D1-3D9D2FC3B1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7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107D29-CB4E-4FEC-8537-E07E5FF710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6200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BA3EC4-65A5-453E-B656-45DD02C154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492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slideLayout" Target="../slideLayouts/slideLayout136.xml"/><Relationship Id="rId15" Type="http://schemas.openxmlformats.org/officeDocument/2006/relationships/theme" Target="../theme/theme10.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slideLayout" Target="../slideLayouts/slideLayout148.xml"/><Relationship Id="rId13" Type="http://schemas.openxmlformats.org/officeDocument/2006/relationships/slideLayout" Target="../slideLayouts/slideLayout149.xml"/><Relationship Id="rId14" Type="http://schemas.openxmlformats.org/officeDocument/2006/relationships/slideLayout" Target="../slideLayouts/slideLayout150.xml"/><Relationship Id="rId15" Type="http://schemas.openxmlformats.org/officeDocument/2006/relationships/theme" Target="../theme/theme11.xml"/><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61.xml"/><Relationship Id="rId12" Type="http://schemas.openxmlformats.org/officeDocument/2006/relationships/slideLayout" Target="../slideLayouts/slideLayout162.xml"/><Relationship Id="rId13" Type="http://schemas.openxmlformats.org/officeDocument/2006/relationships/slideLayout" Target="../slideLayouts/slideLayout163.xml"/><Relationship Id="rId14" Type="http://schemas.openxmlformats.org/officeDocument/2006/relationships/slideLayout" Target="../slideLayouts/slideLayout164.xml"/><Relationship Id="rId15" Type="http://schemas.openxmlformats.org/officeDocument/2006/relationships/theme" Target="../theme/theme12.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9" Type="http://schemas.openxmlformats.org/officeDocument/2006/relationships/slideLayout" Target="../slideLayouts/slideLayout159.xml"/><Relationship Id="rId10"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5.xml"/><Relationship Id="rId12" Type="http://schemas.openxmlformats.org/officeDocument/2006/relationships/slideLayout" Target="../slideLayouts/slideLayout176.xml"/><Relationship Id="rId13" Type="http://schemas.openxmlformats.org/officeDocument/2006/relationships/slideLayout" Target="../slideLayouts/slideLayout177.xml"/><Relationship Id="rId14" Type="http://schemas.openxmlformats.org/officeDocument/2006/relationships/slideLayout" Target="../slideLayouts/slideLayout178.xml"/><Relationship Id="rId15" Type="http://schemas.openxmlformats.org/officeDocument/2006/relationships/theme" Target="../theme/theme13.xml"/><Relationship Id="rId1" Type="http://schemas.openxmlformats.org/officeDocument/2006/relationships/slideLayout" Target="../slideLayouts/slideLayout165.xml"/><Relationship Id="rId2" Type="http://schemas.openxmlformats.org/officeDocument/2006/relationships/slideLayout" Target="../slideLayouts/slideLayout166.xml"/><Relationship Id="rId3" Type="http://schemas.openxmlformats.org/officeDocument/2006/relationships/slideLayout" Target="../slideLayouts/slideLayout167.xml"/><Relationship Id="rId4" Type="http://schemas.openxmlformats.org/officeDocument/2006/relationships/slideLayout" Target="../slideLayouts/slideLayout168.xml"/><Relationship Id="rId5" Type="http://schemas.openxmlformats.org/officeDocument/2006/relationships/slideLayout" Target="../slideLayouts/slideLayout169.xml"/><Relationship Id="rId6" Type="http://schemas.openxmlformats.org/officeDocument/2006/relationships/slideLayout" Target="../slideLayouts/slideLayout170.xml"/><Relationship Id="rId7" Type="http://schemas.openxmlformats.org/officeDocument/2006/relationships/slideLayout" Target="../slideLayouts/slideLayout171.xml"/><Relationship Id="rId8" Type="http://schemas.openxmlformats.org/officeDocument/2006/relationships/slideLayout" Target="../slideLayouts/slideLayout172.xml"/><Relationship Id="rId9" Type="http://schemas.openxmlformats.org/officeDocument/2006/relationships/slideLayout" Target="../slideLayouts/slideLayout173.xml"/><Relationship Id="rId10"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9.xml"/><Relationship Id="rId12" Type="http://schemas.openxmlformats.org/officeDocument/2006/relationships/theme" Target="../theme/theme14.xml"/><Relationship Id="rId1" Type="http://schemas.openxmlformats.org/officeDocument/2006/relationships/slideLayout" Target="../slideLayouts/slideLayout179.xml"/><Relationship Id="rId2" Type="http://schemas.openxmlformats.org/officeDocument/2006/relationships/slideLayout" Target="../slideLayouts/slideLayout180.xml"/><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 Id="rId9" Type="http://schemas.openxmlformats.org/officeDocument/2006/relationships/slideLayout" Target="../slideLayouts/slideLayout187.xml"/><Relationship Id="rId10"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200.xml"/><Relationship Id="rId12" Type="http://schemas.openxmlformats.org/officeDocument/2006/relationships/theme" Target="../theme/theme15.xml"/><Relationship Id="rId1" Type="http://schemas.openxmlformats.org/officeDocument/2006/relationships/slideLayout" Target="../slideLayouts/slideLayout190.xml"/><Relationship Id="rId2" Type="http://schemas.openxmlformats.org/officeDocument/2006/relationships/slideLayout" Target="../slideLayouts/slideLayout191.xml"/><Relationship Id="rId3" Type="http://schemas.openxmlformats.org/officeDocument/2006/relationships/slideLayout" Target="../slideLayouts/slideLayout192.xml"/><Relationship Id="rId4" Type="http://schemas.openxmlformats.org/officeDocument/2006/relationships/slideLayout" Target="../slideLayouts/slideLayout193.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 Id="rId9" Type="http://schemas.openxmlformats.org/officeDocument/2006/relationships/slideLayout" Target="../slideLayouts/slideLayout198.xml"/><Relationship Id="rId10" Type="http://schemas.openxmlformats.org/officeDocument/2006/relationships/slideLayout" Target="../slideLayouts/slideLayout199.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11.xml"/><Relationship Id="rId12" Type="http://schemas.openxmlformats.org/officeDocument/2006/relationships/theme" Target="../theme/theme16.xml"/><Relationship Id="rId1" Type="http://schemas.openxmlformats.org/officeDocument/2006/relationships/slideLayout" Target="../slideLayouts/slideLayout201.xml"/><Relationship Id="rId2" Type="http://schemas.openxmlformats.org/officeDocument/2006/relationships/slideLayout" Target="../slideLayouts/slideLayout202.xml"/><Relationship Id="rId3" Type="http://schemas.openxmlformats.org/officeDocument/2006/relationships/slideLayout" Target="../slideLayouts/slideLayout203.xml"/><Relationship Id="rId4" Type="http://schemas.openxmlformats.org/officeDocument/2006/relationships/slideLayout" Target="../slideLayouts/slideLayout204.xml"/><Relationship Id="rId5" Type="http://schemas.openxmlformats.org/officeDocument/2006/relationships/slideLayout" Target="../slideLayouts/slideLayout205.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9" Type="http://schemas.openxmlformats.org/officeDocument/2006/relationships/slideLayout" Target="../slideLayouts/slideLayout209.xml"/><Relationship Id="rId10"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theme" Target="../theme/theme6.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Relationship Id="rId15" Type="http://schemas.openxmlformats.org/officeDocument/2006/relationships/theme" Target="../theme/theme7.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D88B8-B258-4173-9FA4-A1A5F9CE947E}" type="datetimeFigureOut">
              <a:rPr lang="en-US" smtClean="0"/>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04D13-795B-4C96-A419-07A0DDEFB0C1}" type="slidenum">
              <a:rPr lang="en-US" smtClean="0"/>
              <a:t>‹#›</a:t>
            </a:fld>
            <a:endParaRPr lang="en-US"/>
          </a:p>
        </p:txBody>
      </p:sp>
    </p:spTree>
    <p:extLst>
      <p:ext uri="{BB962C8B-B14F-4D97-AF65-F5344CB8AC3E}">
        <p14:creationId xmlns:p14="http://schemas.microsoft.com/office/powerpoint/2010/main" val="360391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5EEB96-F362-4090-BD5A-809A3A16AEF2}"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7531206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5EEB96-F362-4090-BD5A-809A3A16AEF2}"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758445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5EEB96-F362-4090-BD5A-809A3A16AEF2}"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3641717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5EEB96-F362-4090-BD5A-809A3A16AEF2}"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1338686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6DC5CA-4AAE-4FBE-BADA-62054D85029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1418637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2116902-B17B-45D3-84EA-62C7D7C9BBC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710632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2116902-B17B-45D3-84EA-62C7D7C9BBC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7419459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2626" name="Group 2"/>
          <p:cNvGrpSpPr>
            <a:grpSpLocks/>
          </p:cNvGrpSpPr>
          <p:nvPr/>
        </p:nvGrpSpPr>
        <p:grpSpPr bwMode="auto">
          <a:xfrm>
            <a:off x="0" y="0"/>
            <a:ext cx="7242175" cy="1981200"/>
            <a:chOff x="0" y="0"/>
            <a:chExt cx="4562" cy="1248"/>
          </a:xfrm>
        </p:grpSpPr>
        <p:sp>
          <p:nvSpPr>
            <p:cNvPr id="28262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82628"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28262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263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263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2826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28263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DFC313FE-9B88-44C6-A83C-4B62764AB15D}"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420723029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7242175" cy="1981200"/>
            <a:chOff x="0" y="0"/>
            <a:chExt cx="4562" cy="1248"/>
          </a:xfrm>
        </p:grpSpPr>
        <p:sp>
          <p:nvSpPr>
            <p:cNvPr id="325635"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5636"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563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8"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5639"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1"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C805BA5F-BE8B-4D41-9973-7908AC7B181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961867148"/>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7242175" cy="1981200"/>
            <a:chOff x="0" y="0"/>
            <a:chExt cx="4562" cy="1248"/>
          </a:xfrm>
        </p:grpSpPr>
        <p:sp>
          <p:nvSpPr>
            <p:cNvPr id="325635"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5636"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563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8"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5639"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1"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C805BA5F-BE8B-4D41-9973-7908AC7B181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413775700"/>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7242175" cy="1981200"/>
            <a:chOff x="0" y="0"/>
            <a:chExt cx="4562" cy="1248"/>
          </a:xfrm>
        </p:grpSpPr>
        <p:sp>
          <p:nvSpPr>
            <p:cNvPr id="325635"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5636"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563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8"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5639"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1"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C805BA5F-BE8B-4D41-9973-7908AC7B181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70114190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7242175" cy="1981200"/>
            <a:chOff x="0" y="0"/>
            <a:chExt cx="4562" cy="1248"/>
          </a:xfrm>
        </p:grpSpPr>
        <p:sp>
          <p:nvSpPr>
            <p:cNvPr id="325635"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5636"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563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8"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5639"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1"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C805BA5F-BE8B-4D41-9973-7908AC7B181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90080359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7242175" cy="1981200"/>
            <a:chOff x="0" y="0"/>
            <a:chExt cx="4562" cy="1248"/>
          </a:xfrm>
        </p:grpSpPr>
        <p:sp>
          <p:nvSpPr>
            <p:cNvPr id="325635"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25636"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32563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8"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5639"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25641"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C805BA5F-BE8B-4D41-9973-7908AC7B181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929076107"/>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93E71E8-CA9D-47BF-8CDD-E655DF524FD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2985574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93E71E8-CA9D-47BF-8CDD-E655DF524FD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9405621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hyperlink" Target="http://images.google.com/imgres?imgurl=http://upload.wikimedia.org/wikipedia/commons/thumb/9/91/Eisenhower_Interstate_System.svg/600px-Eisenhower_Interstate_System.svg.png&amp;imgrefurl=http://commons.wikimedia.org/wiki/Image:Eisenhower_Interstate_System.svg&amp;h=600&amp;w=600&amp;sz=36&amp;hl=en&amp;start=22&amp;um=1&amp;tbnid=cbnsTfTN2nCwSM:&amp;tbnh=135&amp;tbnw=135&amp;prev=/images?q=eisenhower&amp;start=20&amp;ndsp=20&amp;svnum=10&amp;um=1&amp;hl=en&amp;safe=active&amp;sa=N" TargetMode="Externa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5 Historical People/Groups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356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Philip Randolph</a:t>
            </a:r>
            <a:endParaRPr lang="en-US" dirty="0"/>
          </a:p>
        </p:txBody>
      </p:sp>
      <p:sp>
        <p:nvSpPr>
          <p:cNvPr id="3" name="Content Placeholder 2"/>
          <p:cNvSpPr>
            <a:spLocks noGrp="1"/>
          </p:cNvSpPr>
          <p:nvPr>
            <p:ph sz="half" idx="1"/>
          </p:nvPr>
        </p:nvSpPr>
        <p:spPr>
          <a:xfrm>
            <a:off x="0" y="1371600"/>
            <a:ext cx="6096000" cy="5334000"/>
          </a:xfrm>
        </p:spPr>
        <p:txBody>
          <a:bodyPr>
            <a:normAutofit fontScale="77500" lnSpcReduction="20000"/>
          </a:bodyPr>
          <a:lstStyle/>
          <a:p>
            <a:r>
              <a:rPr lang="en-US" b="1" dirty="0"/>
              <a:t>O</a:t>
            </a:r>
            <a:r>
              <a:rPr lang="en-US" b="1" dirty="0" smtClean="0"/>
              <a:t>ne </a:t>
            </a:r>
            <a:r>
              <a:rPr lang="en-US" b="1" dirty="0"/>
              <a:t>of the most influential African American leaders of the twentieth </a:t>
            </a:r>
            <a:r>
              <a:rPr lang="en-US" b="1" dirty="0" smtClean="0"/>
              <a:t>century, worked </a:t>
            </a:r>
            <a:r>
              <a:rPr lang="en-US" b="1" dirty="0"/>
              <a:t>as a labor organizer, a journalist, and a civil rights leader</a:t>
            </a:r>
            <a:r>
              <a:rPr lang="en-US" b="1" dirty="0" smtClean="0"/>
              <a:t>.</a:t>
            </a:r>
          </a:p>
          <a:p>
            <a:pPr marL="0" indent="0">
              <a:buNone/>
            </a:pPr>
            <a:endParaRPr lang="en-US" b="1" dirty="0" smtClean="0"/>
          </a:p>
          <a:p>
            <a:r>
              <a:rPr lang="en-US" b="1" dirty="0" smtClean="0"/>
              <a:t>Took </a:t>
            </a:r>
            <a:r>
              <a:rPr lang="en-US" b="1" dirty="0"/>
              <a:t>a leading role in efforts to </a:t>
            </a:r>
            <a:r>
              <a:rPr lang="en-US" b="1" dirty="0" smtClean="0"/>
              <a:t>end </a:t>
            </a:r>
            <a:r>
              <a:rPr lang="en-US" b="1" dirty="0"/>
              <a:t>discrimination in employment and the armed forces. </a:t>
            </a:r>
            <a:endParaRPr lang="en-US" b="1" dirty="0" smtClean="0"/>
          </a:p>
          <a:p>
            <a:pPr marL="0" indent="0">
              <a:buNone/>
            </a:pPr>
            <a:endParaRPr lang="en-US" b="1" dirty="0" smtClean="0"/>
          </a:p>
          <a:p>
            <a:r>
              <a:rPr lang="en-US" b="1" dirty="0" smtClean="0"/>
              <a:t>In </a:t>
            </a:r>
            <a:r>
              <a:rPr lang="en-US" b="1" dirty="0"/>
              <a:t>1941 he led a </a:t>
            </a:r>
            <a:r>
              <a:rPr lang="en-US" b="1" dirty="0" smtClean="0"/>
              <a:t> </a:t>
            </a:r>
            <a:r>
              <a:rPr lang="en-US" b="1" dirty="0"/>
              <a:t>march on Washington </a:t>
            </a:r>
            <a:r>
              <a:rPr lang="en-US" b="1" dirty="0" smtClean="0"/>
              <a:t>against </a:t>
            </a:r>
            <a:r>
              <a:rPr lang="en-US" b="1" dirty="0"/>
              <a:t>unfair working conditions and discrimination in the defense industries. </a:t>
            </a:r>
            <a:endParaRPr lang="en-US" b="1" dirty="0" smtClean="0"/>
          </a:p>
          <a:p>
            <a:pPr marL="0" indent="0">
              <a:buNone/>
            </a:pPr>
            <a:endParaRPr lang="en-US" b="1" dirty="0" smtClean="0"/>
          </a:p>
          <a:p>
            <a:r>
              <a:rPr lang="en-US" b="1" dirty="0" smtClean="0"/>
              <a:t>With </a:t>
            </a:r>
            <a:r>
              <a:rPr lang="en-US" b="1" dirty="0"/>
              <a:t>Rev. Martin Luther King, Jr., Randolph was one of the principal organizers of the </a:t>
            </a:r>
            <a:r>
              <a:rPr lang="en-US" b="1" dirty="0" smtClean="0"/>
              <a:t>1963 </a:t>
            </a:r>
            <a:r>
              <a:rPr lang="en-US" b="1" dirty="0"/>
              <a:t>March on Washington, which brought over 200,000 people to Washington to protest segregation and </a:t>
            </a:r>
            <a:r>
              <a:rPr lang="en-US" b="1" dirty="0" smtClean="0"/>
              <a:t>disenfranchisement.</a:t>
            </a:r>
            <a:endParaRPr lang="en-US" b="1" dirty="0"/>
          </a:p>
        </p:txBody>
      </p:sp>
      <p:sp>
        <p:nvSpPr>
          <p:cNvPr id="4" name="Content Placeholder 3"/>
          <p:cNvSpPr>
            <a:spLocks noGrp="1"/>
          </p:cNvSpPr>
          <p:nvPr>
            <p:ph sz="half" idx="2"/>
          </p:nvPr>
        </p:nvSpPr>
        <p:spPr>
          <a:xfrm>
            <a:off x="7727850" y="1600201"/>
            <a:ext cx="958949" cy="4038600"/>
          </a:xfrm>
        </p:spPr>
        <p:txBody>
          <a:bodyPr>
            <a:normAutofit fontScale="775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1371600"/>
            <a:ext cx="2501705"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6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0" y="304800"/>
            <a:ext cx="9144000" cy="1143000"/>
          </a:xfrm>
        </p:spPr>
        <p:txBody>
          <a:bodyPr/>
          <a:lstStyle/>
          <a:p>
            <a:r>
              <a:rPr lang="en-US" altLang="en-US" b="1"/>
              <a:t>Roosevelt</a:t>
            </a:r>
          </a:p>
        </p:txBody>
      </p:sp>
      <p:sp>
        <p:nvSpPr>
          <p:cNvPr id="333827" name="Rectangle 3"/>
          <p:cNvSpPr>
            <a:spLocks noGrp="1" noChangeArrowheads="1"/>
          </p:cNvSpPr>
          <p:nvPr>
            <p:ph type="body" sz="half" idx="1"/>
          </p:nvPr>
        </p:nvSpPr>
        <p:spPr>
          <a:xfrm>
            <a:off x="0" y="1600200"/>
            <a:ext cx="5715000" cy="5257800"/>
          </a:xfrm>
        </p:spPr>
        <p:txBody>
          <a:bodyPr/>
          <a:lstStyle/>
          <a:p>
            <a:r>
              <a:rPr lang="en-US" altLang="en-US" sz="2800" b="1"/>
              <a:t>U.S. President from 1933 to 1945. </a:t>
            </a:r>
          </a:p>
          <a:p>
            <a:pPr lvl="1"/>
            <a:endParaRPr lang="en-US" altLang="en-US" b="1"/>
          </a:p>
          <a:p>
            <a:r>
              <a:rPr lang="en-US" altLang="en-US" sz="2800" b="1"/>
              <a:t>4 terms as President. </a:t>
            </a:r>
          </a:p>
          <a:p>
            <a:pPr lvl="1"/>
            <a:endParaRPr lang="en-US" altLang="en-US" b="1"/>
          </a:p>
          <a:p>
            <a:r>
              <a:rPr lang="en-US" altLang="en-US" sz="2800" b="1"/>
              <a:t>Had to deal with the Great Depression and WWII. </a:t>
            </a:r>
          </a:p>
          <a:p>
            <a:pPr lvl="1"/>
            <a:endParaRPr lang="en-US" altLang="en-US" b="1"/>
          </a:p>
          <a:p>
            <a:r>
              <a:rPr lang="en-US" altLang="en-US" sz="2800" b="1"/>
              <a:t>Died less than four weeks before Germany surrendered.</a:t>
            </a:r>
            <a:r>
              <a:rPr lang="en-US" altLang="en-US" sz="2400" b="1"/>
              <a:t> </a:t>
            </a:r>
          </a:p>
        </p:txBody>
      </p:sp>
      <p:sp>
        <p:nvSpPr>
          <p:cNvPr id="333828" name="Text Box 4"/>
          <p:cNvSpPr txBox="1">
            <a:spLocks noChangeArrowheads="1"/>
          </p:cNvSpPr>
          <p:nvPr/>
        </p:nvSpPr>
        <p:spPr bwMode="auto">
          <a:xfrm>
            <a:off x="5257800" y="56388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FDR and the fireside chat</a:t>
            </a:r>
          </a:p>
        </p:txBody>
      </p:sp>
      <p:pic>
        <p:nvPicPr>
          <p:cNvPr id="333834" name="Picture 10" descr="19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246313"/>
            <a:ext cx="4114800" cy="325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2852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304800"/>
            <a:ext cx="9144000" cy="1143000"/>
          </a:xfrm>
        </p:spPr>
        <p:txBody>
          <a:bodyPr/>
          <a:lstStyle/>
          <a:p>
            <a:r>
              <a:rPr lang="en-US" altLang="en-US" b="1"/>
              <a:t>Roosevelt and Europe</a:t>
            </a:r>
          </a:p>
        </p:txBody>
      </p:sp>
      <p:sp>
        <p:nvSpPr>
          <p:cNvPr id="351235" name="Rectangle 3"/>
          <p:cNvSpPr>
            <a:spLocks noGrp="1" noChangeArrowheads="1"/>
          </p:cNvSpPr>
          <p:nvPr>
            <p:ph type="body" sz="half" idx="2"/>
          </p:nvPr>
        </p:nvSpPr>
        <p:spPr>
          <a:xfrm>
            <a:off x="4648200" y="1676400"/>
            <a:ext cx="4495800" cy="4953000"/>
          </a:xfrm>
        </p:spPr>
        <p:txBody>
          <a:bodyPr/>
          <a:lstStyle/>
          <a:p>
            <a:r>
              <a:rPr lang="en-US" altLang="en-US" sz="2800" b="1"/>
              <a:t>Lend-Lease Act kept Britain fighting. </a:t>
            </a:r>
          </a:p>
          <a:p>
            <a:endParaRPr lang="en-US" altLang="en-US" sz="2800" b="1"/>
          </a:p>
          <a:p>
            <a:r>
              <a:rPr lang="en-US" altLang="en-US" sz="2800" b="1"/>
              <a:t>Continuously bent the rules to keep supporting Britain. </a:t>
            </a:r>
          </a:p>
          <a:p>
            <a:endParaRPr lang="en-US" altLang="en-US" sz="2800" b="1"/>
          </a:p>
          <a:p>
            <a:r>
              <a:rPr lang="en-US" altLang="en-US" sz="2800" b="1"/>
              <a:t>August 1941, Churchill and Roosevelt sign the Atlantic Charter. </a:t>
            </a:r>
          </a:p>
          <a:p>
            <a:endParaRPr lang="en-US" altLang="en-US" sz="2800" b="1"/>
          </a:p>
        </p:txBody>
      </p:sp>
      <p:sp>
        <p:nvSpPr>
          <p:cNvPr id="351236" name="Text Box 4"/>
          <p:cNvSpPr txBox="1">
            <a:spLocks noChangeArrowheads="1"/>
          </p:cNvSpPr>
          <p:nvPr/>
        </p:nvSpPr>
        <p:spPr bwMode="auto">
          <a:xfrm>
            <a:off x="381000" y="52578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000000"/>
                </a:solidFill>
              </a:rPr>
              <a:t>Sea convoy, safety in numbers.</a:t>
            </a:r>
          </a:p>
        </p:txBody>
      </p:sp>
      <p:pic>
        <p:nvPicPr>
          <p:cNvPr id="351238" name="Picture 6" descr="Aerial_view_of_a_convo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8867"/>
          <a:stretch>
            <a:fillRect/>
          </a:stretch>
        </p:blipFill>
        <p:spPr>
          <a:xfrm>
            <a:off x="0" y="2133600"/>
            <a:ext cx="4191000" cy="309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28475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304800"/>
            <a:ext cx="9144000" cy="1143000"/>
          </a:xfrm>
        </p:spPr>
        <p:txBody>
          <a:bodyPr/>
          <a:lstStyle/>
          <a:p>
            <a:r>
              <a:rPr lang="en-US" altLang="en-US" b="1"/>
              <a:t>Roosevelt and Asia</a:t>
            </a:r>
          </a:p>
        </p:txBody>
      </p:sp>
      <p:sp>
        <p:nvSpPr>
          <p:cNvPr id="354307" name="Rectangle 3"/>
          <p:cNvSpPr>
            <a:spLocks noGrp="1" noChangeArrowheads="1"/>
          </p:cNvSpPr>
          <p:nvPr>
            <p:ph type="body" sz="half" idx="1"/>
          </p:nvPr>
        </p:nvSpPr>
        <p:spPr>
          <a:xfrm>
            <a:off x="457200" y="1752600"/>
            <a:ext cx="4724400" cy="4648200"/>
          </a:xfrm>
        </p:spPr>
        <p:txBody>
          <a:bodyPr/>
          <a:lstStyle/>
          <a:p>
            <a:pPr>
              <a:lnSpc>
                <a:spcPct val="80000"/>
              </a:lnSpc>
            </a:pPr>
            <a:r>
              <a:rPr lang="en-US" altLang="en-US" sz="2400" b="1"/>
              <a:t>Japan depended on American iron, steel and oil.</a:t>
            </a:r>
          </a:p>
          <a:p>
            <a:pPr lvl="1">
              <a:lnSpc>
                <a:spcPct val="80000"/>
              </a:lnSpc>
            </a:pPr>
            <a:endParaRPr lang="en-US" altLang="en-US" sz="2400" b="1"/>
          </a:p>
          <a:p>
            <a:pPr>
              <a:lnSpc>
                <a:spcPct val="80000"/>
              </a:lnSpc>
            </a:pPr>
            <a:r>
              <a:rPr lang="en-US" altLang="en-US" sz="2400" b="1"/>
              <a:t>FDR blocked a sale of fuel and iron to Japan and froze all Japanese assets in the United States.</a:t>
            </a:r>
            <a:r>
              <a:rPr lang="en-US" altLang="en-US" sz="2000" b="1"/>
              <a:t> </a:t>
            </a:r>
          </a:p>
          <a:p>
            <a:pPr>
              <a:lnSpc>
                <a:spcPct val="80000"/>
              </a:lnSpc>
            </a:pPr>
            <a:endParaRPr lang="en-US" altLang="en-US" sz="2000" b="1"/>
          </a:p>
          <a:p>
            <a:pPr>
              <a:lnSpc>
                <a:spcPct val="80000"/>
              </a:lnSpc>
            </a:pPr>
            <a:r>
              <a:rPr lang="en-US" altLang="en-US" sz="2400" b="1"/>
              <a:t>Japanese attack Pearl Harbor on December 7</a:t>
            </a:r>
            <a:r>
              <a:rPr lang="en-US" altLang="en-US" sz="2400" b="1" baseline="30000"/>
              <a:t>th</a:t>
            </a:r>
            <a:r>
              <a:rPr lang="en-US" altLang="en-US" sz="2400" b="1"/>
              <a:t>, 1941. </a:t>
            </a:r>
          </a:p>
          <a:p>
            <a:pPr>
              <a:lnSpc>
                <a:spcPct val="80000"/>
              </a:lnSpc>
            </a:pPr>
            <a:endParaRPr lang="en-US" altLang="en-US" sz="2400" b="1"/>
          </a:p>
          <a:p>
            <a:pPr>
              <a:lnSpc>
                <a:spcPct val="80000"/>
              </a:lnSpc>
            </a:pPr>
            <a:r>
              <a:rPr lang="en-US" altLang="en-US" sz="2400" b="1"/>
              <a:t>US now in World War II.</a:t>
            </a:r>
          </a:p>
          <a:p>
            <a:pPr>
              <a:lnSpc>
                <a:spcPct val="80000"/>
              </a:lnSpc>
            </a:pPr>
            <a:endParaRPr lang="en-US" altLang="en-US" sz="2000" b="1"/>
          </a:p>
          <a:p>
            <a:pPr lvl="1">
              <a:lnSpc>
                <a:spcPct val="80000"/>
              </a:lnSpc>
            </a:pPr>
            <a:endParaRPr lang="en-US" altLang="en-US" sz="1800" b="1"/>
          </a:p>
        </p:txBody>
      </p:sp>
      <p:sp>
        <p:nvSpPr>
          <p:cNvPr id="354308" name="Text Box 4"/>
          <p:cNvSpPr txBox="1">
            <a:spLocks noChangeArrowheads="1"/>
          </p:cNvSpPr>
          <p:nvPr/>
        </p:nvSpPr>
        <p:spPr bwMode="auto">
          <a:xfrm>
            <a:off x="5257800" y="63246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Factory poster</a:t>
            </a:r>
          </a:p>
        </p:txBody>
      </p:sp>
      <p:pic>
        <p:nvPicPr>
          <p:cNvPr id="354310" name="Picture 6" descr="our_homes_in_dang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524000"/>
            <a:ext cx="33877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65484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0" y="304800"/>
            <a:ext cx="9144000" cy="1143000"/>
          </a:xfrm>
        </p:spPr>
        <p:txBody>
          <a:bodyPr/>
          <a:lstStyle/>
          <a:p>
            <a:r>
              <a:rPr lang="en-US" altLang="en-US" b="1"/>
              <a:t>Roosevelt and War</a:t>
            </a:r>
          </a:p>
        </p:txBody>
      </p:sp>
      <p:sp>
        <p:nvSpPr>
          <p:cNvPr id="358403" name="Rectangle 3"/>
          <p:cNvSpPr>
            <a:spLocks noGrp="1" noChangeArrowheads="1"/>
          </p:cNvSpPr>
          <p:nvPr>
            <p:ph type="body" sz="half" idx="1"/>
          </p:nvPr>
        </p:nvSpPr>
        <p:spPr>
          <a:xfrm>
            <a:off x="304800" y="1371600"/>
            <a:ext cx="5334000" cy="5486400"/>
          </a:xfrm>
        </p:spPr>
        <p:txBody>
          <a:bodyPr/>
          <a:lstStyle/>
          <a:p>
            <a:pPr>
              <a:lnSpc>
                <a:spcPct val="90000"/>
              </a:lnSpc>
            </a:pPr>
            <a:r>
              <a:rPr lang="en-US" altLang="en-US" sz="2400" b="1"/>
              <a:t>U.S. Government helped business covert to war. </a:t>
            </a:r>
          </a:p>
          <a:p>
            <a:pPr lvl="1">
              <a:lnSpc>
                <a:spcPct val="90000"/>
              </a:lnSpc>
            </a:pPr>
            <a:endParaRPr lang="en-US" altLang="en-US" sz="1800" b="1"/>
          </a:p>
          <a:p>
            <a:pPr>
              <a:lnSpc>
                <a:spcPct val="90000"/>
              </a:lnSpc>
            </a:pPr>
            <a:r>
              <a:rPr lang="en-US" altLang="en-US" sz="2400" b="1"/>
              <a:t>War Production Board set priorities in production.</a:t>
            </a:r>
            <a:r>
              <a:rPr lang="en-US" altLang="en-US" sz="2000" b="1"/>
              <a:t> </a:t>
            </a:r>
          </a:p>
          <a:p>
            <a:pPr>
              <a:lnSpc>
                <a:spcPct val="90000"/>
              </a:lnSpc>
            </a:pPr>
            <a:endParaRPr lang="en-US" altLang="en-US" sz="2000" b="1"/>
          </a:p>
          <a:p>
            <a:pPr>
              <a:lnSpc>
                <a:spcPct val="90000"/>
              </a:lnSpc>
            </a:pPr>
            <a:r>
              <a:rPr lang="en-US" altLang="en-US" sz="2400" b="1"/>
              <a:t>African-Americans, Japanese Americans, Latinos, Native Americans all fought.</a:t>
            </a:r>
          </a:p>
          <a:p>
            <a:pPr lvl="1">
              <a:lnSpc>
                <a:spcPct val="90000"/>
              </a:lnSpc>
            </a:pPr>
            <a:endParaRPr lang="en-US" altLang="en-US" sz="2400" b="1"/>
          </a:p>
          <a:p>
            <a:pPr>
              <a:lnSpc>
                <a:spcPct val="90000"/>
              </a:lnSpc>
            </a:pPr>
            <a:r>
              <a:rPr lang="en-US" altLang="en-US" sz="2400" b="1"/>
              <a:t>68,000 women served as nurses in the army and navy.</a:t>
            </a:r>
          </a:p>
          <a:p>
            <a:pPr lvl="1">
              <a:lnSpc>
                <a:spcPct val="90000"/>
              </a:lnSpc>
            </a:pPr>
            <a:endParaRPr lang="en-US" altLang="en-US" sz="2400" b="1"/>
          </a:p>
          <a:p>
            <a:pPr>
              <a:lnSpc>
                <a:spcPct val="90000"/>
              </a:lnSpc>
            </a:pPr>
            <a:r>
              <a:rPr lang="en-US" altLang="en-US" sz="2400" b="1"/>
              <a:t>Despite racial/gender inequality, Americans did their part.</a:t>
            </a:r>
          </a:p>
        </p:txBody>
      </p:sp>
      <p:sp>
        <p:nvSpPr>
          <p:cNvPr id="358404" name="Text Box 4"/>
          <p:cNvSpPr txBox="1">
            <a:spLocks noChangeArrowheads="1"/>
          </p:cNvSpPr>
          <p:nvPr/>
        </p:nvSpPr>
        <p:spPr bwMode="auto">
          <a:xfrm>
            <a:off x="5257800" y="55626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A common theme used to promote unity in factories. </a:t>
            </a:r>
          </a:p>
        </p:txBody>
      </p:sp>
      <p:pic>
        <p:nvPicPr>
          <p:cNvPr id="358406" name="Picture 6" descr="united_we_w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8963" y="1447800"/>
            <a:ext cx="3094037"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48666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Eleanor Roosevelt</a:t>
            </a:r>
            <a:endParaRPr lang="en-US" dirty="0"/>
          </a:p>
        </p:txBody>
      </p:sp>
      <p:sp>
        <p:nvSpPr>
          <p:cNvPr id="3" name="Content Placeholder 2"/>
          <p:cNvSpPr>
            <a:spLocks noGrp="1"/>
          </p:cNvSpPr>
          <p:nvPr>
            <p:ph sz="half" idx="1"/>
          </p:nvPr>
        </p:nvSpPr>
        <p:spPr>
          <a:xfrm>
            <a:off x="0" y="1600200"/>
            <a:ext cx="4648200" cy="4525963"/>
          </a:xfrm>
        </p:spPr>
        <p:txBody>
          <a:bodyPr>
            <a:noAutofit/>
          </a:bodyPr>
          <a:lstStyle/>
          <a:p>
            <a:r>
              <a:rPr lang="en-US" sz="2200" b="1" dirty="0" smtClean="0"/>
              <a:t>Favored allowing </a:t>
            </a:r>
            <a:r>
              <a:rPr lang="en-US" sz="2200" b="1" dirty="0"/>
              <a:t>the immigration of European refugee children</a:t>
            </a:r>
            <a:r>
              <a:rPr lang="en-US" sz="2200" b="1" dirty="0" smtClean="0"/>
              <a:t>. </a:t>
            </a:r>
            <a:endParaRPr lang="en-US" sz="2200" b="1" dirty="0"/>
          </a:p>
          <a:p>
            <a:endParaRPr lang="en-US" sz="2200" b="1" dirty="0" smtClean="0"/>
          </a:p>
          <a:p>
            <a:r>
              <a:rPr lang="en-US" sz="2200" b="1" dirty="0" smtClean="0"/>
              <a:t>She </a:t>
            </a:r>
            <a:r>
              <a:rPr lang="en-US" sz="2200" b="1" dirty="0"/>
              <a:t>also lobbied her husband to allow greater immigration of groups persecuted by the Nazis, including </a:t>
            </a:r>
            <a:r>
              <a:rPr lang="en-US" sz="2200" b="1" dirty="0" smtClean="0"/>
              <a:t>Jews</a:t>
            </a:r>
            <a:r>
              <a:rPr lang="en-US" sz="2200" b="1" dirty="0" smtClean="0"/>
              <a:t>.</a:t>
            </a:r>
          </a:p>
          <a:p>
            <a:endParaRPr lang="en-US" sz="2200" b="1" dirty="0" smtClean="0"/>
          </a:p>
          <a:p>
            <a:r>
              <a:rPr lang="en-US" sz="2200" b="1" dirty="0" smtClean="0"/>
              <a:t>Her </a:t>
            </a:r>
            <a:r>
              <a:rPr lang="en-US" sz="2200" b="1" dirty="0"/>
              <a:t>son James later wrote that "her deepest regret at the end of her life" was that she had not forced Franklin to accept more refugees from Nazism during the war</a:t>
            </a:r>
            <a:r>
              <a:rPr lang="en-US" sz="2200" b="1" dirty="0" smtClean="0"/>
              <a:t>.</a:t>
            </a:r>
            <a:endParaRPr lang="en-US" sz="2200" b="1" dirty="0"/>
          </a:p>
        </p:txBody>
      </p:sp>
      <p:sp>
        <p:nvSpPr>
          <p:cNvPr id="4" name="Content Placeholder 3"/>
          <p:cNvSpPr>
            <a:spLocks noGrp="1"/>
          </p:cNvSpPr>
          <p:nvPr>
            <p:ph sz="half" idx="2"/>
          </p:nvPr>
        </p:nvSpPr>
        <p:spPr>
          <a:xfrm>
            <a:off x="4648200" y="1600200"/>
            <a:ext cx="4495800" cy="4525963"/>
          </a:xfrm>
        </p:spPr>
        <p:txBody>
          <a:bodyPr>
            <a:noAutofit/>
          </a:bodyPr>
          <a:lstStyle/>
          <a:p>
            <a:r>
              <a:rPr lang="en-US" sz="2200" b="1" dirty="0"/>
              <a:t>S</a:t>
            </a:r>
            <a:r>
              <a:rPr lang="en-US" sz="2200" b="1" dirty="0" smtClean="0"/>
              <a:t>upported </a:t>
            </a:r>
            <a:r>
              <a:rPr lang="en-US" sz="2200" b="1" dirty="0"/>
              <a:t>increased roles for women and African-Americans in the war </a:t>
            </a:r>
            <a:r>
              <a:rPr lang="en-US" sz="2200" b="1" dirty="0" smtClean="0"/>
              <a:t>effort</a:t>
            </a:r>
            <a:endParaRPr lang="en-US" sz="2200" b="1" dirty="0"/>
          </a:p>
          <a:p>
            <a:endParaRPr lang="en-US" sz="2200" b="1" dirty="0" smtClean="0"/>
          </a:p>
          <a:p>
            <a:r>
              <a:rPr lang="en-US" sz="2200" b="1" dirty="0"/>
              <a:t>A</a:t>
            </a:r>
            <a:r>
              <a:rPr lang="en-US" sz="2200" b="1" dirty="0" smtClean="0"/>
              <a:t>dvocated </a:t>
            </a:r>
            <a:r>
              <a:rPr lang="en-US" sz="2200" b="1" dirty="0"/>
              <a:t>for factory jobs to be given to women a year before it became a widespread practice</a:t>
            </a:r>
            <a:r>
              <a:rPr lang="en-US" sz="2200" b="1" dirty="0" smtClean="0"/>
              <a:t>.</a:t>
            </a:r>
          </a:p>
          <a:p>
            <a:endParaRPr lang="en-US" sz="2200" b="1" dirty="0" smtClean="0"/>
          </a:p>
          <a:p>
            <a:r>
              <a:rPr lang="en-US" sz="2200" b="1" dirty="0"/>
              <a:t>She notably supported the Tuskegee Airmen in their successful effort to become the first black combat pilots, visiting the Tuskegee Air Corps Advanced Flying School in Alabama. </a:t>
            </a:r>
          </a:p>
        </p:txBody>
      </p:sp>
    </p:spTree>
    <p:extLst>
      <p:ext uri="{BB962C8B-B14F-4D97-AF65-F5344CB8AC3E}">
        <p14:creationId xmlns:p14="http://schemas.microsoft.com/office/powerpoint/2010/main" val="416005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0" y="304800"/>
            <a:ext cx="9144000" cy="1143000"/>
          </a:xfrm>
        </p:spPr>
        <p:txBody>
          <a:bodyPr/>
          <a:lstStyle/>
          <a:p>
            <a:r>
              <a:rPr lang="en-US" altLang="en-US" b="1"/>
              <a:t>Harry S. Truman</a:t>
            </a:r>
          </a:p>
        </p:txBody>
      </p:sp>
      <p:sp>
        <p:nvSpPr>
          <p:cNvPr id="333827" name="Rectangle 3"/>
          <p:cNvSpPr>
            <a:spLocks noGrp="1" noChangeArrowheads="1"/>
          </p:cNvSpPr>
          <p:nvPr>
            <p:ph type="body" sz="half" idx="1"/>
          </p:nvPr>
        </p:nvSpPr>
        <p:spPr>
          <a:xfrm>
            <a:off x="0" y="1828800"/>
            <a:ext cx="5334000" cy="5029200"/>
          </a:xfrm>
        </p:spPr>
        <p:txBody>
          <a:bodyPr/>
          <a:lstStyle/>
          <a:p>
            <a:r>
              <a:rPr lang="en-US" altLang="en-US" sz="2800" b="1"/>
              <a:t>Vice President to FDR. </a:t>
            </a:r>
          </a:p>
          <a:p>
            <a:endParaRPr lang="en-US" altLang="en-US" sz="2800" b="1"/>
          </a:p>
          <a:p>
            <a:r>
              <a:rPr lang="en-US" altLang="en-US" sz="2800" b="1"/>
              <a:t>US president from 1945 to 1953. </a:t>
            </a:r>
          </a:p>
          <a:p>
            <a:endParaRPr lang="en-US" altLang="en-US" sz="2800" b="1"/>
          </a:p>
          <a:p>
            <a:r>
              <a:rPr lang="en-US" altLang="en-US" sz="2800" b="1"/>
              <a:t>Decides to drop the bomb on Japan, helps to rebuild Europe, and sets the tone for the Cold War. </a:t>
            </a:r>
          </a:p>
        </p:txBody>
      </p:sp>
      <p:sp>
        <p:nvSpPr>
          <p:cNvPr id="333828" name="Text Box 4"/>
          <p:cNvSpPr txBox="1">
            <a:spLocks noChangeArrowheads="1"/>
          </p:cNvSpPr>
          <p:nvPr/>
        </p:nvSpPr>
        <p:spPr bwMode="auto">
          <a:xfrm>
            <a:off x="5715000" y="6172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i="1"/>
              <a:t>Harry S. Truman</a:t>
            </a:r>
          </a:p>
        </p:txBody>
      </p:sp>
      <p:pic>
        <p:nvPicPr>
          <p:cNvPr id="333836" name="Picture 12" descr="Tru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828800"/>
            <a:ext cx="3305175" cy="424815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577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0" y="304800"/>
            <a:ext cx="9144000" cy="1143000"/>
          </a:xfrm>
        </p:spPr>
        <p:txBody>
          <a:bodyPr/>
          <a:lstStyle/>
          <a:p>
            <a:r>
              <a:rPr lang="en-US" altLang="en-US" b="1"/>
              <a:t>Payback for Pearl Harbor</a:t>
            </a:r>
          </a:p>
        </p:txBody>
      </p:sp>
      <p:sp>
        <p:nvSpPr>
          <p:cNvPr id="380931" name="Rectangle 3"/>
          <p:cNvSpPr>
            <a:spLocks noGrp="1" noChangeArrowheads="1"/>
          </p:cNvSpPr>
          <p:nvPr>
            <p:ph type="body" sz="half" idx="2"/>
          </p:nvPr>
        </p:nvSpPr>
        <p:spPr>
          <a:xfrm>
            <a:off x="4648200" y="1752600"/>
            <a:ext cx="4495800" cy="4800600"/>
          </a:xfrm>
        </p:spPr>
        <p:txBody>
          <a:bodyPr/>
          <a:lstStyle/>
          <a:p>
            <a:pPr>
              <a:lnSpc>
                <a:spcPct val="90000"/>
              </a:lnSpc>
            </a:pPr>
            <a:r>
              <a:rPr lang="en-US" altLang="en-US" sz="2800" b="1"/>
              <a:t>The attack on Pearl Harbor devastated America. </a:t>
            </a:r>
          </a:p>
          <a:p>
            <a:pPr>
              <a:lnSpc>
                <a:spcPct val="90000"/>
              </a:lnSpc>
            </a:pPr>
            <a:endParaRPr lang="en-US" altLang="en-US" sz="2800" b="1"/>
          </a:p>
          <a:p>
            <a:pPr>
              <a:lnSpc>
                <a:spcPct val="90000"/>
              </a:lnSpc>
            </a:pPr>
            <a:r>
              <a:rPr lang="en-US" altLang="en-US" sz="2800" b="1"/>
              <a:t>Americans felt humiliated by the attack. </a:t>
            </a:r>
          </a:p>
          <a:p>
            <a:pPr>
              <a:lnSpc>
                <a:spcPct val="90000"/>
              </a:lnSpc>
            </a:pPr>
            <a:endParaRPr lang="en-US" altLang="en-US" sz="2800" b="1"/>
          </a:p>
          <a:p>
            <a:pPr>
              <a:lnSpc>
                <a:spcPct val="90000"/>
              </a:lnSpc>
            </a:pPr>
            <a:r>
              <a:rPr lang="en-US" altLang="en-US" sz="2800" b="1"/>
              <a:t>The atomic bomb allows for some payback!</a:t>
            </a:r>
          </a:p>
        </p:txBody>
      </p:sp>
      <p:sp>
        <p:nvSpPr>
          <p:cNvPr id="380932" name="Text Box 4"/>
          <p:cNvSpPr txBox="1">
            <a:spLocks noChangeArrowheads="1"/>
          </p:cNvSpPr>
          <p:nvPr/>
        </p:nvSpPr>
        <p:spPr bwMode="auto">
          <a:xfrm>
            <a:off x="152400" y="60198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000000"/>
                </a:solidFill>
              </a:rPr>
              <a:t>USS Arizona’s forward magazines explode, 7 December 1941</a:t>
            </a:r>
          </a:p>
        </p:txBody>
      </p:sp>
      <p:pic>
        <p:nvPicPr>
          <p:cNvPr id="380936" name="Picture 8" descr="k135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20888"/>
            <a:ext cx="4648200" cy="383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06276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0" y="304800"/>
            <a:ext cx="9144000" cy="1143000"/>
          </a:xfrm>
        </p:spPr>
        <p:txBody>
          <a:bodyPr/>
          <a:lstStyle/>
          <a:p>
            <a:r>
              <a:rPr lang="en-US" altLang="en-US" b="1"/>
              <a:t>To have it and </a:t>
            </a:r>
            <a:r>
              <a:rPr lang="en-US" altLang="en-US" b="1" u="sng"/>
              <a:t>NOT</a:t>
            </a:r>
            <a:r>
              <a:rPr lang="en-US" altLang="en-US" b="1"/>
              <a:t> use it?</a:t>
            </a:r>
          </a:p>
        </p:txBody>
      </p:sp>
      <p:sp>
        <p:nvSpPr>
          <p:cNvPr id="382979" name="Rectangle 3"/>
          <p:cNvSpPr>
            <a:spLocks noGrp="1" noChangeArrowheads="1"/>
          </p:cNvSpPr>
          <p:nvPr>
            <p:ph type="body" sz="half" idx="1"/>
          </p:nvPr>
        </p:nvSpPr>
        <p:spPr>
          <a:xfrm>
            <a:off x="152400" y="1828800"/>
            <a:ext cx="4648200" cy="5029200"/>
          </a:xfrm>
        </p:spPr>
        <p:txBody>
          <a:bodyPr/>
          <a:lstStyle/>
          <a:p>
            <a:pPr>
              <a:lnSpc>
                <a:spcPct val="90000"/>
              </a:lnSpc>
            </a:pPr>
            <a:r>
              <a:rPr lang="en-US" altLang="en-US" sz="2800" b="1"/>
              <a:t>Every single president worries about his legacy. </a:t>
            </a:r>
          </a:p>
          <a:p>
            <a:pPr lvl="1">
              <a:lnSpc>
                <a:spcPct val="90000"/>
              </a:lnSpc>
            </a:pPr>
            <a:endParaRPr lang="en-US" altLang="en-US" sz="2400" b="1"/>
          </a:p>
          <a:p>
            <a:pPr>
              <a:lnSpc>
                <a:spcPct val="90000"/>
              </a:lnSpc>
            </a:pPr>
            <a:r>
              <a:rPr lang="en-US" altLang="en-US" sz="2800" b="1"/>
              <a:t>Used or not,  the world will learn of the atom bomb. </a:t>
            </a:r>
          </a:p>
          <a:p>
            <a:pPr lvl="1">
              <a:lnSpc>
                <a:spcPct val="90000"/>
              </a:lnSpc>
            </a:pPr>
            <a:endParaRPr lang="en-US" altLang="en-US" sz="2400" b="1"/>
          </a:p>
          <a:p>
            <a:pPr>
              <a:lnSpc>
                <a:spcPct val="90000"/>
              </a:lnSpc>
            </a:pPr>
            <a:r>
              <a:rPr lang="en-US" altLang="en-US" sz="2800" b="1"/>
              <a:t>What would the relatives of dead soldiers say about Truman?</a:t>
            </a:r>
          </a:p>
        </p:txBody>
      </p:sp>
      <p:sp>
        <p:nvSpPr>
          <p:cNvPr id="382980" name="Text Box 4"/>
          <p:cNvSpPr txBox="1">
            <a:spLocks noChangeArrowheads="1"/>
          </p:cNvSpPr>
          <p:nvPr/>
        </p:nvSpPr>
        <p:spPr bwMode="auto">
          <a:xfrm>
            <a:off x="4940300" y="57150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President Truman and “the BUCK STOPS here” sign on his desk.</a:t>
            </a:r>
          </a:p>
        </p:txBody>
      </p:sp>
      <p:pic>
        <p:nvPicPr>
          <p:cNvPr id="382982" name="Picture 6" descr="Truman_pass-the-bu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0300" y="1828800"/>
            <a:ext cx="3975100" cy="379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03351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en-US" dirty="0" smtClean="0"/>
              <a:t>Douglas MacArthur</a:t>
            </a:r>
            <a:endParaRPr lang="en-US" dirty="0"/>
          </a:p>
        </p:txBody>
      </p:sp>
      <p:sp>
        <p:nvSpPr>
          <p:cNvPr id="4" name="Content Placeholder 3"/>
          <p:cNvSpPr>
            <a:spLocks noGrp="1"/>
          </p:cNvSpPr>
          <p:nvPr>
            <p:ph sz="half" idx="2"/>
          </p:nvPr>
        </p:nvSpPr>
        <p:spPr>
          <a:xfrm>
            <a:off x="2514600" y="1066800"/>
            <a:ext cx="6629400" cy="5059363"/>
          </a:xfrm>
        </p:spPr>
        <p:txBody>
          <a:bodyPr>
            <a:noAutofit/>
          </a:bodyPr>
          <a:lstStyle/>
          <a:p>
            <a:r>
              <a:rPr lang="en-US" sz="2200" b="1" dirty="0" smtClean="0"/>
              <a:t>American </a:t>
            </a:r>
            <a:r>
              <a:rPr lang="en-US" sz="2200" b="1" dirty="0"/>
              <a:t>general who commanded the Southwest Pacific in World War </a:t>
            </a:r>
            <a:r>
              <a:rPr lang="en-US" sz="2200" b="1" dirty="0" smtClean="0"/>
              <a:t>II, oversaw </a:t>
            </a:r>
            <a:r>
              <a:rPr lang="en-US" sz="2200" b="1" dirty="0"/>
              <a:t>the successful Allied occupation of postwar Japan and led United Nations forces in the Korean </a:t>
            </a:r>
            <a:r>
              <a:rPr lang="en-US" sz="2200" b="1" dirty="0" smtClean="0"/>
              <a:t>War.</a:t>
            </a:r>
          </a:p>
          <a:p>
            <a:r>
              <a:rPr lang="en-US" sz="2200" b="1" dirty="0" smtClean="0"/>
              <a:t>A controversial </a:t>
            </a:r>
            <a:r>
              <a:rPr lang="en-US" sz="2200" b="1" dirty="0"/>
              <a:t>figure, MacArthur was talented, outspoken and</a:t>
            </a:r>
            <a:r>
              <a:rPr lang="en-US" sz="2200" b="1" dirty="0" smtClean="0"/>
              <a:t>, </a:t>
            </a:r>
            <a:r>
              <a:rPr lang="en-US" sz="2200" b="1" dirty="0"/>
              <a:t>egotistical. </a:t>
            </a:r>
            <a:endParaRPr lang="en-US" sz="2200" b="1" dirty="0" smtClean="0"/>
          </a:p>
          <a:p>
            <a:r>
              <a:rPr lang="en-US" sz="2200" b="1" dirty="0" smtClean="0"/>
              <a:t>He </a:t>
            </a:r>
            <a:r>
              <a:rPr lang="en-US" sz="2200" b="1" dirty="0"/>
              <a:t>graduated from the U.S. Military Academy at West Point in 1903 and </a:t>
            </a:r>
            <a:r>
              <a:rPr lang="en-US" sz="2200" b="1" dirty="0" smtClean="0"/>
              <a:t>fought </a:t>
            </a:r>
            <a:r>
              <a:rPr lang="en-US" sz="2200" b="1" dirty="0"/>
              <a:t>during World War I (1914-1918</a:t>
            </a:r>
            <a:r>
              <a:rPr lang="en-US" sz="2200" b="1" dirty="0" smtClean="0"/>
              <a:t>).</a:t>
            </a:r>
          </a:p>
          <a:p>
            <a:r>
              <a:rPr lang="en-US" sz="2200" b="1" dirty="0" smtClean="0"/>
              <a:t>During </a:t>
            </a:r>
            <a:r>
              <a:rPr lang="en-US" sz="2200" b="1" dirty="0"/>
              <a:t>World War II, he famously returned to liberate the Philippines in 1944 after it had fallen to the Japanese. </a:t>
            </a:r>
            <a:endParaRPr lang="en-US" sz="2200" b="1" dirty="0" smtClean="0"/>
          </a:p>
          <a:p>
            <a:r>
              <a:rPr lang="en-US" sz="2200" b="1" dirty="0" smtClean="0"/>
              <a:t>MacArthur </a:t>
            </a:r>
            <a:r>
              <a:rPr lang="en-US" sz="2200" b="1" dirty="0"/>
              <a:t>led United Nations forces during the start of the Korean War, but later clashed with President Harry Truman over war policy and was removed from command.</a:t>
            </a:r>
          </a:p>
        </p:txBody>
      </p:sp>
      <p:pic>
        <p:nvPicPr>
          <p:cNvPr id="307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4402" b="1383"/>
          <a:stretch/>
        </p:blipFill>
        <p:spPr bwMode="auto">
          <a:xfrm>
            <a:off x="228600" y="1219200"/>
            <a:ext cx="2285999" cy="19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8999"/>
            <a:ext cx="2286000" cy="302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53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274638"/>
            <a:ext cx="9144000" cy="1143000"/>
          </a:xfrm>
        </p:spPr>
        <p:txBody>
          <a:bodyPr/>
          <a:lstStyle/>
          <a:p>
            <a:r>
              <a:rPr lang="en-US" altLang="en-US" b="1"/>
              <a:t>America First Committee</a:t>
            </a:r>
          </a:p>
        </p:txBody>
      </p:sp>
      <p:sp>
        <p:nvSpPr>
          <p:cNvPr id="290819" name="Rectangle 3"/>
          <p:cNvSpPr>
            <a:spLocks noGrp="1" noChangeArrowheads="1"/>
          </p:cNvSpPr>
          <p:nvPr>
            <p:ph type="body" sz="half" idx="1"/>
          </p:nvPr>
        </p:nvSpPr>
        <p:spPr>
          <a:xfrm>
            <a:off x="152400" y="1600200"/>
            <a:ext cx="5334000" cy="5257800"/>
          </a:xfrm>
        </p:spPr>
        <p:txBody>
          <a:bodyPr/>
          <a:lstStyle/>
          <a:p>
            <a:r>
              <a:rPr lang="en-US" altLang="en-US" sz="2400" b="1"/>
              <a:t>Founded in September of 1940.</a:t>
            </a:r>
          </a:p>
          <a:p>
            <a:pPr lvl="1"/>
            <a:endParaRPr lang="en-US" altLang="en-US" sz="2400" b="1"/>
          </a:p>
          <a:p>
            <a:r>
              <a:rPr lang="en-US" altLang="en-US" sz="2400" b="1"/>
              <a:t>An isolationist group that firmly opposed…</a:t>
            </a:r>
          </a:p>
          <a:p>
            <a:pPr lvl="1">
              <a:buFontTx/>
              <a:buNone/>
            </a:pPr>
            <a:r>
              <a:rPr lang="en-US" altLang="en-US" sz="2400" b="1"/>
              <a:t>- American intervention.</a:t>
            </a:r>
          </a:p>
          <a:p>
            <a:pPr lvl="1">
              <a:buFontTx/>
              <a:buNone/>
            </a:pPr>
            <a:r>
              <a:rPr lang="en-US" altLang="en-US" sz="2400" b="1"/>
              <a:t>- aid to the allies. </a:t>
            </a:r>
          </a:p>
          <a:p>
            <a:pPr lvl="1"/>
            <a:endParaRPr lang="en-US" altLang="en-US" sz="2400" b="1"/>
          </a:p>
          <a:p>
            <a:r>
              <a:rPr lang="en-US" altLang="en-US" sz="2400" b="1"/>
              <a:t>The committee attempted to influence public opinion against helping the allies. </a:t>
            </a:r>
          </a:p>
        </p:txBody>
      </p:sp>
      <p:sp>
        <p:nvSpPr>
          <p:cNvPr id="290820" name="Text Box 4"/>
          <p:cNvSpPr txBox="1">
            <a:spLocks noChangeArrowheads="1"/>
          </p:cNvSpPr>
          <p:nvPr/>
        </p:nvSpPr>
        <p:spPr bwMode="auto">
          <a:xfrm>
            <a:off x="5181600" y="53340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FFFFFF"/>
                </a:solidFill>
                <a:latin typeface="Arial" charset="0"/>
              </a:rPr>
              <a:t>Charles Lindbergh speaks at “America First Rally.” </a:t>
            </a:r>
          </a:p>
        </p:txBody>
      </p:sp>
      <p:pic>
        <p:nvPicPr>
          <p:cNvPr id="290821" name="Picture 5" descr="Amrall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000"/>
          <a:stretch>
            <a:fillRect/>
          </a:stretch>
        </p:blipFill>
        <p:spPr>
          <a:xfrm>
            <a:off x="5486400" y="1855788"/>
            <a:ext cx="3657600" cy="3348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62181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00px-Eisenhower_Interstate_System">
            <a:hlinkClick r:id="rId2"/>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52400" y="228600"/>
            <a:ext cx="8763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title"/>
          </p:nvPr>
        </p:nvSpPr>
        <p:spPr/>
        <p:txBody>
          <a:bodyPr/>
          <a:lstStyle/>
          <a:p>
            <a:r>
              <a:rPr lang="en-US" altLang="en-US" sz="4000" b="1"/>
              <a:t>Dwight D. Eisenhower</a:t>
            </a:r>
            <a:br>
              <a:rPr lang="en-US" altLang="en-US" sz="4000" b="1"/>
            </a:br>
            <a:r>
              <a:rPr lang="en-US" altLang="en-US" sz="2400" b="1"/>
              <a:t>October 14, 1890 – March 28, 1969</a:t>
            </a:r>
          </a:p>
        </p:txBody>
      </p:sp>
      <p:sp>
        <p:nvSpPr>
          <p:cNvPr id="19460" name="Rectangle 4"/>
          <p:cNvSpPr>
            <a:spLocks noGrp="1" noChangeArrowheads="1"/>
          </p:cNvSpPr>
          <p:nvPr>
            <p:ph type="body" idx="1"/>
          </p:nvPr>
        </p:nvSpPr>
        <p:spPr/>
        <p:txBody>
          <a:bodyPr/>
          <a:lstStyle/>
          <a:p>
            <a:pPr>
              <a:lnSpc>
                <a:spcPct val="90000"/>
              </a:lnSpc>
            </a:pPr>
            <a:r>
              <a:rPr lang="en-US" altLang="en-US" sz="2000" b="1"/>
              <a:t>34</a:t>
            </a:r>
            <a:r>
              <a:rPr lang="en-US" altLang="en-US" sz="2000" b="1" baseline="30000"/>
              <a:t>th</a:t>
            </a:r>
            <a:r>
              <a:rPr lang="en-US" altLang="en-US" sz="2000" b="1"/>
              <a:t> President of the United States (1953-1961)…Republican</a:t>
            </a:r>
          </a:p>
          <a:p>
            <a:pPr>
              <a:lnSpc>
                <a:spcPct val="90000"/>
              </a:lnSpc>
              <a:buFontTx/>
              <a:buNone/>
            </a:pPr>
            <a:endParaRPr lang="en-US" altLang="en-US" sz="2000" b="1"/>
          </a:p>
          <a:p>
            <a:pPr>
              <a:lnSpc>
                <a:spcPct val="90000"/>
              </a:lnSpc>
            </a:pPr>
            <a:r>
              <a:rPr lang="en-US" altLang="en-US" sz="2000" b="1"/>
              <a:t>Supreme Commander of the Allied Forces in Europe</a:t>
            </a:r>
          </a:p>
          <a:p>
            <a:pPr>
              <a:lnSpc>
                <a:spcPct val="90000"/>
              </a:lnSpc>
              <a:buFontTx/>
              <a:buNone/>
            </a:pPr>
            <a:endParaRPr lang="en-US" altLang="en-US" sz="2000" b="1"/>
          </a:p>
          <a:p>
            <a:pPr lvl="1">
              <a:lnSpc>
                <a:spcPct val="90000"/>
              </a:lnSpc>
            </a:pPr>
            <a:r>
              <a:rPr lang="en-US" altLang="en-US" sz="1800" b="1"/>
              <a:t>Planned and supervised the successful invasion of France &amp; Germany.</a:t>
            </a:r>
          </a:p>
          <a:p>
            <a:pPr lvl="1">
              <a:lnSpc>
                <a:spcPct val="90000"/>
              </a:lnSpc>
              <a:buFontTx/>
              <a:buNone/>
            </a:pPr>
            <a:endParaRPr lang="en-US" altLang="en-US" sz="1800" b="1"/>
          </a:p>
          <a:p>
            <a:pPr>
              <a:lnSpc>
                <a:spcPct val="90000"/>
              </a:lnSpc>
              <a:spcBef>
                <a:spcPct val="0"/>
              </a:spcBef>
            </a:pPr>
            <a:r>
              <a:rPr lang="en-US" altLang="en-US" sz="2000" b="1"/>
              <a:t>1</a:t>
            </a:r>
            <a:r>
              <a:rPr lang="en-US" altLang="en-US" sz="2000" b="1" baseline="30000"/>
              <a:t>st</a:t>
            </a:r>
            <a:r>
              <a:rPr lang="en-US" altLang="en-US" sz="2000" b="1"/>
              <a:t> Supreme Commander of NATO (1951)</a:t>
            </a:r>
          </a:p>
          <a:p>
            <a:pPr>
              <a:lnSpc>
                <a:spcPct val="90000"/>
              </a:lnSpc>
              <a:spcBef>
                <a:spcPct val="0"/>
              </a:spcBef>
              <a:buFontTx/>
              <a:buNone/>
            </a:pPr>
            <a:endParaRPr lang="en-US" altLang="en-US" sz="2000" b="1"/>
          </a:p>
          <a:p>
            <a:pPr>
              <a:lnSpc>
                <a:spcPct val="90000"/>
              </a:lnSpc>
              <a:spcBef>
                <a:spcPct val="0"/>
              </a:spcBef>
            </a:pPr>
            <a:r>
              <a:rPr lang="en-US" altLang="en-US" sz="2000" b="1"/>
              <a:t>After term known as a “do-nothing” president due to contrast with the aggressive JFK and his lack of active support of the Civil Rights Movement &amp; stopping McCarthyism.</a:t>
            </a:r>
          </a:p>
          <a:p>
            <a:pPr>
              <a:lnSpc>
                <a:spcPct val="90000"/>
              </a:lnSpc>
              <a:spcBef>
                <a:spcPct val="0"/>
              </a:spcBef>
              <a:buFontTx/>
              <a:buNone/>
            </a:pPr>
            <a:endParaRPr lang="en-US" altLang="en-US" sz="2000" b="1"/>
          </a:p>
          <a:p>
            <a:pPr lvl="1">
              <a:lnSpc>
                <a:spcPct val="90000"/>
              </a:lnSpc>
              <a:spcBef>
                <a:spcPct val="0"/>
              </a:spcBef>
            </a:pPr>
            <a:r>
              <a:rPr lang="en-US" altLang="en-US" sz="1800" b="1"/>
              <a:t>Today he is looked at as one of our top 10 presidents by most.</a:t>
            </a:r>
          </a:p>
          <a:p>
            <a:pPr lvl="3">
              <a:lnSpc>
                <a:spcPct val="90000"/>
              </a:lnSpc>
              <a:spcBef>
                <a:spcPct val="0"/>
              </a:spcBef>
            </a:pPr>
            <a:endParaRPr lang="en-US" altLang="en-US" sz="1400"/>
          </a:p>
          <a:p>
            <a:pPr lvl="2">
              <a:lnSpc>
                <a:spcPct val="90000"/>
              </a:lnSpc>
              <a:spcBef>
                <a:spcPct val="0"/>
              </a:spcBef>
            </a:pPr>
            <a:endParaRPr lang="en-US" altLang="en-US" sz="1600"/>
          </a:p>
        </p:txBody>
      </p:sp>
    </p:spTree>
    <p:extLst>
      <p:ext uri="{BB962C8B-B14F-4D97-AF65-F5344CB8AC3E}">
        <p14:creationId xmlns:p14="http://schemas.microsoft.com/office/powerpoint/2010/main" val="182060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0" y="274638"/>
            <a:ext cx="9144000" cy="1143000"/>
          </a:xfrm>
        </p:spPr>
        <p:txBody>
          <a:bodyPr/>
          <a:lstStyle/>
          <a:p>
            <a:r>
              <a:rPr lang="en-US" altLang="en-US" b="1"/>
              <a:t>Tuskegee Airmen</a:t>
            </a:r>
          </a:p>
        </p:txBody>
      </p:sp>
      <p:sp>
        <p:nvSpPr>
          <p:cNvPr id="336899" name="Rectangle 3"/>
          <p:cNvSpPr>
            <a:spLocks noGrp="1" noChangeArrowheads="1"/>
          </p:cNvSpPr>
          <p:nvPr>
            <p:ph type="body" sz="half" idx="1"/>
          </p:nvPr>
        </p:nvSpPr>
        <p:spPr>
          <a:xfrm>
            <a:off x="76200" y="1600200"/>
            <a:ext cx="4800600" cy="5257800"/>
          </a:xfrm>
        </p:spPr>
        <p:txBody>
          <a:bodyPr/>
          <a:lstStyle/>
          <a:p>
            <a:r>
              <a:rPr lang="en-US" altLang="en-US" sz="2400" b="1"/>
              <a:t>Army Air corps created the first all black air unit in early 1941. </a:t>
            </a:r>
          </a:p>
          <a:p>
            <a:pPr lvl="1"/>
            <a:endParaRPr lang="en-US" altLang="en-US" sz="2000" b="1"/>
          </a:p>
          <a:p>
            <a:r>
              <a:rPr lang="en-US" altLang="en-US" sz="2400" b="1"/>
              <a:t>The Tuskegee Airmen fought in North Africa, Sicily, and Anzio. </a:t>
            </a:r>
          </a:p>
          <a:p>
            <a:pPr lvl="1"/>
            <a:endParaRPr lang="en-US" altLang="en-US" sz="2000" b="1"/>
          </a:p>
          <a:p>
            <a:r>
              <a:rPr lang="en-US" altLang="en-US" sz="2400" b="1"/>
              <a:t>332</a:t>
            </a:r>
            <a:r>
              <a:rPr lang="en-US" altLang="en-US" sz="2400" b="1" baseline="30000"/>
              <a:t>nd</a:t>
            </a:r>
            <a:r>
              <a:rPr lang="en-US" altLang="en-US" sz="2400" b="1"/>
              <a:t> Fighter Group flew 200 bomber escort missions – without losing a single bomber to enemy fire. </a:t>
            </a:r>
          </a:p>
        </p:txBody>
      </p:sp>
      <p:sp>
        <p:nvSpPr>
          <p:cNvPr id="336900" name="Text Box 4"/>
          <p:cNvSpPr txBox="1">
            <a:spLocks noChangeArrowheads="1"/>
          </p:cNvSpPr>
          <p:nvPr/>
        </p:nvSpPr>
        <p:spPr bwMode="auto">
          <a:xfrm>
            <a:off x="5029200" y="56388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FFFFFF"/>
                </a:solidFill>
                <a:latin typeface="Arial" charset="0"/>
              </a:rPr>
              <a:t>The Tuskegee Airmen</a:t>
            </a:r>
          </a:p>
        </p:txBody>
      </p:sp>
      <p:pic>
        <p:nvPicPr>
          <p:cNvPr id="336901" name="Picture 5" descr="800px-Pilots_of_the_332nd_Fighter_Gro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173"/>
          <a:stretch>
            <a:fillRect/>
          </a:stretch>
        </p:blipFill>
        <p:spPr>
          <a:xfrm>
            <a:off x="4724400" y="2127250"/>
            <a:ext cx="4343400"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49328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org_tuskegee_airmen"/>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Grp="1" noChangeArrowheads="1"/>
          </p:cNvSpPr>
          <p:nvPr>
            <p:ph type="title"/>
          </p:nvPr>
        </p:nvSpPr>
        <p:spPr/>
        <p:txBody>
          <a:bodyPr/>
          <a:lstStyle/>
          <a:p>
            <a:r>
              <a:rPr lang="en-US" altLang="en-US"/>
              <a:t>Tuskegee Airmen</a:t>
            </a:r>
          </a:p>
        </p:txBody>
      </p:sp>
      <p:sp>
        <p:nvSpPr>
          <p:cNvPr id="2053" name="Rectangle 5"/>
          <p:cNvSpPr>
            <a:spLocks noGrp="1" noChangeArrowheads="1"/>
          </p:cNvSpPr>
          <p:nvPr>
            <p:ph type="body" sz="half" idx="1"/>
          </p:nvPr>
        </p:nvSpPr>
        <p:spPr>
          <a:xfrm>
            <a:off x="457200" y="1295400"/>
            <a:ext cx="4038600" cy="5257800"/>
          </a:xfrm>
        </p:spPr>
        <p:txBody>
          <a:bodyPr/>
          <a:lstStyle/>
          <a:p>
            <a:pPr>
              <a:lnSpc>
                <a:spcPct val="90000"/>
              </a:lnSpc>
            </a:pPr>
            <a:r>
              <a:rPr lang="en-US" altLang="en-US" sz="2400" b="1" dirty="0"/>
              <a:t>First African American Pilots to serve in U.S. Military</a:t>
            </a:r>
            <a:r>
              <a:rPr lang="en-US" altLang="en-US" sz="2400" b="1" dirty="0" smtClean="0"/>
              <a:t>.</a:t>
            </a:r>
          </a:p>
          <a:p>
            <a:pPr>
              <a:lnSpc>
                <a:spcPct val="90000"/>
              </a:lnSpc>
            </a:pPr>
            <a:endParaRPr lang="en-US" altLang="en-US" sz="2400" b="1" dirty="0"/>
          </a:p>
          <a:p>
            <a:pPr>
              <a:lnSpc>
                <a:spcPct val="90000"/>
              </a:lnSpc>
            </a:pPr>
            <a:r>
              <a:rPr lang="en-US" altLang="en-US" sz="2400" b="1" dirty="0"/>
              <a:t>Congress ordered an all-black unit to be formed but the Army was against it</a:t>
            </a:r>
            <a:r>
              <a:rPr lang="en-US" altLang="en-US" sz="2400" b="1" dirty="0" smtClean="0"/>
              <a:t>.</a:t>
            </a:r>
          </a:p>
          <a:p>
            <a:pPr>
              <a:lnSpc>
                <a:spcPct val="90000"/>
              </a:lnSpc>
            </a:pPr>
            <a:endParaRPr lang="en-US" altLang="en-US" sz="2400" b="1" dirty="0"/>
          </a:p>
          <a:p>
            <a:pPr>
              <a:lnSpc>
                <a:spcPct val="90000"/>
              </a:lnSpc>
            </a:pPr>
            <a:r>
              <a:rPr lang="en-US" altLang="en-US" sz="2400" b="1" dirty="0"/>
              <a:t>Unit started with 250 men (pilots, crew, </a:t>
            </a:r>
            <a:r>
              <a:rPr lang="en-US" altLang="en-US" sz="2400" b="1" dirty="0" err="1"/>
              <a:t>etc</a:t>
            </a:r>
            <a:r>
              <a:rPr lang="en-US" altLang="en-US" sz="2400" b="1" dirty="0"/>
              <a:t>) trained at Tuskegee Institute in Alabama (started by Booker T. Washington)</a:t>
            </a:r>
          </a:p>
        </p:txBody>
      </p:sp>
      <p:sp>
        <p:nvSpPr>
          <p:cNvPr id="2054" name="Rectangle 6"/>
          <p:cNvSpPr>
            <a:spLocks noGrp="1" noChangeArrowheads="1"/>
          </p:cNvSpPr>
          <p:nvPr>
            <p:ph type="body" sz="half" idx="2"/>
          </p:nvPr>
        </p:nvSpPr>
        <p:spPr>
          <a:xfrm>
            <a:off x="4648200" y="1295400"/>
            <a:ext cx="4038600" cy="4830763"/>
          </a:xfrm>
        </p:spPr>
        <p:txBody>
          <a:bodyPr/>
          <a:lstStyle/>
          <a:p>
            <a:pPr>
              <a:lnSpc>
                <a:spcPct val="90000"/>
              </a:lnSpc>
            </a:pPr>
            <a:r>
              <a:rPr lang="en-US" altLang="en-US" sz="2400" b="1" dirty="0"/>
              <a:t>Became the 99</a:t>
            </a:r>
            <a:r>
              <a:rPr lang="en-US" altLang="en-US" sz="2400" b="1" baseline="30000" dirty="0"/>
              <a:t>th</a:t>
            </a:r>
            <a:r>
              <a:rPr lang="en-US" altLang="en-US" sz="2400" b="1" dirty="0"/>
              <a:t> fighter </a:t>
            </a:r>
            <a:r>
              <a:rPr lang="en-US" altLang="en-US" sz="2400" b="1" dirty="0" smtClean="0"/>
              <a:t>squadron</a:t>
            </a:r>
          </a:p>
          <a:p>
            <a:pPr>
              <a:lnSpc>
                <a:spcPct val="90000"/>
              </a:lnSpc>
            </a:pPr>
            <a:endParaRPr lang="en-US" altLang="en-US" sz="2400" b="1" dirty="0"/>
          </a:p>
          <a:p>
            <a:pPr>
              <a:lnSpc>
                <a:spcPct val="90000"/>
              </a:lnSpc>
            </a:pPr>
            <a:r>
              <a:rPr lang="en-US" altLang="en-US" sz="2400" b="1" dirty="0"/>
              <a:t>Sent to fight in N. Africa and Europe</a:t>
            </a:r>
            <a:r>
              <a:rPr lang="en-US" altLang="en-US" sz="2400" b="1" dirty="0" smtClean="0"/>
              <a:t>.</a:t>
            </a:r>
          </a:p>
          <a:p>
            <a:pPr>
              <a:lnSpc>
                <a:spcPct val="90000"/>
              </a:lnSpc>
            </a:pPr>
            <a:endParaRPr lang="en-US" altLang="en-US" sz="2400" b="1" dirty="0"/>
          </a:p>
          <a:p>
            <a:pPr>
              <a:lnSpc>
                <a:spcPct val="90000"/>
              </a:lnSpc>
            </a:pPr>
            <a:r>
              <a:rPr lang="en-US" altLang="en-US" sz="2400" b="1" dirty="0"/>
              <a:t>Distinguished in battle, awarded the Congressional Gold Medal in 2006</a:t>
            </a:r>
            <a:r>
              <a:rPr lang="en-US" altLang="en-US" sz="2400" b="1" dirty="0" smtClean="0"/>
              <a:t>.</a:t>
            </a:r>
          </a:p>
          <a:p>
            <a:pPr>
              <a:lnSpc>
                <a:spcPct val="90000"/>
              </a:lnSpc>
            </a:pPr>
            <a:endParaRPr lang="en-US" altLang="en-US" sz="2400" b="1" dirty="0"/>
          </a:p>
          <a:p>
            <a:pPr>
              <a:lnSpc>
                <a:spcPct val="90000"/>
              </a:lnSpc>
            </a:pPr>
            <a:r>
              <a:rPr lang="en-US" altLang="en-US" sz="2400" b="1" dirty="0"/>
              <a:t>Despite success, faced racism during and after the war.</a:t>
            </a:r>
          </a:p>
        </p:txBody>
      </p:sp>
    </p:spTree>
    <p:extLst>
      <p:ext uri="{BB962C8B-B14F-4D97-AF65-F5344CB8AC3E}">
        <p14:creationId xmlns:p14="http://schemas.microsoft.com/office/powerpoint/2010/main" val="319601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76200"/>
            <a:ext cx="9144000" cy="1143000"/>
          </a:xfrm>
        </p:spPr>
        <p:txBody>
          <a:bodyPr/>
          <a:lstStyle/>
          <a:p>
            <a:r>
              <a:rPr lang="en-US" altLang="en-US" b="1"/>
              <a:t>442</a:t>
            </a:r>
            <a:r>
              <a:rPr lang="en-US" altLang="en-US" b="1" baseline="30000"/>
              <a:t>nd</a:t>
            </a:r>
            <a:r>
              <a:rPr lang="en-US" altLang="en-US" b="1"/>
              <a:t> Regimental Combat Team</a:t>
            </a:r>
          </a:p>
        </p:txBody>
      </p:sp>
      <p:sp>
        <p:nvSpPr>
          <p:cNvPr id="291843" name="Rectangle 3"/>
          <p:cNvSpPr>
            <a:spLocks noGrp="1" noChangeArrowheads="1"/>
          </p:cNvSpPr>
          <p:nvPr>
            <p:ph type="body" sz="half" idx="1"/>
          </p:nvPr>
        </p:nvSpPr>
        <p:spPr>
          <a:xfrm>
            <a:off x="152400" y="1600200"/>
            <a:ext cx="4648200" cy="5257800"/>
          </a:xfrm>
        </p:spPr>
        <p:txBody>
          <a:bodyPr/>
          <a:lstStyle/>
          <a:p>
            <a:r>
              <a:rPr lang="en-US" altLang="en-US" sz="2800" b="1"/>
              <a:t>Japanese Americans had to prove their loyalty by military service. </a:t>
            </a:r>
          </a:p>
          <a:p>
            <a:pPr lvl="2"/>
            <a:endParaRPr lang="en-US" altLang="en-US" sz="2000" b="1"/>
          </a:p>
          <a:p>
            <a:r>
              <a:rPr lang="en-US" altLang="en-US" sz="2800" b="1"/>
              <a:t>442</a:t>
            </a:r>
            <a:r>
              <a:rPr lang="en-US" altLang="en-US" sz="2800" b="1" baseline="30000"/>
              <a:t>nd</a:t>
            </a:r>
            <a:r>
              <a:rPr lang="en-US" altLang="en-US" sz="2800" b="1"/>
              <a:t> became the most highly decorated unit in World War II. </a:t>
            </a:r>
          </a:p>
          <a:p>
            <a:pPr lvl="2"/>
            <a:endParaRPr lang="en-US" altLang="en-US" sz="2000" b="1"/>
          </a:p>
          <a:p>
            <a:r>
              <a:rPr lang="en-US" altLang="en-US" sz="2800" b="1"/>
              <a:t>3,000 members earned 9,486 Purple Hearts.</a:t>
            </a:r>
          </a:p>
        </p:txBody>
      </p:sp>
      <p:sp>
        <p:nvSpPr>
          <p:cNvPr id="291844" name="Text Box 4"/>
          <p:cNvSpPr txBox="1">
            <a:spLocks noChangeArrowheads="1"/>
          </p:cNvSpPr>
          <p:nvPr/>
        </p:nvSpPr>
        <p:spPr bwMode="auto">
          <a:xfrm>
            <a:off x="4953000" y="5942013"/>
            <a:ext cx="4191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FFFFFF"/>
                </a:solidFill>
                <a:latin typeface="Arial" charset="0"/>
              </a:rPr>
              <a:t>A 442nd RCT squad leader checks for German units in France in November 1944.</a:t>
            </a:r>
          </a:p>
        </p:txBody>
      </p:sp>
      <p:pic>
        <p:nvPicPr>
          <p:cNvPr id="291846" name="Picture 6" descr="442nd_US_Army_RCT_squad_leader_in_fran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2698"/>
          <a:stretch>
            <a:fillRect/>
          </a:stretch>
        </p:blipFill>
        <p:spPr>
          <a:xfrm>
            <a:off x="4953000" y="1676400"/>
            <a:ext cx="403542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53538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74638"/>
            <a:ext cx="9144000" cy="1143000"/>
          </a:xfrm>
        </p:spPr>
        <p:txBody>
          <a:bodyPr/>
          <a:lstStyle/>
          <a:p>
            <a:r>
              <a:rPr lang="en-US" altLang="en-US" b="1"/>
              <a:t>Navajo Code Talkers</a:t>
            </a:r>
          </a:p>
        </p:txBody>
      </p:sp>
      <p:sp>
        <p:nvSpPr>
          <p:cNvPr id="304131" name="Rectangle 3"/>
          <p:cNvSpPr>
            <a:spLocks noGrp="1" noChangeArrowheads="1"/>
          </p:cNvSpPr>
          <p:nvPr>
            <p:ph type="body" sz="half" idx="1"/>
          </p:nvPr>
        </p:nvSpPr>
        <p:spPr>
          <a:xfrm>
            <a:off x="76200" y="1524000"/>
            <a:ext cx="5029200" cy="5257800"/>
          </a:xfrm>
        </p:spPr>
        <p:txBody>
          <a:bodyPr/>
          <a:lstStyle/>
          <a:p>
            <a:r>
              <a:rPr lang="en-US" altLang="en-US" sz="2800" b="1"/>
              <a:t>Storming beaches required secret radio communication between units. </a:t>
            </a:r>
          </a:p>
          <a:p>
            <a:pPr lvl="1"/>
            <a:endParaRPr lang="en-US" altLang="en-US" sz="2400" b="1"/>
          </a:p>
          <a:p>
            <a:r>
              <a:rPr lang="en-US" altLang="en-US" sz="2800" b="1"/>
              <a:t>Marines recruited from Navajo Reservations.</a:t>
            </a:r>
          </a:p>
          <a:p>
            <a:pPr lvl="1"/>
            <a:endParaRPr lang="en-US" altLang="en-US" sz="2400" b="1"/>
          </a:p>
          <a:p>
            <a:r>
              <a:rPr lang="en-US" altLang="en-US" sz="2800" b="1"/>
              <a:t>Navajo was a hidden language with no written alphabet. </a:t>
            </a:r>
          </a:p>
        </p:txBody>
      </p:sp>
      <p:sp>
        <p:nvSpPr>
          <p:cNvPr id="304132" name="Text Box 4"/>
          <p:cNvSpPr txBox="1">
            <a:spLocks noChangeArrowheads="1"/>
          </p:cNvSpPr>
          <p:nvPr/>
        </p:nvSpPr>
        <p:spPr bwMode="auto">
          <a:xfrm>
            <a:off x="5105400" y="60198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FFFFFF"/>
                </a:solidFill>
                <a:latin typeface="Arial" charset="0"/>
              </a:rPr>
              <a:t>Code Talkers received the Congressional Gold Medal in 2000</a:t>
            </a:r>
          </a:p>
        </p:txBody>
      </p:sp>
      <p:pic>
        <p:nvPicPr>
          <p:cNvPr id="304134" name="Picture 6" descr="CodetTakerMed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873250"/>
            <a:ext cx="4038600" cy="397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96243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navajo-code-talkers-2"/>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a:stretch>
            <a:fillRect/>
          </a:stretch>
        </p:blipFill>
        <p:spPr bwMode="auto">
          <a:xfrm>
            <a:off x="0" y="-228600"/>
            <a:ext cx="9144000" cy="742632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p:txBody>
          <a:bodyPr/>
          <a:lstStyle/>
          <a:p>
            <a:r>
              <a:rPr lang="en-US" altLang="en-US"/>
              <a:t>Navajo Code Talkers</a:t>
            </a:r>
          </a:p>
        </p:txBody>
      </p:sp>
      <p:sp>
        <p:nvSpPr>
          <p:cNvPr id="4102" name="Rectangle 6"/>
          <p:cNvSpPr>
            <a:spLocks noGrp="1" noChangeArrowheads="1"/>
          </p:cNvSpPr>
          <p:nvPr>
            <p:ph type="body" sz="half" idx="1"/>
          </p:nvPr>
        </p:nvSpPr>
        <p:spPr>
          <a:xfrm>
            <a:off x="457200" y="1219200"/>
            <a:ext cx="4038600" cy="5943600"/>
          </a:xfrm>
        </p:spPr>
        <p:txBody>
          <a:bodyPr/>
          <a:lstStyle/>
          <a:p>
            <a:r>
              <a:rPr lang="en-US" altLang="en-US" sz="2400" b="1" dirty="0"/>
              <a:t>Native American soldiers serving in the U. S. military mostly during WWII</a:t>
            </a:r>
            <a:r>
              <a:rPr lang="en-US" altLang="en-US" sz="2400" b="1" dirty="0" smtClean="0"/>
              <a:t>.</a:t>
            </a:r>
          </a:p>
          <a:p>
            <a:endParaRPr lang="en-US" altLang="en-US" sz="2400" b="1" dirty="0"/>
          </a:p>
          <a:p>
            <a:r>
              <a:rPr lang="en-US" altLang="en-US" sz="2400" b="1" dirty="0"/>
              <a:t>Used their native language to develop a code that could not be broken by enemy forces</a:t>
            </a:r>
            <a:r>
              <a:rPr lang="en-US" altLang="en-US" sz="2400" b="1" dirty="0" smtClean="0"/>
              <a:t>.</a:t>
            </a:r>
          </a:p>
          <a:p>
            <a:endParaRPr lang="en-US" altLang="en-US" sz="2400" b="1" dirty="0"/>
          </a:p>
          <a:p>
            <a:r>
              <a:rPr lang="en-US" altLang="en-US" sz="2400" b="1" dirty="0"/>
              <a:t>Based on non-written language known only within the U.S. </a:t>
            </a:r>
          </a:p>
        </p:txBody>
      </p:sp>
      <p:sp>
        <p:nvSpPr>
          <p:cNvPr id="4103" name="Rectangle 7"/>
          <p:cNvSpPr>
            <a:spLocks noGrp="1" noChangeArrowheads="1"/>
          </p:cNvSpPr>
          <p:nvPr>
            <p:ph type="body" sz="half" idx="2"/>
          </p:nvPr>
        </p:nvSpPr>
        <p:spPr>
          <a:xfrm>
            <a:off x="4648200" y="1219200"/>
            <a:ext cx="4038600" cy="5943600"/>
          </a:xfrm>
        </p:spPr>
        <p:txBody>
          <a:bodyPr/>
          <a:lstStyle/>
          <a:p>
            <a:r>
              <a:rPr lang="en-US" altLang="en-US" sz="2400" b="1" dirty="0"/>
              <a:t>Hitler knew of the strategy (used in WWI) and sent people to learn Native American languages but was not successful</a:t>
            </a:r>
            <a:r>
              <a:rPr lang="en-US" altLang="en-US" sz="2400" b="1" dirty="0" smtClean="0"/>
              <a:t>.</a:t>
            </a:r>
          </a:p>
          <a:p>
            <a:endParaRPr lang="en-US" altLang="en-US" sz="2400" b="1" dirty="0"/>
          </a:p>
          <a:p>
            <a:r>
              <a:rPr lang="en-US" altLang="en-US" sz="2400" b="1" dirty="0"/>
              <a:t>Codes never broken, credited for win at Iwo Jima</a:t>
            </a:r>
            <a:r>
              <a:rPr lang="en-US" altLang="en-US" sz="2400" b="1" dirty="0" smtClean="0"/>
              <a:t>.</a:t>
            </a:r>
          </a:p>
          <a:p>
            <a:endParaRPr lang="en-US" altLang="en-US" sz="2400" b="1" dirty="0"/>
          </a:p>
          <a:p>
            <a:r>
              <a:rPr lang="en-US" altLang="en-US" sz="2400" b="1" dirty="0"/>
              <a:t>Remained secret until 1968, recognized by  Reagan in 1982. </a:t>
            </a:r>
          </a:p>
          <a:p>
            <a:endParaRPr lang="en-US" altLang="en-US" dirty="0"/>
          </a:p>
        </p:txBody>
      </p:sp>
    </p:spTree>
    <p:extLst>
      <p:ext uri="{BB962C8B-B14F-4D97-AF65-F5344CB8AC3E}">
        <p14:creationId xmlns:p14="http://schemas.microsoft.com/office/powerpoint/2010/main" val="109865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0" y="274638"/>
            <a:ext cx="9144000" cy="1143000"/>
          </a:xfrm>
        </p:spPr>
        <p:txBody>
          <a:bodyPr/>
          <a:lstStyle/>
          <a:p>
            <a:r>
              <a:rPr lang="en-US" altLang="en-US" b="1"/>
              <a:t>Rosie the Riveter</a:t>
            </a:r>
          </a:p>
        </p:txBody>
      </p:sp>
      <p:sp>
        <p:nvSpPr>
          <p:cNvPr id="338947" name="Rectangle 3"/>
          <p:cNvSpPr>
            <a:spLocks noGrp="1" noChangeArrowheads="1"/>
          </p:cNvSpPr>
          <p:nvPr>
            <p:ph type="body" sz="half" idx="2"/>
          </p:nvPr>
        </p:nvSpPr>
        <p:spPr>
          <a:xfrm>
            <a:off x="4343400" y="1371600"/>
            <a:ext cx="4800600" cy="5334000"/>
          </a:xfrm>
        </p:spPr>
        <p:txBody>
          <a:bodyPr/>
          <a:lstStyle/>
          <a:p>
            <a:r>
              <a:rPr lang="en-US" altLang="en-US" sz="2400" b="1"/>
              <a:t>Not enough white men to fill the factories. </a:t>
            </a:r>
          </a:p>
          <a:p>
            <a:pPr lvl="1"/>
            <a:endParaRPr lang="en-US" altLang="en-US" sz="2000" b="1"/>
          </a:p>
          <a:p>
            <a:r>
              <a:rPr lang="en-US" altLang="en-US" sz="2400" b="1"/>
              <a:t>Employers had to recruit women and minorities. </a:t>
            </a:r>
          </a:p>
          <a:p>
            <a:pPr lvl="1"/>
            <a:endParaRPr lang="en-US" altLang="en-US" sz="2000" b="1"/>
          </a:p>
          <a:p>
            <a:r>
              <a:rPr lang="en-US" altLang="en-US" sz="2400" b="1"/>
              <a:t>2.5 million would work in shipyards, aircraft factories, and other manufacturing plants. </a:t>
            </a:r>
          </a:p>
          <a:p>
            <a:pPr lvl="1"/>
            <a:endParaRPr lang="en-US" altLang="en-US" sz="2000" b="1"/>
          </a:p>
          <a:p>
            <a:r>
              <a:rPr lang="en-US" altLang="en-US" sz="2400" b="1"/>
              <a:t>Most women would lose their high paying factory jobs at the end of the war. </a:t>
            </a:r>
          </a:p>
        </p:txBody>
      </p:sp>
      <p:sp>
        <p:nvSpPr>
          <p:cNvPr id="338948" name="Text Box 4"/>
          <p:cNvSpPr txBox="1">
            <a:spLocks noChangeArrowheads="1"/>
          </p:cNvSpPr>
          <p:nvPr/>
        </p:nvSpPr>
        <p:spPr bwMode="auto">
          <a:xfrm>
            <a:off x="685800" y="6262688"/>
            <a:ext cx="312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FFFFFF"/>
                </a:solidFill>
                <a:latin typeface="Arial" charset="0"/>
              </a:rPr>
              <a:t>Rosie the Riveter!</a:t>
            </a:r>
          </a:p>
        </p:txBody>
      </p:sp>
      <p:pic>
        <p:nvPicPr>
          <p:cNvPr id="338949" name="Picture 5" descr="we_can_do_i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7525" y="1371600"/>
            <a:ext cx="3611563"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570702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4267200" y="274638"/>
            <a:ext cx="4419600" cy="1143000"/>
          </a:xfrm>
        </p:spPr>
        <p:txBody>
          <a:bodyPr/>
          <a:lstStyle/>
          <a:p>
            <a:r>
              <a:rPr lang="en-US" altLang="en-US" b="1"/>
              <a:t>Zoot Suiter</a:t>
            </a:r>
          </a:p>
        </p:txBody>
      </p:sp>
      <p:sp>
        <p:nvSpPr>
          <p:cNvPr id="129053" name="Rectangle 29"/>
          <p:cNvSpPr>
            <a:spLocks noGrp="1" noChangeArrowheads="1"/>
          </p:cNvSpPr>
          <p:nvPr>
            <p:ph type="body" sz="half" idx="1"/>
          </p:nvPr>
        </p:nvSpPr>
        <p:spPr>
          <a:xfrm>
            <a:off x="0" y="4038600"/>
            <a:ext cx="3429000" cy="2819400"/>
          </a:xfrm>
        </p:spPr>
        <p:txBody>
          <a:bodyPr/>
          <a:lstStyle/>
          <a:p>
            <a:pPr>
              <a:lnSpc>
                <a:spcPct val="80000"/>
              </a:lnSpc>
            </a:pPr>
            <a:r>
              <a:rPr lang="en-US" altLang="en-US" sz="2400" b="1"/>
              <a:t>Cloth was saved by wearing a victory suit. </a:t>
            </a:r>
          </a:p>
          <a:p>
            <a:pPr lvl="1">
              <a:lnSpc>
                <a:spcPct val="80000"/>
              </a:lnSpc>
            </a:pPr>
            <a:r>
              <a:rPr lang="en-US" altLang="en-US" b="1"/>
              <a:t>no vest, no cuffs, a short jacket and narrow lapel. </a:t>
            </a:r>
          </a:p>
          <a:p>
            <a:pPr>
              <a:lnSpc>
                <a:spcPct val="80000"/>
              </a:lnSpc>
            </a:pPr>
            <a:endParaRPr lang="en-US" altLang="en-US" sz="2400"/>
          </a:p>
        </p:txBody>
      </p:sp>
      <p:sp>
        <p:nvSpPr>
          <p:cNvPr id="129030" name="Rectangle 6"/>
          <p:cNvSpPr>
            <a:spLocks noGrp="1" noChangeArrowheads="1"/>
          </p:cNvSpPr>
          <p:nvPr>
            <p:ph type="body" sz="half" idx="2"/>
          </p:nvPr>
        </p:nvSpPr>
        <p:spPr>
          <a:xfrm>
            <a:off x="3352800" y="1143000"/>
            <a:ext cx="5791200" cy="5715000"/>
          </a:xfrm>
        </p:spPr>
        <p:txBody>
          <a:bodyPr/>
          <a:lstStyle/>
          <a:p>
            <a:pPr lvl="2">
              <a:lnSpc>
                <a:spcPct val="80000"/>
              </a:lnSpc>
            </a:pPr>
            <a:endParaRPr lang="en-US" altLang="en-US" sz="1800" b="1" dirty="0"/>
          </a:p>
          <a:p>
            <a:pPr>
              <a:lnSpc>
                <a:spcPct val="80000"/>
              </a:lnSpc>
            </a:pPr>
            <a:r>
              <a:rPr lang="en-US" altLang="en-US" sz="2400" b="1" dirty="0"/>
              <a:t>Zoot Suits were baggy, with pleated pants, overstuffed, knee-length jacket and wide lapels.</a:t>
            </a:r>
          </a:p>
          <a:p>
            <a:pPr lvl="2">
              <a:lnSpc>
                <a:spcPct val="80000"/>
              </a:lnSpc>
            </a:pPr>
            <a:endParaRPr lang="en-US" altLang="en-US" sz="2400" b="1" dirty="0"/>
          </a:p>
          <a:p>
            <a:pPr>
              <a:lnSpc>
                <a:spcPct val="80000"/>
              </a:lnSpc>
            </a:pPr>
            <a:r>
              <a:rPr lang="en-US" altLang="en-US" sz="2400" b="1" dirty="0"/>
              <a:t>Some thought the long baggy zoot suit was unpatriotic.</a:t>
            </a:r>
          </a:p>
          <a:p>
            <a:pPr>
              <a:lnSpc>
                <a:spcPct val="80000"/>
              </a:lnSpc>
              <a:buFont typeface="Wingdings" pitchFamily="2" charset="2"/>
              <a:buNone/>
            </a:pPr>
            <a:endParaRPr lang="en-US" altLang="en-US" sz="2400" b="1" dirty="0"/>
          </a:p>
          <a:p>
            <a:pPr>
              <a:lnSpc>
                <a:spcPct val="80000"/>
              </a:lnSpc>
            </a:pPr>
            <a:r>
              <a:rPr lang="en-US" altLang="en-US" sz="2400" b="1" dirty="0"/>
              <a:t>Latino populations increased in the Southwest USA. </a:t>
            </a:r>
          </a:p>
          <a:p>
            <a:pPr lvl="1">
              <a:lnSpc>
                <a:spcPct val="80000"/>
              </a:lnSpc>
            </a:pPr>
            <a:endParaRPr lang="en-US" altLang="en-US" b="1" dirty="0"/>
          </a:p>
          <a:p>
            <a:pPr>
              <a:lnSpc>
                <a:spcPct val="80000"/>
              </a:lnSpc>
            </a:pPr>
            <a:r>
              <a:rPr lang="en-US" altLang="en-US" sz="2400" b="1" i="1" dirty="0"/>
              <a:t>Bracero</a:t>
            </a:r>
            <a:r>
              <a:rPr lang="en-US" altLang="en-US" sz="2400" b="1" dirty="0"/>
              <a:t> program brought 200,000 Mexican workers into the US. </a:t>
            </a:r>
          </a:p>
          <a:p>
            <a:pPr lvl="1">
              <a:lnSpc>
                <a:spcPct val="80000"/>
              </a:lnSpc>
            </a:pPr>
            <a:endParaRPr lang="en-US" altLang="en-US" b="1" dirty="0"/>
          </a:p>
          <a:p>
            <a:pPr>
              <a:lnSpc>
                <a:spcPct val="80000"/>
              </a:lnSpc>
            </a:pPr>
            <a:r>
              <a:rPr lang="en-US" altLang="en-US" sz="2400" b="1" dirty="0"/>
              <a:t>Racial attitudes in Los Angeles lead to riots in 1943.</a:t>
            </a:r>
          </a:p>
        </p:txBody>
      </p:sp>
      <p:sp>
        <p:nvSpPr>
          <p:cNvPr id="129032" name="Text Box 8"/>
          <p:cNvSpPr txBox="1">
            <a:spLocks noChangeArrowheads="1"/>
          </p:cNvSpPr>
          <p:nvPr/>
        </p:nvSpPr>
        <p:spPr bwMode="auto">
          <a:xfrm>
            <a:off x="0" y="30480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FFFFFF"/>
                </a:solidFill>
                <a:latin typeface="Arial" charset="0"/>
              </a:rPr>
              <a:t>Riots broke out in Los Angeles in June of 1943</a:t>
            </a:r>
          </a:p>
        </p:txBody>
      </p:sp>
      <p:pic>
        <p:nvPicPr>
          <p:cNvPr id="129052" name="Picture 28" descr="Zootsuitrio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11320"/>
          <a:stretch>
            <a:fillRect/>
          </a:stretch>
        </p:blipFill>
        <p:spPr>
          <a:xfrm>
            <a:off x="0" y="0"/>
            <a:ext cx="3276600"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44182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TotalTime>
  <Words>2106</Words>
  <Application>Microsoft Macintosh PowerPoint</Application>
  <PresentationFormat>On-screen Show (4:3)</PresentationFormat>
  <Paragraphs>267</Paragraphs>
  <Slides>20</Slides>
  <Notes>13</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20</vt:i4>
      </vt:variant>
    </vt:vector>
  </HeadingPairs>
  <TitlesOfParts>
    <vt:vector size="40" baseType="lpstr">
      <vt:lpstr>Calibri</vt:lpstr>
      <vt:lpstr>Tahoma</vt:lpstr>
      <vt:lpstr>Wingdings</vt:lpstr>
      <vt:lpstr>Arial</vt:lpstr>
      <vt:lpstr>Office Theme</vt:lpstr>
      <vt:lpstr>Slit</vt:lpstr>
      <vt:lpstr>1_Slit</vt:lpstr>
      <vt:lpstr>2_Slit</vt:lpstr>
      <vt:lpstr>3_Slit</vt:lpstr>
      <vt:lpstr>4_Slit</vt:lpstr>
      <vt:lpstr>5_Slit</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Unit 5 Historical People/Groups</vt:lpstr>
      <vt:lpstr>America First Committee</vt:lpstr>
      <vt:lpstr>Tuskegee Airmen</vt:lpstr>
      <vt:lpstr>Tuskegee Airmen</vt:lpstr>
      <vt:lpstr>442nd Regimental Combat Team</vt:lpstr>
      <vt:lpstr>Navajo Code Talkers</vt:lpstr>
      <vt:lpstr>Navajo Code Talkers</vt:lpstr>
      <vt:lpstr>Rosie the Riveter</vt:lpstr>
      <vt:lpstr>Zoot Suiter</vt:lpstr>
      <vt:lpstr>A. Philip Randolph</vt:lpstr>
      <vt:lpstr>Roosevelt</vt:lpstr>
      <vt:lpstr>Roosevelt and Europe</vt:lpstr>
      <vt:lpstr>Roosevelt and Asia</vt:lpstr>
      <vt:lpstr>Roosevelt and War</vt:lpstr>
      <vt:lpstr>Eleanor Roosevelt</vt:lpstr>
      <vt:lpstr>Harry S. Truman</vt:lpstr>
      <vt:lpstr>Payback for Pearl Harbor</vt:lpstr>
      <vt:lpstr>To have it and NOT use it?</vt:lpstr>
      <vt:lpstr>Douglas MacArthur</vt:lpstr>
      <vt:lpstr>Dwight D. Eisenhower October 14, 1890 – March 28, 1969</vt:lpstr>
    </vt:vector>
  </TitlesOfParts>
  <Company>LEUSD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Jones</dc:creator>
  <cp:lastModifiedBy>Polly Jones</cp:lastModifiedBy>
  <cp:revision>10</cp:revision>
  <dcterms:created xsi:type="dcterms:W3CDTF">2015-01-22T22:26:33Z</dcterms:created>
  <dcterms:modified xsi:type="dcterms:W3CDTF">2017-01-17T22:01:07Z</dcterms:modified>
</cp:coreProperties>
</file>