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9" r:id="rId3"/>
    <p:sldId id="257" r:id="rId4"/>
    <p:sldId id="258" r:id="rId5"/>
    <p:sldId id="259" r:id="rId6"/>
    <p:sldId id="260" r:id="rId7"/>
    <p:sldId id="270" r:id="rId8"/>
    <p:sldId id="271" r:id="rId9"/>
    <p:sldId id="272" r:id="rId10"/>
    <p:sldId id="261" r:id="rId11"/>
    <p:sldId id="262" r:id="rId12"/>
    <p:sldId id="263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/>
    <p:restoredTop sz="94690"/>
  </p:normalViewPr>
  <p:slideViewPr>
    <p:cSldViewPr>
      <p:cViewPr varScale="1">
        <p:scale>
          <a:sx n="91" d="100"/>
          <a:sy n="91" d="100"/>
        </p:scale>
        <p:origin x="44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749FB2-BBF1-4B3F-9A09-C3F59433A33E}" type="datetimeFigureOut">
              <a:rPr lang="en-US" smtClean="0"/>
              <a:t>3/4/16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BF601-49AD-4064-9CC5-83A58E023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95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54D14E-7773-463B-96AA-AB75E53D98C6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Individualism makes countries weak. </a:t>
            </a:r>
          </a:p>
          <a:p>
            <a:endParaRPr lang="en-US" altLang="en-US" b="1"/>
          </a:p>
          <a:p>
            <a:r>
              <a:rPr lang="en-US" altLang="en-US" b="1"/>
              <a:t>A strong government and leader is needed to secure society. </a:t>
            </a:r>
          </a:p>
          <a:p>
            <a:endParaRPr lang="en-US" altLang="en-US" b="1"/>
          </a:p>
          <a:p>
            <a:r>
              <a:rPr lang="en-US" altLang="en-US" b="1"/>
              <a:t>Great nations grow in power through military expansion.</a:t>
            </a:r>
          </a:p>
        </p:txBody>
      </p:sp>
    </p:spTree>
    <p:extLst>
      <p:ext uri="{BB962C8B-B14F-4D97-AF65-F5344CB8AC3E}">
        <p14:creationId xmlns:p14="http://schemas.microsoft.com/office/powerpoint/2010/main" val="1970726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2F32B7-F025-4D9B-94AE-084BBDF199F1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Neutrality Act of 1939.</a:t>
            </a:r>
          </a:p>
          <a:p>
            <a:pPr lvl="1"/>
            <a:endParaRPr lang="en-US" altLang="en-US" b="1"/>
          </a:p>
          <a:p>
            <a:r>
              <a:rPr lang="en-US" altLang="en-US" b="1"/>
              <a:t> OK to sell arms to warring nations but</a:t>
            </a:r>
          </a:p>
          <a:p>
            <a:pPr lvl="1"/>
            <a:r>
              <a:rPr lang="en-US" altLang="en-US" b="1"/>
              <a:t>Had to pay cash.</a:t>
            </a:r>
          </a:p>
          <a:p>
            <a:pPr lvl="1"/>
            <a:r>
              <a:rPr lang="en-US" altLang="en-US" b="1"/>
              <a:t>Had to transport arms. </a:t>
            </a:r>
          </a:p>
          <a:p>
            <a:pPr lvl="1"/>
            <a:endParaRPr lang="en-US" altLang="en-US" b="1"/>
          </a:p>
          <a:p>
            <a:r>
              <a:rPr lang="en-US" altLang="en-US" b="1"/>
              <a:t>1940 Churchill asks for old American destroyers. </a:t>
            </a:r>
          </a:p>
          <a:p>
            <a:pPr lvl="1"/>
            <a:endParaRPr lang="en-US" altLang="en-US" b="1"/>
          </a:p>
          <a:p>
            <a:r>
              <a:rPr lang="en-US" altLang="en-US" b="1"/>
              <a:t>FDR traded building rights on Newfoundland, Bermuda and the Caribbean. 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4888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507487-4283-446D-8220-6B7D0495D076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The German blitzkrieg into France in May 1940 shocked America. </a:t>
            </a:r>
          </a:p>
          <a:p>
            <a:pPr lvl="1"/>
            <a:endParaRPr lang="en-US" altLang="en-US" b="1"/>
          </a:p>
          <a:p>
            <a:r>
              <a:rPr lang="en-US" altLang="en-US" b="1"/>
              <a:t>President Roosevelt declared a national emergency. </a:t>
            </a:r>
          </a:p>
          <a:p>
            <a:pPr lvl="1"/>
            <a:endParaRPr lang="en-US" altLang="en-US" b="1"/>
          </a:p>
          <a:p>
            <a:r>
              <a:rPr lang="en-US" altLang="en-US" b="1"/>
              <a:t>He announced a plan to build 50,000 warplanes a year. </a:t>
            </a:r>
          </a:p>
          <a:p>
            <a:pPr lvl="1"/>
            <a:endParaRPr lang="en-US" altLang="en-US" b="1"/>
          </a:p>
          <a:p>
            <a:r>
              <a:rPr lang="en-US" altLang="en-US" b="1"/>
              <a:t>FDR knew business needed an incentive. 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1759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8504A1-96FA-48F6-A684-C7E66E7BCE80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615838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02FDA-6FA0-436D-8FC6-A61A1D493AC5}" type="datetimeFigureOut">
              <a:rPr lang="en-US" smtClean="0"/>
              <a:t>3/4/16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B98B-E4C5-4DCF-8A0C-1A82C5C40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916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02FDA-6FA0-436D-8FC6-A61A1D493AC5}" type="datetimeFigureOut">
              <a:rPr lang="en-US" smtClean="0"/>
              <a:t>3/4/16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B98B-E4C5-4DCF-8A0C-1A82C5C40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64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02FDA-6FA0-436D-8FC6-A61A1D493AC5}" type="datetimeFigureOut">
              <a:rPr lang="en-US" smtClean="0"/>
              <a:t>3/4/16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B98B-E4C5-4DCF-8A0C-1A82C5C40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15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743A563-1F95-45ED-8CE4-9B618C64D5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353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678FBD8-1853-4BA5-91C8-8362A90F84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458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02FDA-6FA0-436D-8FC6-A61A1D493AC5}" type="datetimeFigureOut">
              <a:rPr lang="en-US" smtClean="0"/>
              <a:t>3/4/16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B98B-E4C5-4DCF-8A0C-1A82C5C40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399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02FDA-6FA0-436D-8FC6-A61A1D493AC5}" type="datetimeFigureOut">
              <a:rPr lang="en-US" smtClean="0"/>
              <a:t>3/4/16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B98B-E4C5-4DCF-8A0C-1A82C5C40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155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02FDA-6FA0-436D-8FC6-A61A1D493AC5}" type="datetimeFigureOut">
              <a:rPr lang="en-US" smtClean="0"/>
              <a:t>3/4/16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B98B-E4C5-4DCF-8A0C-1A82C5C40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840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02FDA-6FA0-436D-8FC6-A61A1D493AC5}" type="datetimeFigureOut">
              <a:rPr lang="en-US" smtClean="0"/>
              <a:t>3/4/16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B98B-E4C5-4DCF-8A0C-1A82C5C40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083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02FDA-6FA0-436D-8FC6-A61A1D493AC5}" type="datetimeFigureOut">
              <a:rPr lang="en-US" smtClean="0"/>
              <a:t>3/4/16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B98B-E4C5-4DCF-8A0C-1A82C5C40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91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02FDA-6FA0-436D-8FC6-A61A1D493AC5}" type="datetimeFigureOut">
              <a:rPr lang="en-US" smtClean="0"/>
              <a:t>3/4/16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B98B-E4C5-4DCF-8A0C-1A82C5C40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667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02FDA-6FA0-436D-8FC6-A61A1D493AC5}" type="datetimeFigureOut">
              <a:rPr lang="en-US" smtClean="0"/>
              <a:t>3/4/16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B98B-E4C5-4DCF-8A0C-1A82C5C40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506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02FDA-6FA0-436D-8FC6-A61A1D493AC5}" type="datetimeFigureOut">
              <a:rPr lang="en-US" smtClean="0"/>
              <a:t>3/4/16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B98B-E4C5-4DCF-8A0C-1A82C5C40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68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02FDA-6FA0-436D-8FC6-A61A1D493AC5}" type="datetimeFigureOut">
              <a:rPr lang="en-US" smtClean="0"/>
              <a:t>3/4/16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7B98B-E4C5-4DCF-8A0C-1A82C5C40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209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tiff"/><Relationship Id="rId3" Type="http://schemas.openxmlformats.org/officeDocument/2006/relationships/image" Target="../media/image13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 History</a:t>
            </a:r>
            <a:br>
              <a:rPr lang="en-US" dirty="0" smtClean="0"/>
            </a:br>
            <a:r>
              <a:rPr lang="en-US" dirty="0" smtClean="0"/>
              <a:t>Unit 5 – Terms #1-12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71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683" y="1771648"/>
            <a:ext cx="8229600" cy="902648"/>
          </a:xfrm>
        </p:spPr>
        <p:txBody>
          <a:bodyPr/>
          <a:lstStyle/>
          <a:p>
            <a:r>
              <a:rPr lang="en-US" dirty="0" smtClean="0"/>
              <a:t>Aviation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3683" y="2743200"/>
            <a:ext cx="4038600" cy="38401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WWII warplanes were highly advanced compared to those used during WWI.</a:t>
            </a:r>
          </a:p>
          <a:p>
            <a:r>
              <a:rPr lang="en-US" dirty="0" smtClean="0"/>
              <a:t>Jet engines, improved speed and handling,  greater distance, increased carrying capacity.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683" y="2743199"/>
            <a:ext cx="4038600" cy="38401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Planes were not only land based but some were especially </a:t>
            </a:r>
            <a:r>
              <a:rPr lang="en-US" dirty="0" err="1" smtClean="0"/>
              <a:t>equiped</a:t>
            </a:r>
            <a:r>
              <a:rPr lang="en-US" dirty="0" smtClean="0"/>
              <a:t> for </a:t>
            </a:r>
            <a:r>
              <a:rPr lang="en-US" dirty="0" err="1" smtClean="0"/>
              <a:t>aircarft</a:t>
            </a:r>
            <a:r>
              <a:rPr lang="en-US" dirty="0" smtClean="0"/>
              <a:t> carriers.</a:t>
            </a:r>
          </a:p>
          <a:p>
            <a:r>
              <a:rPr lang="en-US" dirty="0" smtClean="0"/>
              <a:t>Also high altitude planes were used for reconnaissance.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514" y="0"/>
            <a:ext cx="8075442" cy="177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73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274638"/>
            <a:ext cx="5486400" cy="1143000"/>
          </a:xfrm>
        </p:spPr>
        <p:txBody>
          <a:bodyPr/>
          <a:lstStyle/>
          <a:p>
            <a:r>
              <a:rPr lang="en-US" dirty="0" smtClean="0"/>
              <a:t>Weaponry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0818" y="2569675"/>
            <a:ext cx="3251982" cy="409575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2400" y="1417639"/>
            <a:ext cx="4702126" cy="5239580"/>
          </a:xfrm>
        </p:spPr>
        <p:txBody>
          <a:bodyPr/>
          <a:lstStyle/>
          <a:p>
            <a:r>
              <a:rPr lang="en-US" dirty="0" smtClean="0"/>
              <a:t>Massive U.S. production was a key component in the Allies victory.</a:t>
            </a:r>
          </a:p>
          <a:p>
            <a:r>
              <a:rPr lang="en-US" dirty="0"/>
              <a:t>W</a:t>
            </a:r>
            <a:r>
              <a:rPr lang="en-US" dirty="0" smtClean="0"/>
              <a:t>eapons were more accurate, powerful, longer range and more deadly.</a:t>
            </a:r>
          </a:p>
          <a:p>
            <a:r>
              <a:rPr lang="en-US" dirty="0" smtClean="0"/>
              <a:t>The development of Atomic bombs and their use to help end the war showed how important military technology had become.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76200"/>
            <a:ext cx="32766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08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1242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19450" y="1417638"/>
            <a:ext cx="5619750" cy="537092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Telephone, telegraph, and radio were the primary sources of communication during WWII. </a:t>
            </a:r>
          </a:p>
          <a:p>
            <a:endParaRPr lang="en-US" dirty="0" smtClean="0"/>
          </a:p>
          <a:p>
            <a:r>
              <a:rPr lang="en-US" dirty="0" smtClean="0"/>
              <a:t>All were vulnerable to interception and therefore nations developed codes for sending secret messages.</a:t>
            </a:r>
          </a:p>
          <a:p>
            <a:endParaRPr lang="en-US" dirty="0" smtClean="0"/>
          </a:p>
          <a:p>
            <a:r>
              <a:rPr lang="en-US" dirty="0" smtClean="0"/>
              <a:t>Much effort was put into decoding messages sent from other nations.</a:t>
            </a:r>
          </a:p>
          <a:p>
            <a:endParaRPr lang="en-US" dirty="0" smtClean="0"/>
          </a:p>
          <a:p>
            <a:r>
              <a:rPr lang="en-US" dirty="0" smtClean="0"/>
              <a:t>The U.S. had the only unbreakable code, the Navajo Code from Native Americans who volunteered to help by using their unique unwritten language for sending messages.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1" r="28224"/>
          <a:stretch/>
        </p:blipFill>
        <p:spPr bwMode="auto">
          <a:xfrm>
            <a:off x="57150" y="1167764"/>
            <a:ext cx="3162300" cy="2948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" y="4419601"/>
            <a:ext cx="2781301" cy="2083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787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5720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World War II created the need for more effective and urgent treatments that could be administered easily on the battlefield.</a:t>
            </a:r>
          </a:p>
          <a:p>
            <a:endParaRPr lang="en-US" b="1" dirty="0" smtClean="0"/>
          </a:p>
          <a:p>
            <a:r>
              <a:rPr lang="en-US" b="1" dirty="0" smtClean="0"/>
              <a:t>Researchers and medical experts responded with new drugs and practices. </a:t>
            </a:r>
          </a:p>
          <a:p>
            <a:endParaRPr lang="en-US" b="1" dirty="0" smtClean="0"/>
          </a:p>
          <a:p>
            <a:r>
              <a:rPr lang="en-US" b="1" dirty="0"/>
              <a:t>P</a:t>
            </a:r>
            <a:r>
              <a:rPr lang="en-US" b="1" dirty="0" smtClean="0"/>
              <a:t>enicillin, plasma, and morphine were among the chief wartime medical advancements.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343400" cy="367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526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b="1"/>
              <a:t>Fascism</a:t>
            </a:r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19200"/>
            <a:ext cx="5638800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b="1"/>
              <a:t>A type of aggressive nationalism. </a:t>
            </a:r>
          </a:p>
          <a:p>
            <a:pPr lvl="1">
              <a:lnSpc>
                <a:spcPct val="80000"/>
              </a:lnSpc>
            </a:pPr>
            <a:endParaRPr lang="en-US" altLang="en-US" sz="2400" b="1"/>
          </a:p>
          <a:p>
            <a:pPr>
              <a:lnSpc>
                <a:spcPct val="80000"/>
              </a:lnSpc>
            </a:pPr>
            <a:r>
              <a:rPr lang="en-US" altLang="en-US" sz="2400" b="1"/>
              <a:t>Started by Mussolini as a political party in 1919.</a:t>
            </a:r>
          </a:p>
          <a:p>
            <a:pPr lvl="1">
              <a:lnSpc>
                <a:spcPct val="80000"/>
              </a:lnSpc>
            </a:pPr>
            <a:endParaRPr lang="en-US" altLang="en-US" sz="2400" b="1"/>
          </a:p>
          <a:p>
            <a:pPr>
              <a:lnSpc>
                <a:spcPct val="80000"/>
              </a:lnSpc>
            </a:pPr>
            <a:r>
              <a:rPr lang="en-US" altLang="en-US" sz="2400" b="1"/>
              <a:t>The idea that the nation is more important than the individual. </a:t>
            </a:r>
          </a:p>
          <a:p>
            <a:pPr>
              <a:lnSpc>
                <a:spcPct val="80000"/>
              </a:lnSpc>
            </a:pPr>
            <a:endParaRPr lang="en-US" altLang="en-US" sz="2400" b="1"/>
          </a:p>
          <a:p>
            <a:pPr>
              <a:lnSpc>
                <a:spcPct val="80000"/>
              </a:lnSpc>
            </a:pPr>
            <a:r>
              <a:rPr lang="en-US" altLang="en-US" sz="2400" b="1"/>
              <a:t>Individualism makes countries weak. </a:t>
            </a:r>
          </a:p>
          <a:p>
            <a:pPr lvl="1">
              <a:lnSpc>
                <a:spcPct val="80000"/>
              </a:lnSpc>
            </a:pPr>
            <a:endParaRPr lang="en-US" altLang="en-US" sz="2400" b="1"/>
          </a:p>
          <a:p>
            <a:pPr>
              <a:lnSpc>
                <a:spcPct val="80000"/>
              </a:lnSpc>
            </a:pPr>
            <a:r>
              <a:rPr lang="en-US" altLang="en-US" sz="2400" b="1"/>
              <a:t>A strong government and leader is needed to secure society. </a:t>
            </a:r>
          </a:p>
          <a:p>
            <a:pPr lvl="1">
              <a:lnSpc>
                <a:spcPct val="80000"/>
              </a:lnSpc>
            </a:pPr>
            <a:endParaRPr lang="en-US" altLang="en-US" sz="2400" b="1"/>
          </a:p>
          <a:p>
            <a:pPr>
              <a:lnSpc>
                <a:spcPct val="80000"/>
              </a:lnSpc>
            </a:pPr>
            <a:r>
              <a:rPr lang="en-US" altLang="en-US" sz="2400" b="1"/>
              <a:t>Great nations grow in power through military expansion. </a:t>
            </a:r>
          </a:p>
        </p:txBody>
      </p:sp>
      <p:sp>
        <p:nvSpPr>
          <p:cNvPr id="132105" name="Text Box 9"/>
          <p:cNvSpPr txBox="1">
            <a:spLocks noChangeArrowheads="1"/>
          </p:cNvSpPr>
          <p:nvPr/>
        </p:nvSpPr>
        <p:spPr bwMode="auto">
          <a:xfrm>
            <a:off x="5486400" y="6096000"/>
            <a:ext cx="3962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b="1" i="1">
                <a:latin typeface="Arial" charset="0"/>
              </a:rPr>
              <a:t>Partners in Fascism</a:t>
            </a:r>
          </a:p>
        </p:txBody>
      </p:sp>
      <p:pic>
        <p:nvPicPr>
          <p:cNvPr id="132116" name="Picture 20" descr="Hitlermusso2_edi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07088" y="1143000"/>
            <a:ext cx="3038475" cy="4800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80939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705350" cy="54102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During WWII, you couldn't buy as much sugar or butter or meat or gas as you wanted. 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/>
              <a:t>T</a:t>
            </a:r>
            <a:r>
              <a:rPr lang="en-US" b="1" dirty="0" smtClean="0"/>
              <a:t>hese things were rationed, which meant you were only allowed to buy a small amount (even if you could afford more). 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The government introduced rationing because certain things were in short supply during the war, and rationing was the only way to make sure everyone got their fair share.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/>
          </a:p>
        </p:txBody>
      </p:sp>
      <p:pic>
        <p:nvPicPr>
          <p:cNvPr id="1026" name="Picture 2" descr="http://www.ameshistory.org/exhibits/events/ww2ratio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81"/>
          <a:stretch/>
        </p:blipFill>
        <p:spPr bwMode="auto">
          <a:xfrm>
            <a:off x="4705350" y="1752600"/>
            <a:ext cx="4381499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Victory Gardens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2800" y="1371600"/>
            <a:ext cx="5791200" cy="54864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The government encouraged citizens to plant "Victory Gardens." They wanted individuals to provide their own fruits and vegetables. 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Nearly 20 million Americans planted gardens in backyards, empty lots and even city rooftops. </a:t>
            </a:r>
          </a:p>
          <a:p>
            <a:endParaRPr lang="en-US" sz="2400" b="1" dirty="0"/>
          </a:p>
          <a:p>
            <a:r>
              <a:rPr lang="en-US" sz="2400" b="1" dirty="0" smtClean="0"/>
              <a:t>Neighbors pooled their resources, planted different kinds of foods and formed cooperatives, all in the name of patriotism.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3480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163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Bonds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95400"/>
            <a:ext cx="4953000" cy="53340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The United States spent more than $300 billion fighting the Axis Powers and supplying our Allies—that equals more than $4 trillion today! 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To help fund this effort, The United States Treasury offered Americans a series of War Bonds they could purchase during the war. </a:t>
            </a:r>
          </a:p>
          <a:p>
            <a:endParaRPr lang="en-US" b="1" dirty="0"/>
          </a:p>
          <a:p>
            <a:r>
              <a:rPr lang="en-US" b="1" dirty="0" smtClean="0"/>
              <a:t>A War Bond was both an investment in one’s country and an investment in one’s own financial future.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95400"/>
            <a:ext cx="38576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731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Liberty 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Liberty ships were cargo ships built in the United States during World War II. 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They were cheap and quick to build, and came to symbolize U.S. wartime industrial output.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Previously ships took about 230 days to build, Liberty Ships were completed in 24 days!</a:t>
            </a:r>
            <a:endParaRPr lang="en-US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1500"/>
            <a:ext cx="23145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86200"/>
            <a:ext cx="423809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753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en-US" b="1"/>
              <a:t>Lend-Lease Act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200400" y="1371600"/>
            <a:ext cx="5943600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b="1"/>
              <a:t>Neutrality Act of 1939.</a:t>
            </a:r>
          </a:p>
          <a:p>
            <a:pPr lvl="1">
              <a:lnSpc>
                <a:spcPct val="80000"/>
              </a:lnSpc>
            </a:pPr>
            <a:endParaRPr lang="en-US" altLang="en-US" sz="2000" b="1"/>
          </a:p>
          <a:p>
            <a:pPr>
              <a:lnSpc>
                <a:spcPct val="80000"/>
              </a:lnSpc>
            </a:pPr>
            <a:r>
              <a:rPr lang="en-US" altLang="en-US" sz="2400" b="1"/>
              <a:t> OK to sell arms to warring nations but</a:t>
            </a:r>
          </a:p>
          <a:p>
            <a:pPr lvl="1">
              <a:lnSpc>
                <a:spcPct val="80000"/>
              </a:lnSpc>
            </a:pPr>
            <a:r>
              <a:rPr lang="en-US" altLang="en-US" sz="2000" b="1"/>
              <a:t>Had to pay cash.</a:t>
            </a:r>
          </a:p>
          <a:p>
            <a:pPr lvl="1">
              <a:lnSpc>
                <a:spcPct val="80000"/>
              </a:lnSpc>
            </a:pPr>
            <a:r>
              <a:rPr lang="en-US" altLang="en-US" sz="2000" b="1"/>
              <a:t>Had to transport arms. </a:t>
            </a:r>
          </a:p>
          <a:p>
            <a:pPr lvl="1">
              <a:lnSpc>
                <a:spcPct val="80000"/>
              </a:lnSpc>
            </a:pPr>
            <a:endParaRPr lang="en-US" altLang="en-US" sz="2000" b="1"/>
          </a:p>
          <a:p>
            <a:pPr>
              <a:lnSpc>
                <a:spcPct val="80000"/>
              </a:lnSpc>
            </a:pPr>
            <a:r>
              <a:rPr lang="en-US" altLang="en-US" sz="2400" b="1"/>
              <a:t>Britain ran out of funds by 1940.</a:t>
            </a:r>
          </a:p>
          <a:p>
            <a:pPr lvl="1">
              <a:lnSpc>
                <a:spcPct val="80000"/>
              </a:lnSpc>
            </a:pPr>
            <a:endParaRPr lang="en-US" altLang="en-US" sz="2000" b="1"/>
          </a:p>
          <a:p>
            <a:pPr>
              <a:lnSpc>
                <a:spcPct val="80000"/>
              </a:lnSpc>
            </a:pPr>
            <a:r>
              <a:rPr lang="en-US" altLang="en-US" sz="2400" b="1"/>
              <a:t>Allowed the US to lend or lease arms to any country “vital to the defense of the United States.”</a:t>
            </a:r>
          </a:p>
          <a:p>
            <a:pPr lvl="1">
              <a:lnSpc>
                <a:spcPct val="80000"/>
              </a:lnSpc>
            </a:pPr>
            <a:endParaRPr lang="en-US" altLang="en-US" sz="2000" b="1"/>
          </a:p>
          <a:p>
            <a:pPr>
              <a:lnSpc>
                <a:spcPct val="80000"/>
              </a:lnSpc>
            </a:pPr>
            <a:r>
              <a:rPr lang="en-US" altLang="en-US" sz="2400" b="1"/>
              <a:t>Britain had to promise to pay “rent” on the arms or return them at the end of the war. </a:t>
            </a:r>
          </a:p>
          <a:p>
            <a:pPr>
              <a:lnSpc>
                <a:spcPct val="80000"/>
              </a:lnSpc>
            </a:pPr>
            <a:endParaRPr lang="en-US" altLang="en-US" sz="2400" b="1"/>
          </a:p>
        </p:txBody>
      </p:sp>
      <p:sp>
        <p:nvSpPr>
          <p:cNvPr id="292868" name="Text Box 4"/>
          <p:cNvSpPr txBox="1">
            <a:spLocks noChangeArrowheads="1"/>
          </p:cNvSpPr>
          <p:nvPr/>
        </p:nvSpPr>
        <p:spPr bwMode="auto">
          <a:xfrm>
            <a:off x="0" y="5105400"/>
            <a:ext cx="3124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b="1" i="1">
                <a:latin typeface="Arial" charset="0"/>
              </a:rPr>
              <a:t>Support the war effort – buy bonds!</a:t>
            </a:r>
          </a:p>
        </p:txBody>
      </p:sp>
      <p:pic>
        <p:nvPicPr>
          <p:cNvPr id="292869" name="Picture 5" descr="shadow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143000"/>
            <a:ext cx="2540000" cy="3733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91174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6629400" cy="715963"/>
          </a:xfrm>
        </p:spPr>
        <p:txBody>
          <a:bodyPr/>
          <a:lstStyle/>
          <a:p>
            <a:r>
              <a:rPr lang="en-US" altLang="en-US" sz="4000" b="1"/>
              <a:t>Cost-Plus Contract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0" y="914400"/>
            <a:ext cx="6858000" cy="594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1"/>
              <a:t>The German blitzkrieg into France in May 1940 shocked America. </a:t>
            </a:r>
          </a:p>
          <a:p>
            <a:pPr lvl="1">
              <a:lnSpc>
                <a:spcPct val="90000"/>
              </a:lnSpc>
            </a:pPr>
            <a:endParaRPr lang="en-US" altLang="en-US" sz="2400" b="1"/>
          </a:p>
          <a:p>
            <a:pPr>
              <a:lnSpc>
                <a:spcPct val="90000"/>
              </a:lnSpc>
            </a:pPr>
            <a:r>
              <a:rPr lang="en-US" altLang="en-US" sz="2800" b="1"/>
              <a:t>Roosevelt declared a national emergency. </a:t>
            </a:r>
          </a:p>
          <a:p>
            <a:pPr lvl="1">
              <a:lnSpc>
                <a:spcPct val="90000"/>
              </a:lnSpc>
            </a:pPr>
            <a:endParaRPr lang="en-US" altLang="en-US" sz="2400" b="1"/>
          </a:p>
          <a:p>
            <a:pPr>
              <a:lnSpc>
                <a:spcPct val="90000"/>
              </a:lnSpc>
            </a:pPr>
            <a:r>
              <a:rPr lang="en-US" altLang="en-US" sz="2800" b="1"/>
              <a:t>FDR announced a plan to build 50,000 warplanes a year.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sz="2800" b="1"/>
          </a:p>
          <a:p>
            <a:pPr>
              <a:lnSpc>
                <a:spcPct val="90000"/>
              </a:lnSpc>
            </a:pPr>
            <a:r>
              <a:rPr lang="en-US" altLang="en-US" sz="2800" b="1"/>
              <a:t>Businesses needed incentive so…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/>
              <a:t>Government agreed to pay costs “plus” profits. 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/>
              <a:t>Cost-plus contracts convinced many factories to convert to war production.</a:t>
            </a:r>
          </a:p>
        </p:txBody>
      </p:sp>
      <p:sp>
        <p:nvSpPr>
          <p:cNvPr id="296964" name="Text Box 4"/>
          <p:cNvSpPr txBox="1">
            <a:spLocks noChangeArrowheads="1"/>
          </p:cNvSpPr>
          <p:nvPr/>
        </p:nvSpPr>
        <p:spPr bwMode="auto">
          <a:xfrm>
            <a:off x="0" y="3048000"/>
            <a:ext cx="2209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b="1" i="1">
                <a:latin typeface="Arial" charset="0"/>
              </a:rPr>
              <a:t>4 million women took government clerical jobs. </a:t>
            </a:r>
          </a:p>
        </p:txBody>
      </p:sp>
      <p:pic>
        <p:nvPicPr>
          <p:cNvPr id="296965" name="Picture 5" descr="victory_wait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190750" cy="304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6966" name="Picture 6" descr="united_we_w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198913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434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en-US" b="1"/>
              <a:t>Bracero Program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371600"/>
            <a:ext cx="5105400" cy="5334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b="1"/>
              <a:t>1950 to 1960: Program brought 5 million Mexicans to the US.</a:t>
            </a:r>
            <a:r>
              <a:rPr lang="en-US" altLang="en-US" sz="2400" b="1"/>
              <a:t> </a:t>
            </a:r>
          </a:p>
          <a:p>
            <a:pPr>
              <a:lnSpc>
                <a:spcPct val="80000"/>
              </a:lnSpc>
            </a:pPr>
            <a:endParaRPr lang="en-US" altLang="en-US" sz="2400" b="1"/>
          </a:p>
          <a:p>
            <a:pPr>
              <a:lnSpc>
                <a:spcPct val="80000"/>
              </a:lnSpc>
            </a:pPr>
            <a:r>
              <a:rPr lang="en-US" altLang="en-US" sz="2800" b="1"/>
              <a:t>Temporary contract workers.</a:t>
            </a:r>
          </a:p>
          <a:p>
            <a:pPr>
              <a:lnSpc>
                <a:spcPct val="80000"/>
              </a:lnSpc>
            </a:pPr>
            <a:endParaRPr lang="en-US" altLang="en-US" sz="2800" b="1"/>
          </a:p>
          <a:p>
            <a:pPr>
              <a:lnSpc>
                <a:spcPct val="80000"/>
              </a:lnSpc>
            </a:pPr>
            <a:r>
              <a:rPr lang="en-US" altLang="en-US" sz="2800" b="1"/>
              <a:t>About 350,000 settle permanently in the US.</a:t>
            </a:r>
          </a:p>
          <a:p>
            <a:pPr>
              <a:lnSpc>
                <a:spcPct val="80000"/>
              </a:lnSpc>
            </a:pPr>
            <a:endParaRPr lang="en-US" altLang="en-US" sz="2800" b="1"/>
          </a:p>
          <a:p>
            <a:pPr>
              <a:lnSpc>
                <a:spcPct val="80000"/>
              </a:lnSpc>
            </a:pPr>
            <a:r>
              <a:rPr lang="en-US" altLang="en-US" sz="2800" b="1"/>
              <a:t>Worked large farms and lived in pitiful conditions for low pay.</a:t>
            </a:r>
            <a:r>
              <a:rPr lang="en-US" altLang="en-US" sz="2400" b="1"/>
              <a:t> </a:t>
            </a:r>
          </a:p>
        </p:txBody>
      </p:sp>
      <p:sp>
        <p:nvSpPr>
          <p:cNvPr id="305156" name="Text Box 4"/>
          <p:cNvSpPr txBox="1">
            <a:spLocks noChangeArrowheads="1"/>
          </p:cNvSpPr>
          <p:nvPr/>
        </p:nvSpPr>
        <p:spPr bwMode="auto">
          <a:xfrm>
            <a:off x="5257800" y="6019800"/>
            <a:ext cx="3733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b="1" i="1">
                <a:latin typeface="Arial" charset="0"/>
              </a:rPr>
              <a:t>The first Braceros arrive in Los Angeles by train in 1942. </a:t>
            </a:r>
          </a:p>
        </p:txBody>
      </p:sp>
      <p:pic>
        <p:nvPicPr>
          <p:cNvPr id="305158" name="Picture 6" descr="BraceroProgra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1905000"/>
            <a:ext cx="3957638" cy="403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83151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843</Words>
  <Application>Microsoft Macintosh PowerPoint</Application>
  <PresentationFormat>On-screen Show (4:3)</PresentationFormat>
  <Paragraphs>119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Wingdings</vt:lpstr>
      <vt:lpstr>Arial</vt:lpstr>
      <vt:lpstr>Office Theme</vt:lpstr>
      <vt:lpstr>US History Unit 5 – Terms #1-12</vt:lpstr>
      <vt:lpstr>Fascism</vt:lpstr>
      <vt:lpstr>Rationing</vt:lpstr>
      <vt:lpstr>Victory Gardens</vt:lpstr>
      <vt:lpstr>War Bonds</vt:lpstr>
      <vt:lpstr>Liberty Ships</vt:lpstr>
      <vt:lpstr>Lend-Lease Act</vt:lpstr>
      <vt:lpstr>Cost-Plus Contract</vt:lpstr>
      <vt:lpstr>Bracero Program</vt:lpstr>
      <vt:lpstr>Aviation</vt:lpstr>
      <vt:lpstr>Weaponry</vt:lpstr>
      <vt:lpstr>Communication</vt:lpstr>
      <vt:lpstr>Medicine</vt:lpstr>
    </vt:vector>
  </TitlesOfParts>
  <Company>LEUSD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 History Unit 5 – Terms #1-12</dc:title>
  <dc:creator>Polly Jones</dc:creator>
  <cp:lastModifiedBy>Microsoft Office User</cp:lastModifiedBy>
  <cp:revision>12</cp:revision>
  <dcterms:created xsi:type="dcterms:W3CDTF">2015-01-20T20:24:28Z</dcterms:created>
  <dcterms:modified xsi:type="dcterms:W3CDTF">2016-03-04T20:58:32Z</dcterms:modified>
</cp:coreProperties>
</file>