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64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333"/>
  </p:normalViewPr>
  <p:slideViewPr>
    <p:cSldViewPr>
      <p:cViewPr varScale="1">
        <p:scale>
          <a:sx n="62" d="100"/>
          <a:sy n="62" d="100"/>
        </p:scale>
        <p:origin x="9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2F8A4-4131-4053-B6CB-162DCD01A97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FE6AA-82D1-437C-874C-4F8887D8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6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D8F45-DF1B-4658-A400-8788D055DBF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Japan attacks Pearl Harbor on Dec. 7</a:t>
            </a:r>
            <a:r>
              <a:rPr lang="en-US" altLang="en-US" baseline="30000"/>
              <a:t>th</a:t>
            </a:r>
            <a:r>
              <a:rPr lang="en-US" altLang="en-US"/>
              <a:t>, 1941. </a:t>
            </a:r>
          </a:p>
          <a:p>
            <a:pPr lvl="1"/>
            <a:endParaRPr lang="en-US" altLang="en-US"/>
          </a:p>
          <a:p>
            <a:r>
              <a:rPr lang="en-US" altLang="en-US"/>
              <a:t>Feb. 19</a:t>
            </a:r>
            <a:r>
              <a:rPr lang="en-US" altLang="en-US" baseline="30000"/>
              <a:t>th</a:t>
            </a:r>
            <a:r>
              <a:rPr lang="en-US" altLang="en-US"/>
              <a:t>, 1942. FDR allowed the military to ban anyone from military areas.</a:t>
            </a:r>
          </a:p>
          <a:p>
            <a:pPr lvl="1"/>
            <a:endParaRPr lang="en-US" altLang="en-US"/>
          </a:p>
          <a:p>
            <a:r>
              <a:rPr lang="en-US" altLang="en-US"/>
              <a:t>Americans of Japanese ancestry were rounded up and placed in camps. </a:t>
            </a:r>
          </a:p>
          <a:p>
            <a:pPr lvl="1"/>
            <a:endParaRPr lang="en-US" altLang="en-US"/>
          </a:p>
          <a:p>
            <a:r>
              <a:rPr lang="en-US" altLang="en-US"/>
              <a:t>120,000 were placed in camps (77,000 were American citizens). 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FE8C-7C09-4390-B948-731CF425771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2728-598B-4E01-B636-E88F4EDF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7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FE8C-7C09-4390-B948-731CF425771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2728-598B-4E01-B636-E88F4EDF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FE8C-7C09-4390-B948-731CF425771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2728-598B-4E01-B636-E88F4EDF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3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6F1282A-D7B5-4513-B80E-587F843F3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70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FE8C-7C09-4390-B948-731CF425771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2728-598B-4E01-B636-E88F4EDF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6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FE8C-7C09-4390-B948-731CF425771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2728-598B-4E01-B636-E88F4EDF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3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FE8C-7C09-4390-B948-731CF425771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2728-598B-4E01-B636-E88F4EDF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1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FE8C-7C09-4390-B948-731CF425771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2728-598B-4E01-B636-E88F4EDF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3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FE8C-7C09-4390-B948-731CF425771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2728-598B-4E01-B636-E88F4EDF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2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FE8C-7C09-4390-B948-731CF425771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2728-598B-4E01-B636-E88F4EDF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FE8C-7C09-4390-B948-731CF425771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2728-598B-4E01-B636-E88F4EDF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2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FE8C-7C09-4390-B948-731CF425771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2728-598B-4E01-B636-E88F4EDF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5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BFE8C-7C09-4390-B948-731CF425771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32728-598B-4E01-B636-E88F4EDF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2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Attack_on_Pearl_Harbor_Japanese_planes_view.jpg" TargetMode="Externa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1/1e/Pearlharborcolork13513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 History – Unit 5</a:t>
            </a:r>
            <a:br>
              <a:rPr lang="en-US" dirty="0" smtClean="0"/>
            </a:br>
            <a:r>
              <a:rPr lang="en-US" dirty="0" smtClean="0"/>
              <a:t>Events &amp; Ideas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Attack on Iwo Jima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67200" cy="4530725"/>
          </a:xfrm>
        </p:spPr>
        <p:txBody>
          <a:bodyPr/>
          <a:lstStyle/>
          <a:p>
            <a:r>
              <a:rPr lang="en-US" altLang="en-US"/>
              <a:t>The Japanese defended the island with great intensity</a:t>
            </a:r>
          </a:p>
          <a:p>
            <a:r>
              <a:rPr lang="en-US" altLang="en-US"/>
              <a:t>Ultimately, U.S. forces captured the island, but at a high cost</a:t>
            </a:r>
          </a:p>
        </p:txBody>
      </p:sp>
      <p:pic>
        <p:nvPicPr>
          <p:cNvPr id="6149" name="Picture 5" descr="IwoJim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395788" cy="39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648200" y="56388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“uncommon valor was a common virtue”</a:t>
            </a:r>
          </a:p>
        </p:txBody>
      </p:sp>
    </p:spTree>
    <p:extLst>
      <p:ext uri="{BB962C8B-B14F-4D97-AF65-F5344CB8AC3E}">
        <p14:creationId xmlns:p14="http://schemas.microsoft.com/office/powerpoint/2010/main" val="31364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Invasion of Okinawa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43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Final island (350 miles away) U.S. forces captured en route to Japan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April 1, 1945 invasion begins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Japanese forces surrendered the coast and moved to the highlands</a:t>
            </a:r>
          </a:p>
        </p:txBody>
      </p:sp>
      <p:pic>
        <p:nvPicPr>
          <p:cNvPr id="7173" name="Picture 5" descr="japan-okinawa%20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1447800"/>
            <a:ext cx="418941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Invasion of Okinawa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895600" cy="4530725"/>
          </a:xfrm>
        </p:spPr>
        <p:txBody>
          <a:bodyPr/>
          <a:lstStyle/>
          <a:p>
            <a:r>
              <a:rPr lang="en-US" altLang="en-US" sz="2800"/>
              <a:t>More than 12,000 soldiers died in the invasion</a:t>
            </a:r>
          </a:p>
          <a:p>
            <a:r>
              <a:rPr lang="en-US" altLang="en-US" sz="2800"/>
              <a:t>June 22, 1945 U.S. forces secure and capture the island</a:t>
            </a:r>
          </a:p>
        </p:txBody>
      </p:sp>
      <p:pic>
        <p:nvPicPr>
          <p:cNvPr id="8197" name="Picture 5" descr="okinaw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57912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962400" y="5562600"/>
            <a:ext cx="464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/>
              <a:t>American forces hit the beaches</a:t>
            </a:r>
          </a:p>
        </p:txBody>
      </p:sp>
    </p:spTree>
    <p:extLst>
      <p:ext uri="{BB962C8B-B14F-4D97-AF65-F5344CB8AC3E}">
        <p14:creationId xmlns:p14="http://schemas.microsoft.com/office/powerpoint/2010/main" val="1565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Battle of the Bulge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495800" cy="4953000"/>
          </a:xfrm>
        </p:spPr>
        <p:txBody>
          <a:bodyPr/>
          <a:lstStyle/>
          <a:p>
            <a:r>
              <a:rPr lang="en-US" altLang="en-US"/>
              <a:t>Hitler’s final desperate attempt to keep the Allies out of Germany</a:t>
            </a:r>
          </a:p>
          <a:p>
            <a:r>
              <a:rPr lang="en-US" altLang="en-US"/>
              <a:t>Fight begins December 16, 1944</a:t>
            </a:r>
          </a:p>
          <a:p>
            <a:r>
              <a:rPr lang="en-US" altLang="en-US"/>
              <a:t>Centered in and around the Belgian town of Bastogne</a:t>
            </a:r>
          </a:p>
        </p:txBody>
      </p:sp>
      <p:pic>
        <p:nvPicPr>
          <p:cNvPr id="15364" name="Picture 4" descr="775px-Battle_of_the_Bul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572000" cy="35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48200" y="51054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Conditions were bitterly cold! </a:t>
            </a:r>
          </a:p>
        </p:txBody>
      </p:sp>
    </p:spTree>
    <p:extLst>
      <p:ext uri="{BB962C8B-B14F-4D97-AF65-F5344CB8AC3E}">
        <p14:creationId xmlns:p14="http://schemas.microsoft.com/office/powerpoint/2010/main" val="2459503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Battle of the Bulge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4419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Hitler’s goal was to cut off American supply lines at Antwerp, Belgium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Allied forces (mostly American) were able to hold the Germans at bay until reinforcements arrived (Patton)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January 1945 the Germans begin to withdraw after suffering heavy losses—Germany was now exposed</a:t>
            </a:r>
          </a:p>
        </p:txBody>
      </p:sp>
      <p:pic>
        <p:nvPicPr>
          <p:cNvPr id="16388" name="Picture 4" descr="map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4800600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495800" y="51816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 Allies bent, but didn’t break</a:t>
            </a:r>
          </a:p>
        </p:txBody>
      </p:sp>
    </p:spTree>
    <p:extLst>
      <p:ext uri="{BB962C8B-B14F-4D97-AF65-F5344CB8AC3E}">
        <p14:creationId xmlns:p14="http://schemas.microsoft.com/office/powerpoint/2010/main" val="2530095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Hiroshima &amp; Nagasaki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Decision to drop the Atomic Bomb was arrived at with much difficulty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The U.S. wanted unconditional surrender, the Japanese wanted the Emperor to remain in power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Truman did not want to concede anything</a:t>
            </a:r>
          </a:p>
        </p:txBody>
      </p:sp>
      <p:pic>
        <p:nvPicPr>
          <p:cNvPr id="9221" name="Picture 5" descr="atomic-bomb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572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Hiroshima &amp; Nagasaki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Rather than risk more than a million lives in an invasion, Truman decides to move forward with the Manhattan Project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Two nuclear weapons are dropped on Hiroshima  (Little Boy: Aug. 6) and Nagasaki (Fat Man: Aug 9)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200,000 Japanese die; more than 100,000 buildings are destroyed</a:t>
            </a:r>
          </a:p>
        </p:txBody>
      </p:sp>
      <p:pic>
        <p:nvPicPr>
          <p:cNvPr id="10245" name="Picture 5" descr="hiroshima_bom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514600"/>
            <a:ext cx="40481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1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 b="1"/>
              <a:t>Manzanar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066800"/>
            <a:ext cx="5791200" cy="5791200"/>
          </a:xfrm>
        </p:spPr>
        <p:txBody>
          <a:bodyPr/>
          <a:lstStyle/>
          <a:p>
            <a:r>
              <a:rPr lang="en-US" altLang="en-US" sz="2800" b="1"/>
              <a:t>Japan attacks Pearl Harbor on Dec. 7</a:t>
            </a:r>
            <a:r>
              <a:rPr lang="en-US" altLang="en-US" sz="2800" b="1" baseline="30000"/>
              <a:t>th</a:t>
            </a:r>
            <a:r>
              <a:rPr lang="en-US" altLang="en-US" sz="2800" b="1"/>
              <a:t>, 1941. </a:t>
            </a:r>
          </a:p>
          <a:p>
            <a:pPr lvl="1"/>
            <a:endParaRPr lang="en-US" altLang="en-US" b="1"/>
          </a:p>
          <a:p>
            <a:r>
              <a:rPr lang="en-US" altLang="en-US" sz="2800" b="1"/>
              <a:t>Feb. 19</a:t>
            </a:r>
            <a:r>
              <a:rPr lang="en-US" altLang="en-US" sz="2800" b="1" baseline="30000"/>
              <a:t>th</a:t>
            </a:r>
            <a:r>
              <a:rPr lang="en-US" altLang="en-US" sz="2800" b="1"/>
              <a:t>, 1942. FDR allowed the military to ban </a:t>
            </a:r>
            <a:r>
              <a:rPr lang="en-US" altLang="en-US" sz="2800" b="1" u="sng"/>
              <a:t>anyone</a:t>
            </a:r>
            <a:r>
              <a:rPr lang="en-US" altLang="en-US" sz="2800" b="1"/>
              <a:t> from the West Coast.</a:t>
            </a:r>
          </a:p>
          <a:p>
            <a:pPr lvl="1"/>
            <a:r>
              <a:rPr lang="en-US" altLang="en-US" sz="2400"/>
              <a:t>Americans of Japanese ancestry were rounded up and placed in camps.</a:t>
            </a:r>
            <a:endParaRPr lang="en-US" altLang="en-US" b="1"/>
          </a:p>
          <a:p>
            <a:r>
              <a:rPr lang="en-US" altLang="en-US" sz="2800" b="1"/>
              <a:t>120,000 Japanese were placed in camps (77,000 were American citizens). </a:t>
            </a: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0" y="40386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 i="1">
                <a:latin typeface="Arial" charset="0"/>
              </a:rPr>
              <a:t>Internment Camp</a:t>
            </a:r>
          </a:p>
        </p:txBody>
      </p:sp>
      <p:pic>
        <p:nvPicPr>
          <p:cNvPr id="285702" name="Picture 6" descr="Internment Ca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3352800" cy="282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682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manzanar photos"/>
          <p:cNvPicPr>
            <a:picLocks noChangeAspect="1" noChangeArrowheads="1"/>
          </p:cNvPicPr>
          <p:nvPr/>
        </p:nvPicPr>
        <p:blipFill>
          <a:blip r:embed="rId2">
            <a:lum bright="36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2005%25202f%2520Manzanar%2520entrance%2520sign">
            <a:hlinkClick r:id="rId3" invalidUrl="http://www.garymbarton.com/2005 2f Manzanar entrance sign.jpg"/>
          </p:cNvPr>
          <p:cNvPicPr>
            <a:picLocks noChangeAspect="1" noChangeArrowheads="1"/>
          </p:cNvPicPr>
          <p:nvPr/>
        </p:nvPicPr>
        <p:blipFill>
          <a:blip r:embed="rId4">
            <a:lum bright="24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Manzanar"/>
          <p:cNvPicPr>
            <a:picLocks noChangeAspect="1" noChangeArrowheads="1"/>
          </p:cNvPicPr>
          <p:nvPr/>
        </p:nvPicPr>
        <p:blipFill>
          <a:blip r:embed="rId5">
            <a:lum bright="24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Japanese Internment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Dec. 8, 1941 (the day after Pearl Harbor) the U.S. declares war on Japan.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Previous distrust and discrimination against Japanese plus fears of sabotage and espionage created a hostile situation.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FBI conducted raids of Japanese homes and businesses.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Feb. 19, 1942 FDR signed executive order 9066 establishing “military areas” to house people that may threaten national security.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Approx. 110,000 Japanese Americans were “relocated” to these internment camps.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Families were given 48 hours notice and could only bring what they could carry.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endParaRPr lang="en-US" altLang="en-US" sz="280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295400"/>
            <a:ext cx="4038600" cy="5181600"/>
          </a:xfrm>
        </p:spPr>
        <p:txBody>
          <a:bodyPr/>
          <a:lstStyle/>
          <a:p>
            <a:endParaRPr lang="en-US" altLang="en-US" sz="2800"/>
          </a:p>
          <a:p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66863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9" name="Picture 13" descr="image019"/>
          <p:cNvPicPr>
            <a:picLocks noChangeAspect="1" noChangeArrowheads="1"/>
          </p:cNvPicPr>
          <p:nvPr/>
        </p:nvPicPr>
        <p:blipFill>
          <a:blip r:embed="rId2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6482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Camp3"/>
          <p:cNvPicPr>
            <a:picLocks noChangeAspect="1" noChangeArrowheads="1"/>
          </p:cNvPicPr>
          <p:nvPr/>
        </p:nvPicPr>
        <p:blipFill>
          <a:blip r:embed="rId3"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6800"/>
            <a:ext cx="44958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BarbedWire"/>
          <p:cNvPicPr>
            <a:picLocks noChangeAspect="1" noChangeArrowheads="1"/>
          </p:cNvPicPr>
          <p:nvPr/>
        </p:nvPicPr>
        <p:blipFill>
          <a:blip r:embed="rId4"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iam"/>
          <p:cNvPicPr>
            <a:picLocks noChangeAspect="1" noChangeArrowheads="1"/>
          </p:cNvPicPr>
          <p:nvPr/>
        </p:nvPicPr>
        <p:blipFill>
          <a:blip r:embed="rId5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Japanese Internment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Families stayed in single rooms, parents worked &amp; children went to school (in the camps).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Camps were in remote locations &amp; surrounded by barbed wire and armed guards.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Prisoners were forced to answer questions to determine their “loyalty”, drafted into the military to fight and prove their loyalty.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Challenged in the Supreme Court case </a:t>
            </a:r>
            <a:r>
              <a:rPr lang="en-US" altLang="en-US" sz="2800" i="1"/>
              <a:t>Korematsu V. United State (1944) – </a:t>
            </a:r>
            <a:r>
              <a:rPr lang="en-US" altLang="en-US" sz="2800"/>
              <a:t>court ruled that the camps were constitutional and in the interest of national defense.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In 1988 legislation was signed that would pay $20,000 in reparations to living survivors.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32603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Roosevelt’s Foreign Policy:</a:t>
            </a:r>
            <a:br>
              <a:rPr lang="en-US" b="1" dirty="0" smtClean="0"/>
            </a:br>
            <a:r>
              <a:rPr lang="en-US" sz="2700" b="1" dirty="0" smtClean="0"/>
              <a:t>He </a:t>
            </a:r>
            <a:r>
              <a:rPr lang="en-US" sz="2700" b="1" dirty="0" err="1" smtClean="0"/>
              <a:t>oppossed</a:t>
            </a:r>
            <a:r>
              <a:rPr lang="en-US" sz="2700" b="1" dirty="0" smtClean="0"/>
              <a:t> </a:t>
            </a:r>
            <a:r>
              <a:rPr lang="en-US" sz="2700" b="1" dirty="0" smtClean="0"/>
              <a:t>to Isolationism and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40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b="1" dirty="0" smtClean="0"/>
              <a:t>Roosevelt </a:t>
            </a:r>
            <a:r>
              <a:rPr lang="en-US" altLang="en-US" b="1" dirty="0"/>
              <a:t>and </a:t>
            </a:r>
            <a:r>
              <a:rPr lang="en-US" altLang="en-US" b="1" dirty="0" smtClean="0"/>
              <a:t>Europe</a:t>
            </a:r>
          </a:p>
          <a:p>
            <a:r>
              <a:rPr lang="en-US" altLang="en-US" sz="2000" b="1" dirty="0"/>
              <a:t>Lend-Lease Act kept Britain fighting. </a:t>
            </a:r>
          </a:p>
          <a:p>
            <a:endParaRPr lang="en-US" altLang="en-US" sz="2000" b="1" dirty="0"/>
          </a:p>
          <a:p>
            <a:r>
              <a:rPr lang="en-US" altLang="en-US" sz="2000" b="1" dirty="0"/>
              <a:t>Continuously bent the rules to keep supporting Britain. </a:t>
            </a:r>
          </a:p>
          <a:p>
            <a:endParaRPr lang="en-US" altLang="en-US" sz="2000" b="1" dirty="0"/>
          </a:p>
          <a:p>
            <a:r>
              <a:rPr lang="en-US" altLang="en-US" sz="2000" b="1" dirty="0"/>
              <a:t>August 1941, Churchill and Roosevelt sign the Atlantic Charter.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840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b="1" dirty="0"/>
              <a:t>Roosevelt and </a:t>
            </a:r>
            <a:r>
              <a:rPr lang="en-US" altLang="en-US" b="1" dirty="0" smtClean="0"/>
              <a:t>Asia</a:t>
            </a:r>
          </a:p>
          <a:p>
            <a:pPr>
              <a:lnSpc>
                <a:spcPct val="80000"/>
              </a:lnSpc>
            </a:pPr>
            <a:r>
              <a:rPr lang="en-US" altLang="en-US" sz="2000" b="1" dirty="0"/>
              <a:t>Japan depended on American iron, steel and oil.</a:t>
            </a:r>
          </a:p>
          <a:p>
            <a:pPr lvl="1">
              <a:lnSpc>
                <a:spcPct val="80000"/>
              </a:lnSpc>
            </a:pPr>
            <a:endParaRPr lang="en-US" altLang="en-US" sz="2000" b="1" dirty="0"/>
          </a:p>
          <a:p>
            <a:pPr>
              <a:lnSpc>
                <a:spcPct val="80000"/>
              </a:lnSpc>
            </a:pPr>
            <a:r>
              <a:rPr lang="en-US" altLang="en-US" sz="2000" b="1" dirty="0"/>
              <a:t>FDR blocked a sale of fuel and iron to Japan and froze all Japanese assets in the United States.</a:t>
            </a:r>
            <a:r>
              <a:rPr lang="en-US" altLang="en-US" sz="1800" b="1" dirty="0"/>
              <a:t> </a:t>
            </a:r>
          </a:p>
          <a:p>
            <a:pPr>
              <a:lnSpc>
                <a:spcPct val="80000"/>
              </a:lnSpc>
            </a:pPr>
            <a:endParaRPr lang="en-US" altLang="en-US" sz="1800" b="1" dirty="0"/>
          </a:p>
          <a:p>
            <a:pPr>
              <a:lnSpc>
                <a:spcPct val="80000"/>
              </a:lnSpc>
            </a:pPr>
            <a:r>
              <a:rPr lang="en-US" altLang="en-US" sz="2000" b="1" dirty="0"/>
              <a:t>Japanese attack Pearl Harbor on December 7</a:t>
            </a:r>
            <a:r>
              <a:rPr lang="en-US" altLang="en-US" sz="2000" b="1" baseline="30000" dirty="0"/>
              <a:t>th</a:t>
            </a:r>
            <a:r>
              <a:rPr lang="en-US" altLang="en-US" sz="2000" b="1" dirty="0"/>
              <a:t>, 1941. </a:t>
            </a:r>
          </a:p>
          <a:p>
            <a:pPr>
              <a:lnSpc>
                <a:spcPct val="80000"/>
              </a:lnSpc>
            </a:pPr>
            <a:endParaRPr lang="en-US" altLang="en-US" sz="2000" b="1" dirty="0"/>
          </a:p>
          <a:p>
            <a:pPr>
              <a:lnSpc>
                <a:spcPct val="80000"/>
              </a:lnSpc>
            </a:pPr>
            <a:r>
              <a:rPr lang="en-US" altLang="en-US" sz="2000" b="1" dirty="0"/>
              <a:t>US now in World War II.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93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8" name="Picture 4" descr="relocation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80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Nuremburg Trials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Nuremberg </a:t>
            </a:r>
            <a:r>
              <a:rPr lang="en-US" dirty="0"/>
              <a:t>trials were a series of 13 trials carried out in Nuremberg, Germany, between 1945 and 1949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purpose of the trials was to hold Nazi officials accountable for war crimes during WWII.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dirty="0" smtClean="0"/>
              <a:t>defendants included </a:t>
            </a:r>
            <a:r>
              <a:rPr lang="en-US" dirty="0"/>
              <a:t>Nazi Party officials and high-ranking military </a:t>
            </a:r>
            <a:r>
              <a:rPr lang="en-US" dirty="0" smtClean="0"/>
              <a:t>officers, </a:t>
            </a:r>
            <a:r>
              <a:rPr lang="en-US" dirty="0"/>
              <a:t>German industrialists, lawyers and </a:t>
            </a:r>
            <a:r>
              <a:rPr lang="en-US" dirty="0" smtClean="0"/>
              <a:t>doctors who were accused of human rights violations.</a:t>
            </a:r>
          </a:p>
          <a:p>
            <a:r>
              <a:rPr lang="en-US" dirty="0"/>
              <a:t>Nuremberg trials are now regarded as a milestone toward the establishment of a permanent international </a:t>
            </a:r>
            <a:r>
              <a:rPr lang="en-US" dirty="0" smtClean="0"/>
              <a:t>court.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7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Pearl Harbor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43400" cy="5257800"/>
          </a:xfrm>
        </p:spPr>
        <p:txBody>
          <a:bodyPr/>
          <a:lstStyle/>
          <a:p>
            <a:r>
              <a:rPr lang="en-US" altLang="en-US"/>
              <a:t>December 7, 1941</a:t>
            </a:r>
          </a:p>
          <a:p>
            <a:r>
              <a:rPr lang="en-US" altLang="en-US"/>
              <a:t>Japanese attack several U.S. military installations at Pearl Harbor, Hawaii</a:t>
            </a:r>
          </a:p>
          <a:p>
            <a:r>
              <a:rPr lang="en-US" altLang="en-US"/>
              <a:t>Japanese goal: cripple U.S. Fleet allowing for easy conquests in the Pacific Ocean</a:t>
            </a:r>
          </a:p>
        </p:txBody>
      </p:sp>
      <p:pic>
        <p:nvPicPr>
          <p:cNvPr id="3077" name="Picture 5" descr="Attack on Pearl Harbor Japanese planes vie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76338"/>
            <a:ext cx="4305300" cy="30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572000" y="4343400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Photo taken by a Japanese plane just prior to attacking battleship row</a:t>
            </a:r>
          </a:p>
        </p:txBody>
      </p:sp>
    </p:spTree>
    <p:extLst>
      <p:ext uri="{BB962C8B-B14F-4D97-AF65-F5344CB8AC3E}">
        <p14:creationId xmlns:p14="http://schemas.microsoft.com/office/powerpoint/2010/main" val="33911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/>
              <a:t>Pearl Harbor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441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Japanese catch the U.S. by surprise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21 ships sunk/damaged; 188 airplanes lost; 2,403 killed another 1,178 injured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Roosevelt asks congress for a declaration of war on December 8—receives an almost unanimous yes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Roosevelt: “a date which will live in infamy”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</p:txBody>
      </p:sp>
      <p:pic>
        <p:nvPicPr>
          <p:cNvPr id="4101" name="Picture 5" descr="File:Pearlharborcolork1351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286250" cy="33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24-pearl-harbor-memorial-hawaii-9-8-2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98950"/>
            <a:ext cx="3333750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91200" y="43434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Arial" charset="0"/>
              </a:rPr>
              <a:t>USS Arizona: then &amp; now</a:t>
            </a:r>
          </a:p>
        </p:txBody>
      </p:sp>
    </p:spTree>
    <p:extLst>
      <p:ext uri="{BB962C8B-B14F-4D97-AF65-F5344CB8AC3E}">
        <p14:creationId xmlns:p14="http://schemas.microsoft.com/office/powerpoint/2010/main" val="16763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Battle of Midway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altLang="en-US" sz="2800"/>
              <a:t>U.S. code breakers had cracked the Japanese code and learned of their plan to attack Midway Island</a:t>
            </a:r>
          </a:p>
          <a:p>
            <a:r>
              <a:rPr lang="en-US" altLang="en-US" sz="2800"/>
              <a:t>U.S. Admiral Chester Nimitz sends part of his damaged Pacific Fleet to Midway to ambush the Japanese</a:t>
            </a:r>
          </a:p>
        </p:txBody>
      </p:sp>
      <p:pic>
        <p:nvPicPr>
          <p:cNvPr id="9221" name="Picture 5" descr="MidwayM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2672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7620000" y="5562600"/>
            <a:ext cx="1143000" cy="914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7162800" y="5105400"/>
            <a:ext cx="457200" cy="11430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562600" y="6096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hlink"/>
                </a:solidFill>
                <a:latin typeface="Arial" charset="0"/>
              </a:rPr>
              <a:t>Midway Island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239000" y="63246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hlink"/>
                </a:solidFill>
                <a:latin typeface="Arial" charset="0"/>
              </a:rPr>
              <a:t>Hawaii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7467600" y="4800600"/>
            <a:ext cx="609600" cy="381000"/>
          </a:xfrm>
          <a:prstGeom prst="ellips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8382000" y="5181600"/>
            <a:ext cx="762000" cy="3810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Battle of Midway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419600" cy="5029200"/>
          </a:xfrm>
        </p:spPr>
        <p:txBody>
          <a:bodyPr/>
          <a:lstStyle/>
          <a:p>
            <a:r>
              <a:rPr lang="en-US" altLang="en-US" sz="2800"/>
              <a:t>The U.S. ambushed the Japanese attack and counterattacked inflicting heavy damage on their Navy</a:t>
            </a:r>
          </a:p>
          <a:p>
            <a:r>
              <a:rPr lang="en-US" altLang="en-US" sz="2800"/>
              <a:t>In one day the U.S. forces destroyed 4 major Japanese carriers</a:t>
            </a:r>
          </a:p>
          <a:p>
            <a:r>
              <a:rPr lang="en-US" altLang="en-US" sz="2800"/>
              <a:t>Midway was a major turning point in the war in the Pacific</a:t>
            </a:r>
          </a:p>
        </p:txBody>
      </p:sp>
      <p:pic>
        <p:nvPicPr>
          <p:cNvPr id="10245" name="Picture 5" descr="B23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486275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495800" y="48006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A sinking Japanese cruiser at the battle of Midway</a:t>
            </a:r>
          </a:p>
        </p:txBody>
      </p:sp>
    </p:spTree>
    <p:extLst>
      <p:ext uri="{BB962C8B-B14F-4D97-AF65-F5344CB8AC3E}">
        <p14:creationId xmlns:p14="http://schemas.microsoft.com/office/powerpoint/2010/main" val="32368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Normandy Invasion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572000" cy="5257800"/>
          </a:xfrm>
        </p:spPr>
        <p:txBody>
          <a:bodyPr/>
          <a:lstStyle/>
          <a:p>
            <a:r>
              <a:rPr lang="en-US" altLang="en-US" sz="2800"/>
              <a:t>June 6, 1944 “D-Day” aka “Operation Overlord”</a:t>
            </a:r>
          </a:p>
          <a:p>
            <a:r>
              <a:rPr lang="en-US" altLang="en-US" sz="2800"/>
              <a:t>The attack was planned months in advance; the Nazi’s knew the Allies had to attack…but didn’t know where</a:t>
            </a:r>
          </a:p>
          <a:p>
            <a:r>
              <a:rPr lang="en-US" altLang="en-US" sz="2800"/>
              <a:t>Five “Landing Beaches” were chosen: Utah, Omaha, Gold, Sword, and Juno</a:t>
            </a:r>
          </a:p>
        </p:txBody>
      </p:sp>
      <p:pic>
        <p:nvPicPr>
          <p:cNvPr id="19460" name="Picture 4" descr="map_d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724400" y="49530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D-Day map of the coast of France</a:t>
            </a:r>
          </a:p>
        </p:txBody>
      </p:sp>
    </p:spTree>
    <p:extLst>
      <p:ext uri="{BB962C8B-B14F-4D97-AF65-F5344CB8AC3E}">
        <p14:creationId xmlns:p14="http://schemas.microsoft.com/office/powerpoint/2010/main" val="62073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Normandy Invasion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41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Largest single  allied invasion in the war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1.5 million troops &amp; 5 million tons of equipment sent to Britain in preparation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Dawn of June 6: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7,000 ships, 100,000 soldiers, 23,000 paratroopers land on the Normandy beaches</a:t>
            </a:r>
          </a:p>
        </p:txBody>
      </p:sp>
      <p:pic>
        <p:nvPicPr>
          <p:cNvPr id="20484" name="Picture 4" descr="Inva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724400" cy="37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343400" y="541020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Troops &amp; equipment landing at a captured beachhead </a:t>
            </a:r>
          </a:p>
        </p:txBody>
      </p:sp>
    </p:spTree>
    <p:extLst>
      <p:ext uri="{BB962C8B-B14F-4D97-AF65-F5344CB8AC3E}">
        <p14:creationId xmlns:p14="http://schemas.microsoft.com/office/powerpoint/2010/main" val="409771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Attack on Iwo Jima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4191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Attacked to give American bombers a refueling stop en route to Japan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Extremely rugged island, but its location made it necessary to capture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60,000 Marines invaded on Feb. 19, 1945</a:t>
            </a:r>
          </a:p>
        </p:txBody>
      </p:sp>
      <p:pic>
        <p:nvPicPr>
          <p:cNvPr id="5125" name="Picture 5" descr="w2_iwo-jim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953000" cy="40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48200" y="556260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US Marines suffered heavy losses in the Iwo Jima invasion</a:t>
            </a:r>
          </a:p>
        </p:txBody>
      </p:sp>
    </p:spTree>
    <p:extLst>
      <p:ext uri="{BB962C8B-B14F-4D97-AF65-F5344CB8AC3E}">
        <p14:creationId xmlns:p14="http://schemas.microsoft.com/office/powerpoint/2010/main" val="18740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1118</Words>
  <Application>Microsoft Macintosh PowerPoint</Application>
  <PresentationFormat>On-screen Show (4:3)</PresentationFormat>
  <Paragraphs>116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Arial</vt:lpstr>
      <vt:lpstr>Office Theme</vt:lpstr>
      <vt:lpstr>US History – Unit 5 Events &amp; Ideas</vt:lpstr>
      <vt:lpstr>Roosevelt’s Foreign Policy: He oppossed to Isolationism and  </vt:lpstr>
      <vt:lpstr>Pearl Harbor</vt:lpstr>
      <vt:lpstr>Pearl Harbor</vt:lpstr>
      <vt:lpstr>The Battle of Midway</vt:lpstr>
      <vt:lpstr>The Battle of Midway</vt:lpstr>
      <vt:lpstr>The Normandy Invasion</vt:lpstr>
      <vt:lpstr>The Normandy Invasion</vt:lpstr>
      <vt:lpstr>Attack on Iwo Jima</vt:lpstr>
      <vt:lpstr>Attack on Iwo Jima</vt:lpstr>
      <vt:lpstr>Invasion of Okinawa</vt:lpstr>
      <vt:lpstr>Invasion of Okinawa</vt:lpstr>
      <vt:lpstr>The Battle of the Bulge</vt:lpstr>
      <vt:lpstr>The Battle of the Bulge</vt:lpstr>
      <vt:lpstr>Hiroshima &amp; Nagasaki</vt:lpstr>
      <vt:lpstr>Hiroshima &amp; Nagasaki</vt:lpstr>
      <vt:lpstr>Manzanar</vt:lpstr>
      <vt:lpstr>Japanese Internment</vt:lpstr>
      <vt:lpstr>Japanese Internment</vt:lpstr>
      <vt:lpstr>PowerPoint Presentation</vt:lpstr>
      <vt:lpstr>Nuremburg Trials</vt:lpstr>
    </vt:vector>
  </TitlesOfParts>
  <Company>LEUSD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History – Unit 5 Events &amp; Ideas</dc:title>
  <dc:creator>Polly Jones</dc:creator>
  <cp:lastModifiedBy>Polly Jones</cp:lastModifiedBy>
  <cp:revision>4</cp:revision>
  <dcterms:created xsi:type="dcterms:W3CDTF">2015-01-26T22:03:53Z</dcterms:created>
  <dcterms:modified xsi:type="dcterms:W3CDTF">2017-01-11T22:30:50Z</dcterms:modified>
</cp:coreProperties>
</file>