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6" r:id="rId3"/>
  </p:sldMasterIdLst>
  <p:notesMasterIdLst>
    <p:notesMasterId r:id="rId20"/>
  </p:notesMasterIdLst>
  <p:sldIdLst>
    <p:sldId id="257" r:id="rId4"/>
    <p:sldId id="263" r:id="rId5"/>
    <p:sldId id="264" r:id="rId6"/>
    <p:sldId id="265" r:id="rId7"/>
    <p:sldId id="259" r:id="rId8"/>
    <p:sldId id="260" r:id="rId9"/>
    <p:sldId id="261" r:id="rId10"/>
    <p:sldId id="262" r:id="rId11"/>
    <p:sldId id="266" r:id="rId12"/>
    <p:sldId id="267" r:id="rId13"/>
    <p:sldId id="268" r:id="rId14"/>
    <p:sldId id="269" r:id="rId15"/>
    <p:sldId id="258" r:id="rId16"/>
    <p:sldId id="271" r:id="rId17"/>
    <p:sldId id="272" r:id="rId18"/>
    <p:sldId id="27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96" y="-21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D35C04-E06D-4AE9-928E-ECF7A4F77317}" type="datetimeFigureOut">
              <a:rPr lang="en-US" smtClean="0"/>
              <a:t>4/9/2015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DC5A6D-A949-42BE-BB06-613C4AF18C79}" type="slidenum">
              <a:rPr lang="en-US" smtClean="0"/>
              <a:t>‹#›</a:t>
            </a:fld>
            <a:endParaRPr lang="en-US"/>
          </a:p>
        </p:txBody>
      </p:sp>
    </p:spTree>
    <p:extLst>
      <p:ext uri="{BB962C8B-B14F-4D97-AF65-F5344CB8AC3E}">
        <p14:creationId xmlns:p14="http://schemas.microsoft.com/office/powerpoint/2010/main" val="3250725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BDBF6D-D44F-49B8-822A-03DAB8111420}" type="slidenum">
              <a:rPr lang="en-US" altLang="en-US">
                <a:solidFill>
                  <a:prstClr val="black"/>
                </a:solidFill>
              </a:rPr>
              <a:pPr/>
              <a:t>2</a:t>
            </a:fld>
            <a:endParaRPr lang="en-US" altLang="en-US">
              <a:solidFill>
                <a:prstClr val="black"/>
              </a:solidFill>
            </a:endParaRPr>
          </a:p>
        </p:txBody>
      </p:sp>
      <p:sp>
        <p:nvSpPr>
          <p:cNvPr id="322562" name="Rectangle 2"/>
          <p:cNvSpPr>
            <a:spLocks noGrp="1" noRot="1" noChangeAspect="1" noChangeArrowheads="1" noTextEdit="1"/>
          </p:cNvSpPr>
          <p:nvPr>
            <p:ph type="sldImg"/>
          </p:nvPr>
        </p:nvSpPr>
        <p:spPr>
          <a:ln/>
        </p:spPr>
      </p:sp>
      <p:sp>
        <p:nvSpPr>
          <p:cNvPr id="322563" name="Rectangle 3"/>
          <p:cNvSpPr>
            <a:spLocks noGrp="1" noChangeArrowheads="1"/>
          </p:cNvSpPr>
          <p:nvPr>
            <p:ph type="body" idx="1"/>
          </p:nvPr>
        </p:nvSpPr>
        <p:spPr/>
        <p:txBody>
          <a:bodyPr/>
          <a:lstStyle/>
          <a:p>
            <a:r>
              <a:rPr lang="en-US" altLang="en-US" b="1"/>
              <a:t>Southern Christian Leadership Conference.</a:t>
            </a:r>
          </a:p>
          <a:p>
            <a:pPr lvl="1"/>
            <a:endParaRPr lang="en-US" altLang="en-US" b="1"/>
          </a:p>
          <a:p>
            <a:r>
              <a:rPr lang="en-US" altLang="en-US" b="1"/>
              <a:t>Churches played a vital role in the fight for civil rights. </a:t>
            </a:r>
          </a:p>
          <a:p>
            <a:pPr lvl="1"/>
            <a:endParaRPr lang="en-US" altLang="en-US" b="1"/>
          </a:p>
          <a:p>
            <a:r>
              <a:rPr lang="en-US" altLang="en-US" b="1"/>
              <a:t>SCLC worked against segregation in voting, public transportation, housing, and other public places.</a:t>
            </a:r>
          </a:p>
          <a:p>
            <a:pPr lvl="1"/>
            <a:endParaRPr lang="en-US" altLang="en-US" sz="1000" b="1"/>
          </a:p>
          <a:p>
            <a:r>
              <a:rPr lang="en-US" altLang="en-US" b="1"/>
              <a:t>SCLC used non-violent protests and boycotts to achieve goals. </a:t>
            </a:r>
          </a:p>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E414D3-D20F-4E3D-9228-8097813FFD00}" type="slidenum">
              <a:rPr lang="en-US" altLang="en-US">
                <a:solidFill>
                  <a:prstClr val="black"/>
                </a:solidFill>
              </a:rPr>
              <a:pPr/>
              <a:t>3</a:t>
            </a:fld>
            <a:endParaRPr lang="en-US" altLang="en-US">
              <a:solidFill>
                <a:prstClr val="black"/>
              </a:solidFill>
            </a:endParaRPr>
          </a:p>
        </p:txBody>
      </p:sp>
      <p:sp>
        <p:nvSpPr>
          <p:cNvPr id="345090" name="Rectangle 2"/>
          <p:cNvSpPr>
            <a:spLocks noGrp="1" noRot="1" noChangeAspect="1" noChangeArrowheads="1" noTextEdit="1"/>
          </p:cNvSpPr>
          <p:nvPr>
            <p:ph type="sldImg"/>
          </p:nvPr>
        </p:nvSpPr>
        <p:spPr>
          <a:ln/>
        </p:spPr>
      </p:sp>
      <p:sp>
        <p:nvSpPr>
          <p:cNvPr id="345091" name="Rectangle 3"/>
          <p:cNvSpPr>
            <a:spLocks noGrp="1" noChangeArrowheads="1"/>
          </p:cNvSpPr>
          <p:nvPr>
            <p:ph type="body" idx="1"/>
          </p:nvPr>
        </p:nvSpPr>
        <p:spPr/>
        <p:txBody>
          <a:bodyPr/>
          <a:lstStyle/>
          <a:p>
            <a:r>
              <a:rPr lang="en-US" altLang="en-US"/>
              <a:t>Rosa Parks was born on February 4, 1913 in Tuskegee, Alabama. She was a seamstress by profession and secretary for the Montgomery chapter of the NAACP. Shortly before being arrested on December 1, 1955, she had completed a course in "Race Relations" at the Highlander Folk School in Tennessee where nonviolent civil-disobedience had been discussed as a tactic. </a:t>
            </a:r>
          </a:p>
          <a:p>
            <a:endParaRPr lang="en-US" altLang="en-US"/>
          </a:p>
          <a:p>
            <a:r>
              <a:rPr lang="en-US" altLang="en-US"/>
              <a:t>The boycott was triggered by her arrest, when she was charged for violating racial segregation laws in Montgomery after refusing to give up her bus seat to a white man. She was sitting in the fifth row (the first row that blacks could occupy), along with three other blacks. </a:t>
            </a:r>
          </a:p>
          <a:p>
            <a:endParaRPr lang="en-US" altLang="en-US"/>
          </a:p>
          <a:p>
            <a:r>
              <a:rPr lang="en-US" altLang="en-US"/>
              <a:t>Soon, all of the first four rows were filled up, and a white man walked on. Since blacks and whites could not be in the same row, the bus driver wanted all of the blacks to move. The other three blacks complied, but Parks refused and was practically dragged off of the bus. And then she had to go to jail.  When found guilty on December 5, Parks was fined $10 plus a court cost of $4, but she appealed. As a result, Rosa Parks is considered one of the pioneers of the civil rights movement.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9AD9CD-A36C-411C-8B9F-2D79541829A4}" type="slidenum">
              <a:rPr lang="en-US" altLang="en-US">
                <a:solidFill>
                  <a:prstClr val="black"/>
                </a:solidFill>
              </a:rPr>
              <a:pPr/>
              <a:t>4</a:t>
            </a:fld>
            <a:endParaRPr lang="en-US" altLang="en-US">
              <a:solidFill>
                <a:prstClr val="black"/>
              </a:solidFill>
            </a:endParaRPr>
          </a:p>
        </p:txBody>
      </p:sp>
      <p:sp>
        <p:nvSpPr>
          <p:cNvPr id="347138" name="Rectangle 2"/>
          <p:cNvSpPr>
            <a:spLocks noGrp="1" noRot="1" noChangeAspect="1" noChangeArrowheads="1" noTextEdit="1"/>
          </p:cNvSpPr>
          <p:nvPr>
            <p:ph type="sldImg"/>
          </p:nvPr>
        </p:nvSpPr>
        <p:spPr>
          <a:ln/>
        </p:spPr>
      </p:sp>
      <p:sp>
        <p:nvSpPr>
          <p:cNvPr id="347139" name="Rectangle 3"/>
          <p:cNvSpPr>
            <a:spLocks noGrp="1" noChangeArrowheads="1"/>
          </p:cNvSpPr>
          <p:nvPr>
            <p:ph type="body" idx="1"/>
          </p:nvPr>
        </p:nvSpPr>
        <p:spPr/>
        <p:txBody>
          <a:bodyPr/>
          <a:lstStyle/>
          <a:p>
            <a:r>
              <a:rPr lang="en-US" altLang="en-US" sz="1000" b="1"/>
              <a:t>Rosa Parks refused to give up her seat to a white man. </a:t>
            </a:r>
          </a:p>
          <a:p>
            <a:pPr lvl="1"/>
            <a:endParaRPr lang="en-US" altLang="en-US" sz="1000" b="1"/>
          </a:p>
          <a:p>
            <a:r>
              <a:rPr lang="en-US" altLang="en-US" sz="1000" b="1"/>
              <a:t>She was arrested and fined $10. She appealed.</a:t>
            </a:r>
          </a:p>
          <a:p>
            <a:pPr lvl="1"/>
            <a:endParaRPr lang="en-US" altLang="en-US" sz="1000" b="1"/>
          </a:p>
          <a:p>
            <a:r>
              <a:rPr lang="en-US" altLang="en-US" sz="1000" b="1"/>
              <a:t>The bus system in Montgomery was boycotted.  </a:t>
            </a:r>
          </a:p>
          <a:p>
            <a:pPr lvl="1"/>
            <a:endParaRPr lang="en-US" altLang="en-US" sz="1000" b="1"/>
          </a:p>
          <a:p>
            <a:r>
              <a:rPr lang="en-US" altLang="en-US" sz="1000" b="1"/>
              <a:t>December, 1956: Supreme Court declared Alabama’s laws segregating busses unconstitutional. </a:t>
            </a:r>
          </a:p>
          <a:p>
            <a:endParaRPr lang="en-US" altLang="en-US" sz="1000"/>
          </a:p>
          <a:p>
            <a:r>
              <a:rPr lang="en-US" altLang="en-US" sz="1000"/>
              <a:t>Jo Ann Robinson, head of a local organization called the Women’s Political Council, called on African Americans to boycott Montgomery’s bus system. </a:t>
            </a:r>
          </a:p>
          <a:p>
            <a:endParaRPr lang="en-US" altLang="en-US" sz="1000"/>
          </a:p>
          <a:p>
            <a:r>
              <a:rPr lang="en-US" altLang="en-US" sz="1000"/>
              <a:t>A young 26 year old preacher name Martin Luther King, Jr. was elected to lead the Montgomery Improvement Association to lead the boycott. </a:t>
            </a:r>
          </a:p>
          <a:p>
            <a:endParaRPr lang="en-US" altLang="en-US" sz="1000"/>
          </a:p>
          <a:p>
            <a:r>
              <a:rPr lang="en-US" altLang="en-US" sz="1000"/>
              <a:t>King drew upon the philosophy and techniques of Indian leader Mohandas Gandhi, embracing civil disobedience or passive protest of unjust laws.  All people, regardless of place and time, had a right not to obey an unjust law even if that meant arrest, incarceration, beatings, etc.  Public opinion would eventually force people the government to change, in this case to end segregation.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66326D-AC58-40B0-90F3-9A628993A1E4}" type="slidenum">
              <a:rPr lang="en-US" altLang="en-US">
                <a:solidFill>
                  <a:prstClr val="black"/>
                </a:solidFill>
              </a:rPr>
              <a:pPr/>
              <a:t>5</a:t>
            </a:fld>
            <a:endParaRPr lang="en-US" altLang="en-US">
              <a:solidFill>
                <a:prstClr val="black"/>
              </a:solidFill>
            </a:endParaRPr>
          </a:p>
        </p:txBody>
      </p:sp>
      <p:sp>
        <p:nvSpPr>
          <p:cNvPr id="357378" name="Rectangle 2"/>
          <p:cNvSpPr>
            <a:spLocks noGrp="1" noRot="1" noChangeAspect="1" noChangeArrowheads="1" noTextEdit="1"/>
          </p:cNvSpPr>
          <p:nvPr>
            <p:ph type="sldImg"/>
          </p:nvPr>
        </p:nvSpPr>
        <p:spPr>
          <a:ln/>
        </p:spPr>
      </p:sp>
      <p:sp>
        <p:nvSpPr>
          <p:cNvPr id="357379" name="Rectangle 3"/>
          <p:cNvSpPr>
            <a:spLocks noGrp="1" noChangeArrowheads="1"/>
          </p:cNvSpPr>
          <p:nvPr>
            <p:ph type="body" idx="1"/>
          </p:nvPr>
        </p:nvSpPr>
        <p:spPr/>
        <p:txBody>
          <a:bodyPr/>
          <a:lstStyle/>
          <a:p>
            <a:r>
              <a:rPr lang="en-US" altLang="en-US"/>
              <a:t>Farmville, VA. 1963. Student sit-ins being dragged away from the College Shoppe Restaurant.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2EF7C8-EDD1-47C5-8711-592F02EA162D}" type="slidenum">
              <a:rPr lang="en-US" altLang="en-US">
                <a:solidFill>
                  <a:prstClr val="black"/>
                </a:solidFill>
              </a:rPr>
              <a:pPr/>
              <a:t>6</a:t>
            </a:fld>
            <a:endParaRPr lang="en-US" altLang="en-US">
              <a:solidFill>
                <a:prstClr val="black"/>
              </a:solidFill>
            </a:endParaRPr>
          </a:p>
        </p:txBody>
      </p:sp>
      <p:sp>
        <p:nvSpPr>
          <p:cNvPr id="359426" name="Rectangle 2"/>
          <p:cNvSpPr>
            <a:spLocks noGrp="1" noRot="1" noChangeAspect="1" noChangeArrowheads="1" noTextEdit="1"/>
          </p:cNvSpPr>
          <p:nvPr>
            <p:ph type="sldImg"/>
          </p:nvPr>
        </p:nvSpPr>
        <p:spPr>
          <a:ln/>
        </p:spPr>
      </p:sp>
      <p:sp>
        <p:nvSpPr>
          <p:cNvPr id="35942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F0211A-4881-4A19-90A0-92EBAF354BB7}" type="slidenum">
              <a:rPr lang="en-US" altLang="en-US">
                <a:solidFill>
                  <a:prstClr val="black"/>
                </a:solidFill>
              </a:rPr>
              <a:pPr/>
              <a:t>7</a:t>
            </a:fld>
            <a:endParaRPr lang="en-US" altLang="en-US">
              <a:solidFill>
                <a:prstClr val="black"/>
              </a:solidFill>
            </a:endParaRPr>
          </a:p>
        </p:txBody>
      </p:sp>
      <p:sp>
        <p:nvSpPr>
          <p:cNvPr id="361474" name="Rectangle 2"/>
          <p:cNvSpPr>
            <a:spLocks noGrp="1" noRot="1" noChangeAspect="1" noChangeArrowheads="1" noTextEdit="1"/>
          </p:cNvSpPr>
          <p:nvPr>
            <p:ph type="sldImg"/>
          </p:nvPr>
        </p:nvSpPr>
        <p:spPr>
          <a:ln/>
        </p:spPr>
      </p:sp>
      <p:sp>
        <p:nvSpPr>
          <p:cNvPr id="361475" name="Rectangle 3"/>
          <p:cNvSpPr>
            <a:spLocks noGrp="1" noChangeArrowheads="1"/>
          </p:cNvSpPr>
          <p:nvPr>
            <p:ph type="body" idx="1"/>
          </p:nvPr>
        </p:nvSpPr>
        <p:spPr/>
        <p:txBody>
          <a:bodyPr/>
          <a:lstStyle/>
          <a:p>
            <a:r>
              <a:rPr lang="en-US" altLang="en-US" sz="1000"/>
              <a:t>The Greensboro Four, Ezell Blair, Jr. David Richmond, Franklin McCain and Joseph McNeil, were close friends at North Carolina A&amp;T University before they became political activists. Two of the four had grown up where segregation was not legal, while another’s father was active in the NAACP. The Civil Rights Movement had stalled since the Brown decision and the Montgomery Bus Boycott. On the night of January 31, 1960 the four dared each other to do something that would change the South and their own lives forever. They decided to sit-in at the whites-only lunch counter at Woolworth’s in downtown Greensboro the next day.</a:t>
            </a:r>
          </a:p>
          <a:p>
            <a:endParaRPr lang="en-US" altLang="en-US" sz="1000"/>
          </a:p>
          <a:p>
            <a:r>
              <a:rPr lang="en-US" altLang="en-US" sz="1000"/>
              <a:t>On February 1st, dressed in their Sunday best, the four men sat down at the lunch counter. Frank McCain remembers that he knew then this would be the high point of his life, “I felt clean...I had gained my manhood by that simple act.” The four were refused service; when they did not leave the store the manager closed the lunch counter. In the days that followed they were joined by more students from local Black colleges and a few white students who also sat-in at other lunch counters in Greensboro. The Civil Rights Movement was the first major social movement to be covered by television news so word of the events in Greensboro spread across the nation like a prairie fire. Within just a few days students were sitting in at lunch counters in fifty-four cities around the South.</a:t>
            </a:r>
          </a:p>
          <a:p>
            <a:endParaRPr lang="en-US" altLang="en-US" sz="1000"/>
          </a:p>
          <a:p>
            <a:r>
              <a:rPr lang="en-US" altLang="en-US" sz="1000"/>
              <a:t>Greensboro’s civic leadership pressured the President of North Carolina A&amp;T to halt the protests but he counseled the students to follow their own consciences. Finally after months of protests the Woolworth management quietly integrated its lunch counter. The wave of direct action started by the Greensboro Four coalesced in the formation of the Student Non-Violent Coordinating Committee (SNCC), the vanguard of the Civil Rights Movement of the 1960s.</a:t>
            </a:r>
          </a:p>
          <a:p>
            <a:endParaRPr lang="en-US" altLang="en-US" sz="1000"/>
          </a:p>
          <a:p>
            <a:r>
              <a:rPr lang="en-US" altLang="en-US" sz="1000"/>
              <a:t>From: http://www.newsreel.org/nav/title.asp?tc=CN0170&amp;s=feb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643559-2A09-4490-9D85-42ADFA00A547}" type="slidenum">
              <a:rPr lang="en-US" altLang="en-US">
                <a:solidFill>
                  <a:prstClr val="black"/>
                </a:solidFill>
              </a:rPr>
              <a:pPr/>
              <a:t>8</a:t>
            </a:fld>
            <a:endParaRPr lang="en-US" altLang="en-US">
              <a:solidFill>
                <a:prstClr val="black"/>
              </a:solidFill>
            </a:endParaRPr>
          </a:p>
        </p:txBody>
      </p:sp>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p:txBody>
          <a:bodyPr/>
          <a:lstStyle/>
          <a:p>
            <a:r>
              <a:rPr lang="en-US" altLang="en-US"/>
              <a:t>"This was the most violently attacked sit-in during the 1960s and is the most publicized. A huge mob gathered, with open police support while the three of us sat there for three hours. I was attacked with fists, brass knuckles and the broken portions of glass sugar containers, and was burned with cigarettes. I'm covered with blood and we were all covered by salt, sugar, mustard, and various other things.”</a:t>
            </a:r>
          </a:p>
          <a:p>
            <a:endParaRPr lang="en-US" altLang="en-US"/>
          </a:p>
          <a:p>
            <a:r>
              <a:rPr lang="en-US" altLang="en-US"/>
              <a:t>Seated, left to right, are myself, Joan Trumpauer (now Mulholland), and Anne Moody.</a:t>
            </a:r>
          </a:p>
          <a:p>
            <a:endParaRPr lang="en-US" altLang="en-US"/>
          </a:p>
          <a:p>
            <a:r>
              <a:rPr lang="en-US" altLang="en-US"/>
              <a:t>Coming of Age in Mississippi </a:t>
            </a:r>
          </a:p>
          <a:p>
            <a:r>
              <a:rPr lang="en-US" altLang="en-US"/>
              <a:t> </a:t>
            </a:r>
          </a:p>
          <a:p>
            <a:r>
              <a:rPr lang="en-US" altLang="en-US"/>
              <a:t> </a:t>
            </a:r>
          </a:p>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BCB932-8313-48D6-86B5-32A6A2324A0A}" type="slidenum">
              <a:rPr lang="en-US" altLang="en-US"/>
              <a:pPr/>
              <a:t>9</a:t>
            </a:fld>
            <a:endParaRPr lang="en-US" altLang="en-US"/>
          </a:p>
        </p:txBody>
      </p:sp>
      <p:sp>
        <p:nvSpPr>
          <p:cNvPr id="384002" name="Rectangle 2"/>
          <p:cNvSpPr>
            <a:spLocks noGrp="1" noRot="1" noChangeAspect="1" noChangeArrowheads="1" noTextEdit="1"/>
          </p:cNvSpPr>
          <p:nvPr>
            <p:ph type="sldImg"/>
          </p:nvPr>
        </p:nvSpPr>
        <p:spPr>
          <a:ln/>
        </p:spPr>
      </p:sp>
      <p:sp>
        <p:nvSpPr>
          <p:cNvPr id="384003" name="Rectangle 3"/>
          <p:cNvSpPr>
            <a:spLocks noGrp="1" noChangeArrowheads="1"/>
          </p:cNvSpPr>
          <p:nvPr>
            <p:ph type="body" idx="1"/>
          </p:nvPr>
        </p:nvSpPr>
        <p:spPr/>
        <p:txBody>
          <a:bodyPr/>
          <a:lstStyle/>
          <a:p>
            <a:r>
              <a:rPr lang="en-US" altLang="en-US" b="1"/>
              <a:t>Though illegal, bus terminals in the South were still segregated. </a:t>
            </a:r>
          </a:p>
          <a:p>
            <a:pPr lvl="1"/>
            <a:endParaRPr lang="en-US" altLang="en-US" sz="1400" b="1"/>
          </a:p>
          <a:p>
            <a:r>
              <a:rPr lang="en-US" altLang="en-US" b="1"/>
              <a:t>African-Americans and Whites rode buses into the South. </a:t>
            </a:r>
          </a:p>
          <a:p>
            <a:pPr lvl="1"/>
            <a:endParaRPr lang="en-US" altLang="en-US" sz="1400" b="1"/>
          </a:p>
          <a:p>
            <a:r>
              <a:rPr lang="en-US" altLang="en-US" b="1"/>
              <a:t>They came to the South to protest continued illegal segregation.</a:t>
            </a:r>
          </a:p>
          <a:p>
            <a:pPr lvl="1"/>
            <a:endParaRPr lang="en-US" altLang="en-US" sz="1400" b="1"/>
          </a:p>
          <a:p>
            <a:r>
              <a:rPr lang="en-US" altLang="en-US" b="1"/>
              <a:t>Police were “absent” whenever white mobs appeared at bus terminals to terrorize the riders. </a:t>
            </a:r>
          </a:p>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FFA423-ADB4-47EA-91E9-84F79C2178A9}" type="slidenum">
              <a:rPr lang="en-US" altLang="en-US"/>
              <a:pPr/>
              <a:t>10</a:t>
            </a:fld>
            <a:endParaRPr lang="en-US" altLang="en-US"/>
          </a:p>
        </p:txBody>
      </p:sp>
      <p:sp>
        <p:nvSpPr>
          <p:cNvPr id="386050" name="Rectangle 2"/>
          <p:cNvSpPr>
            <a:spLocks noGrp="1" noRot="1" noChangeAspect="1" noChangeArrowheads="1" noTextEdit="1"/>
          </p:cNvSpPr>
          <p:nvPr>
            <p:ph type="sldImg"/>
          </p:nvPr>
        </p:nvSpPr>
        <p:spPr>
          <a:ln/>
        </p:spPr>
      </p:sp>
      <p:sp>
        <p:nvSpPr>
          <p:cNvPr id="386051" name="Rectangle 3"/>
          <p:cNvSpPr>
            <a:spLocks noGrp="1" noChangeArrowheads="1"/>
          </p:cNvSpPr>
          <p:nvPr>
            <p:ph type="body" idx="1"/>
          </p:nvPr>
        </p:nvSpPr>
        <p:spPr/>
        <p:txBody>
          <a:bodyPr/>
          <a:lstStyle/>
          <a:p>
            <a:r>
              <a:rPr lang="en-US" altLang="en-US"/>
              <a:t>The violence is Alabama made national news, shocking many Americans. The attack on the Freedom Riders came less than four months after President John F. Kennedy took office. The new president felt compelled to do something to get the violence under control.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F36315-E211-4025-8C92-F0A49728EBA9}" type="datetimeFigureOut">
              <a:rPr lang="en-US" smtClean="0"/>
              <a:t>4/9/2015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F752C0-28DA-44D0-91C3-0C196093D17D}" type="slidenum">
              <a:rPr lang="en-US" smtClean="0"/>
              <a:t>‹#›</a:t>
            </a:fld>
            <a:endParaRPr lang="en-US"/>
          </a:p>
        </p:txBody>
      </p:sp>
    </p:spTree>
    <p:extLst>
      <p:ext uri="{BB962C8B-B14F-4D97-AF65-F5344CB8AC3E}">
        <p14:creationId xmlns:p14="http://schemas.microsoft.com/office/powerpoint/2010/main" val="4100649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F36315-E211-4025-8C92-F0A49728EBA9}" type="datetimeFigureOut">
              <a:rPr lang="en-US" smtClean="0"/>
              <a:t>4/9/2015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F752C0-28DA-44D0-91C3-0C196093D17D}" type="slidenum">
              <a:rPr lang="en-US" smtClean="0"/>
              <a:t>‹#›</a:t>
            </a:fld>
            <a:endParaRPr lang="en-US"/>
          </a:p>
        </p:txBody>
      </p:sp>
    </p:spTree>
    <p:extLst>
      <p:ext uri="{BB962C8B-B14F-4D97-AF65-F5344CB8AC3E}">
        <p14:creationId xmlns:p14="http://schemas.microsoft.com/office/powerpoint/2010/main" val="2472478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F36315-E211-4025-8C92-F0A49728EBA9}" type="datetimeFigureOut">
              <a:rPr lang="en-US" smtClean="0"/>
              <a:t>4/9/2015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F752C0-28DA-44D0-91C3-0C196093D17D}" type="slidenum">
              <a:rPr lang="en-US" smtClean="0"/>
              <a:t>‹#›</a:t>
            </a:fld>
            <a:endParaRPr lang="en-US"/>
          </a:p>
        </p:txBody>
      </p:sp>
    </p:spTree>
    <p:extLst>
      <p:ext uri="{BB962C8B-B14F-4D97-AF65-F5344CB8AC3E}">
        <p14:creationId xmlns:p14="http://schemas.microsoft.com/office/powerpoint/2010/main" val="42747379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42018" name="Group 2"/>
          <p:cNvGrpSpPr>
            <a:grpSpLocks/>
          </p:cNvGrpSpPr>
          <p:nvPr/>
        </p:nvGrpSpPr>
        <p:grpSpPr bwMode="auto">
          <a:xfrm>
            <a:off x="0" y="0"/>
            <a:ext cx="9144000" cy="6856413"/>
            <a:chOff x="0" y="0"/>
            <a:chExt cx="5760" cy="4319"/>
          </a:xfrm>
        </p:grpSpPr>
        <p:sp>
          <p:nvSpPr>
            <p:cNvPr id="342019" name="Freeform 3"/>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2020" name="Freeform 4"/>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2021" name="Freeform 5"/>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2022" name="Freeform 6"/>
            <p:cNvSpPr>
              <a:spLocks/>
            </p:cNvSpPr>
            <p:nvPr/>
          </p:nvSpPr>
          <p:spPr bwMode="hidden">
            <a:xfrm>
              <a:off x="4038" y="3577"/>
              <a:ext cx="1720" cy="65"/>
            </a:xfrm>
            <a:custGeom>
              <a:avLst/>
              <a:gdLst>
                <a:gd name="T0" fmla="*/ 1722 w 1722"/>
                <a:gd name="T1" fmla="*/ 66 h 66"/>
                <a:gd name="T2" fmla="*/ 1722 w 1722"/>
                <a:gd name="T3" fmla="*/ 60 h 66"/>
                <a:gd name="T4" fmla="*/ 0 w 1722"/>
                <a:gd name="T5" fmla="*/ 0 h 66"/>
                <a:gd name="T6" fmla="*/ 0 w 1722"/>
                <a:gd name="T7" fmla="*/ 48 h 66"/>
                <a:gd name="T8" fmla="*/ 1722 w 1722"/>
                <a:gd name="T9" fmla="*/ 66 h 66"/>
                <a:gd name="T10" fmla="*/ 1722 w 1722"/>
                <a:gd name="T11" fmla="*/ 66 h 66"/>
              </a:gdLst>
              <a:ahLst/>
              <a:cxnLst>
                <a:cxn ang="0">
                  <a:pos x="T0" y="T1"/>
                </a:cxn>
                <a:cxn ang="0">
                  <a:pos x="T2" y="T3"/>
                </a:cxn>
                <a:cxn ang="0">
                  <a:pos x="T4" y="T5"/>
                </a:cxn>
                <a:cxn ang="0">
                  <a:pos x="T6" y="T7"/>
                </a:cxn>
                <a:cxn ang="0">
                  <a:pos x="T8" y="T9"/>
                </a:cxn>
                <a:cxn ang="0">
                  <a:pos x="T10" y="T11"/>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2023" name="Freeform 7"/>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342024" name="Freeform 8"/>
            <p:cNvSpPr>
              <a:spLocks/>
            </p:cNvSpPr>
            <p:nvPr/>
          </p:nvSpPr>
          <p:spPr bwMode="hidden">
            <a:xfrm>
              <a:off x="4784" y="3702"/>
              <a:ext cx="974" cy="101"/>
            </a:xfrm>
            <a:custGeom>
              <a:avLst/>
              <a:gdLst>
                <a:gd name="T0" fmla="*/ 975 w 975"/>
                <a:gd name="T1" fmla="*/ 48 h 101"/>
                <a:gd name="T2" fmla="*/ 975 w 975"/>
                <a:gd name="T3" fmla="*/ 0 h 101"/>
                <a:gd name="T4" fmla="*/ 0 w 975"/>
                <a:gd name="T5" fmla="*/ 24 h 101"/>
                <a:gd name="T6" fmla="*/ 0 w 975"/>
                <a:gd name="T7" fmla="*/ 101 h 101"/>
                <a:gd name="T8" fmla="*/ 975 w 975"/>
                <a:gd name="T9" fmla="*/ 48 h 101"/>
                <a:gd name="T10" fmla="*/ 975 w 975"/>
                <a:gd name="T11" fmla="*/ 48 h 101"/>
              </a:gdLst>
              <a:ahLst/>
              <a:cxnLst>
                <a:cxn ang="0">
                  <a:pos x="T0" y="T1"/>
                </a:cxn>
                <a:cxn ang="0">
                  <a:pos x="T2" y="T3"/>
                </a:cxn>
                <a:cxn ang="0">
                  <a:pos x="T4" y="T5"/>
                </a:cxn>
                <a:cxn ang="0">
                  <a:pos x="T6" y="T7"/>
                </a:cxn>
                <a:cxn ang="0">
                  <a:pos x="T8" y="T9"/>
                </a:cxn>
                <a:cxn ang="0">
                  <a:pos x="T10" y="T11"/>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2025" name="Freeform 9"/>
            <p:cNvSpPr>
              <a:spLocks/>
            </p:cNvSpPr>
            <p:nvPr/>
          </p:nvSpPr>
          <p:spPr bwMode="hidden">
            <a:xfrm>
              <a:off x="3619" y="3815"/>
              <a:ext cx="2139" cy="198"/>
            </a:xfrm>
            <a:custGeom>
              <a:avLst/>
              <a:gdLst>
                <a:gd name="T0" fmla="*/ 2141 w 2141"/>
                <a:gd name="T1" fmla="*/ 0 h 198"/>
                <a:gd name="T2" fmla="*/ 0 w 2141"/>
                <a:gd name="T3" fmla="*/ 156 h 198"/>
                <a:gd name="T4" fmla="*/ 0 w 2141"/>
                <a:gd name="T5" fmla="*/ 198 h 198"/>
                <a:gd name="T6" fmla="*/ 2141 w 2141"/>
                <a:gd name="T7" fmla="*/ 0 h 198"/>
                <a:gd name="T8" fmla="*/ 2141 w 2141"/>
                <a:gd name="T9" fmla="*/ 0 h 198"/>
              </a:gdLst>
              <a:ahLst/>
              <a:cxnLst>
                <a:cxn ang="0">
                  <a:pos x="T0" y="T1"/>
                </a:cxn>
                <a:cxn ang="0">
                  <a:pos x="T2" y="T3"/>
                </a:cxn>
                <a:cxn ang="0">
                  <a:pos x="T4" y="T5"/>
                </a:cxn>
                <a:cxn ang="0">
                  <a:pos x="T6" y="T7"/>
                </a:cxn>
                <a:cxn ang="0">
                  <a:pos x="T8" y="T9"/>
                </a:cxn>
              </a:cxnLst>
              <a:rect l="0" t="0" r="r" b="b"/>
              <a:pathLst>
                <a:path w="2141" h="198">
                  <a:moveTo>
                    <a:pt x="2141" y="0"/>
                  </a:moveTo>
                  <a:lnTo>
                    <a:pt x="0" y="156"/>
                  </a:lnTo>
                  <a:lnTo>
                    <a:pt x="0" y="198"/>
                  </a:lnTo>
                  <a:lnTo>
                    <a:pt x="2141" y="0"/>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2026" name="Freeform 10"/>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2027" name="Freeform 11"/>
            <p:cNvSpPr>
              <a:spLocks/>
            </p:cNvSpPr>
            <p:nvPr/>
          </p:nvSpPr>
          <p:spPr bwMode="hidden">
            <a:xfrm>
              <a:off x="2097" y="4043"/>
              <a:ext cx="2514" cy="276"/>
            </a:xfrm>
            <a:custGeom>
              <a:avLst/>
              <a:gdLst>
                <a:gd name="T0" fmla="*/ 2182 w 2517"/>
                <a:gd name="T1" fmla="*/ 276 h 276"/>
                <a:gd name="T2" fmla="*/ 2517 w 2517"/>
                <a:gd name="T3" fmla="*/ 204 h 276"/>
                <a:gd name="T4" fmla="*/ 2260 w 2517"/>
                <a:gd name="T5" fmla="*/ 0 h 276"/>
                <a:gd name="T6" fmla="*/ 0 w 2517"/>
                <a:gd name="T7" fmla="*/ 276 h 276"/>
                <a:gd name="T8" fmla="*/ 2182 w 2517"/>
                <a:gd name="T9" fmla="*/ 276 h 276"/>
                <a:gd name="T10" fmla="*/ 2182 w 2517"/>
                <a:gd name="T11" fmla="*/ 276 h 276"/>
              </a:gdLst>
              <a:ahLst/>
              <a:cxnLst>
                <a:cxn ang="0">
                  <a:pos x="T0" y="T1"/>
                </a:cxn>
                <a:cxn ang="0">
                  <a:pos x="T2" y="T3"/>
                </a:cxn>
                <a:cxn ang="0">
                  <a:pos x="T4" y="T5"/>
                </a:cxn>
                <a:cxn ang="0">
                  <a:pos x="T6" y="T7"/>
                </a:cxn>
                <a:cxn ang="0">
                  <a:pos x="T8" y="T9"/>
                </a:cxn>
                <a:cxn ang="0">
                  <a:pos x="T10" y="T11"/>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2028" name="Freeform 12"/>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2029" name="Freeform 13"/>
            <p:cNvSpPr>
              <a:spLocks/>
            </p:cNvSpPr>
            <p:nvPr/>
          </p:nvSpPr>
          <p:spPr bwMode="hidden">
            <a:xfrm>
              <a:off x="5030" y="3151"/>
              <a:ext cx="728" cy="240"/>
            </a:xfrm>
            <a:custGeom>
              <a:avLst/>
              <a:gdLst>
                <a:gd name="T0" fmla="*/ 729 w 729"/>
                <a:gd name="T1" fmla="*/ 240 h 240"/>
                <a:gd name="T2" fmla="*/ 0 w 729"/>
                <a:gd name="T3" fmla="*/ 0 h 240"/>
                <a:gd name="T4" fmla="*/ 0 w 729"/>
                <a:gd name="T5" fmla="*/ 6 h 240"/>
                <a:gd name="T6" fmla="*/ 729 w 729"/>
                <a:gd name="T7" fmla="*/ 240 h 240"/>
                <a:gd name="T8" fmla="*/ 729 w 729"/>
                <a:gd name="T9" fmla="*/ 240 h 240"/>
              </a:gdLst>
              <a:ahLst/>
              <a:cxnLst>
                <a:cxn ang="0">
                  <a:pos x="T0" y="T1"/>
                </a:cxn>
                <a:cxn ang="0">
                  <a:pos x="T2" y="T3"/>
                </a:cxn>
                <a:cxn ang="0">
                  <a:pos x="T4" y="T5"/>
                </a:cxn>
                <a:cxn ang="0">
                  <a:pos x="T6" y="T7"/>
                </a:cxn>
                <a:cxn ang="0">
                  <a:pos x="T8" y="T9"/>
                </a:cxn>
              </a:cxnLst>
              <a:rect l="0" t="0" r="r" b="b"/>
              <a:pathLst>
                <a:path w="729" h="240">
                  <a:moveTo>
                    <a:pt x="729" y="240"/>
                  </a:moveTo>
                  <a:lnTo>
                    <a:pt x="0" y="0"/>
                  </a:lnTo>
                  <a:lnTo>
                    <a:pt x="0" y="6"/>
                  </a:lnTo>
                  <a:lnTo>
                    <a:pt x="729" y="240"/>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2030" name="Freeform 14"/>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2031" name="Freeform 15"/>
            <p:cNvSpPr>
              <a:spLocks/>
            </p:cNvSpPr>
            <p:nvPr/>
          </p:nvSpPr>
          <p:spPr bwMode="hidden">
            <a:xfrm>
              <a:off x="5030" y="3049"/>
              <a:ext cx="728" cy="318"/>
            </a:xfrm>
            <a:custGeom>
              <a:avLst/>
              <a:gdLst>
                <a:gd name="T0" fmla="*/ 729 w 729"/>
                <a:gd name="T1" fmla="*/ 318 h 318"/>
                <a:gd name="T2" fmla="*/ 729 w 729"/>
                <a:gd name="T3" fmla="*/ 312 h 318"/>
                <a:gd name="T4" fmla="*/ 0 w 729"/>
                <a:gd name="T5" fmla="*/ 0 h 318"/>
                <a:gd name="T6" fmla="*/ 0 w 729"/>
                <a:gd name="T7" fmla="*/ 54 h 318"/>
                <a:gd name="T8" fmla="*/ 729 w 729"/>
                <a:gd name="T9" fmla="*/ 318 h 318"/>
                <a:gd name="T10" fmla="*/ 729 w 729"/>
                <a:gd name="T11" fmla="*/ 318 h 318"/>
              </a:gdLst>
              <a:ahLst/>
              <a:cxnLst>
                <a:cxn ang="0">
                  <a:pos x="T0" y="T1"/>
                </a:cxn>
                <a:cxn ang="0">
                  <a:pos x="T2" y="T3"/>
                </a:cxn>
                <a:cxn ang="0">
                  <a:pos x="T4" y="T5"/>
                </a:cxn>
                <a:cxn ang="0">
                  <a:pos x="T6" y="T7"/>
                </a:cxn>
                <a:cxn ang="0">
                  <a:pos x="T8" y="T9"/>
                </a:cxn>
                <a:cxn ang="0">
                  <a:pos x="T10" y="T11"/>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2032" name="Freeform 16"/>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2033" name="Freeform 17"/>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2034" name="Freeform 18"/>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2035"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Lst>
              <a:ahLst/>
              <a:cxnLst>
                <a:cxn ang="0">
                  <a:pos x="T0" y="T1"/>
                </a:cxn>
                <a:cxn ang="0">
                  <a:pos x="T2" y="T3"/>
                </a:cxn>
                <a:cxn ang="0">
                  <a:pos x="T4" y="T5"/>
                </a:cxn>
                <a:cxn ang="0">
                  <a:pos x="T6" y="T7"/>
                </a:cxn>
                <a:cxn ang="0">
                  <a:pos x="T8" y="T9"/>
                </a:cxn>
                <a:cxn ang="0">
                  <a:pos x="T10" y="T11"/>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2036" name="Freeform 20"/>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2037"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Lst>
              <a:ahLst/>
              <a:cxnLst>
                <a:cxn ang="0">
                  <a:pos x="T0" y="T1"/>
                </a:cxn>
                <a:cxn ang="0">
                  <a:pos x="T2" y="T3"/>
                </a:cxn>
                <a:cxn ang="0">
                  <a:pos x="T4" y="T5"/>
                </a:cxn>
                <a:cxn ang="0">
                  <a:pos x="T6" y="T7"/>
                </a:cxn>
                <a:cxn ang="0">
                  <a:pos x="T8" y="T9"/>
                </a:cxn>
              </a:cxnLst>
              <a:rect l="0" t="0" r="r" b="b"/>
              <a:pathLst>
                <a:path w="132" h="132">
                  <a:moveTo>
                    <a:pt x="132" y="132"/>
                  </a:moveTo>
                  <a:lnTo>
                    <a:pt x="0" y="0"/>
                  </a:lnTo>
                  <a:lnTo>
                    <a:pt x="0" y="0"/>
                  </a:lnTo>
                  <a:lnTo>
                    <a:pt x="132" y="132"/>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2038" name="Freeform 22"/>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2039" name="Freeform 23"/>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342040" name="Freeform 24"/>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2041"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Lst>
              <a:ahLst/>
              <a:cxnLst>
                <a:cxn ang="0">
                  <a:pos x="T0" y="T1"/>
                </a:cxn>
                <a:cxn ang="0">
                  <a:pos x="T2" y="T3"/>
                </a:cxn>
                <a:cxn ang="0">
                  <a:pos x="T4" y="T5"/>
                </a:cxn>
                <a:cxn ang="0">
                  <a:pos x="T6" y="T7"/>
                </a:cxn>
                <a:cxn ang="0">
                  <a:pos x="T8" y="T9"/>
                </a:cxn>
                <a:cxn ang="0">
                  <a:pos x="T10" y="T11"/>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2042" name="Freeform 26"/>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2043" name="Freeform 27"/>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2044" name="Freeform 28"/>
            <p:cNvSpPr>
              <a:spLocks/>
            </p:cNvSpPr>
            <p:nvPr/>
          </p:nvSpPr>
          <p:spPr bwMode="hidden">
            <a:xfrm>
              <a:off x="5698" y="653"/>
              <a:ext cx="60" cy="311"/>
            </a:xfrm>
            <a:custGeom>
              <a:avLst/>
              <a:gdLst>
                <a:gd name="T0" fmla="*/ 0 w 60"/>
                <a:gd name="T1" fmla="*/ 144 h 312"/>
                <a:gd name="T2" fmla="*/ 60 w 60"/>
                <a:gd name="T3" fmla="*/ 312 h 312"/>
                <a:gd name="T4" fmla="*/ 60 w 60"/>
                <a:gd name="T5" fmla="*/ 6 h 312"/>
                <a:gd name="T6" fmla="*/ 54 w 60"/>
                <a:gd name="T7" fmla="*/ 0 h 312"/>
                <a:gd name="T8" fmla="*/ 0 w 60"/>
                <a:gd name="T9" fmla="*/ 144 h 312"/>
                <a:gd name="T10" fmla="*/ 0 w 60"/>
                <a:gd name="T11" fmla="*/ 144 h 312"/>
              </a:gdLst>
              <a:ahLst/>
              <a:cxnLst>
                <a:cxn ang="0">
                  <a:pos x="T0" y="T1"/>
                </a:cxn>
                <a:cxn ang="0">
                  <a:pos x="T2" y="T3"/>
                </a:cxn>
                <a:cxn ang="0">
                  <a:pos x="T4" y="T5"/>
                </a:cxn>
                <a:cxn ang="0">
                  <a:pos x="T6" y="T7"/>
                </a:cxn>
                <a:cxn ang="0">
                  <a:pos x="T8" y="T9"/>
                </a:cxn>
                <a:cxn ang="0">
                  <a:pos x="T10" y="T11"/>
                </a:cxn>
              </a:cxnLst>
              <a:rect l="0" t="0" r="r" b="b"/>
              <a:pathLst>
                <a:path w="60" h="312">
                  <a:moveTo>
                    <a:pt x="0" y="144"/>
                  </a:moveTo>
                  <a:lnTo>
                    <a:pt x="60" y="312"/>
                  </a:lnTo>
                  <a:lnTo>
                    <a:pt x="60" y="6"/>
                  </a:lnTo>
                  <a:lnTo>
                    <a:pt x="54" y="0"/>
                  </a:lnTo>
                  <a:lnTo>
                    <a:pt x="0" y="144"/>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2045" name="Freeform 29"/>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2046"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0" y="0"/>
                  </a:lnTo>
                  <a:lnTo>
                    <a:pt x="0" y="6"/>
                  </a:lnTo>
                  <a:lnTo>
                    <a:pt x="6"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2047" name="Freeform 31"/>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2048" name="Freeform 32"/>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2049" name="Freeform 33"/>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2050" name="Freeform 34"/>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2051" name="Freeform 35"/>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2052" name="Freeform 36"/>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2053" name="Freeform 37"/>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2054" name="Freeform 38"/>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grpSp>
          <p:nvGrpSpPr>
            <p:cNvPr id="342055" name="Group 39"/>
            <p:cNvGrpSpPr>
              <a:grpSpLocks/>
            </p:cNvGrpSpPr>
            <p:nvPr userDrawn="1"/>
          </p:nvGrpSpPr>
          <p:grpSpPr bwMode="auto">
            <a:xfrm>
              <a:off x="0" y="1632"/>
              <a:ext cx="5758" cy="1858"/>
              <a:chOff x="0" y="1632"/>
              <a:chExt cx="5758" cy="1858"/>
            </a:xfrm>
          </p:grpSpPr>
          <p:sp>
            <p:nvSpPr>
              <p:cNvPr id="342056" name="Freeform 40"/>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2057" name="Freeform 41"/>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grpSp>
      </p:grpSp>
      <p:sp>
        <p:nvSpPr>
          <p:cNvPr id="342058" name="Rectangle 42"/>
          <p:cNvSpPr>
            <a:spLocks noGrp="1" noChangeArrowheads="1"/>
          </p:cNvSpPr>
          <p:nvPr>
            <p:ph type="ctrTitle" sz="quarter"/>
          </p:nvPr>
        </p:nvSpPr>
        <p:spPr>
          <a:xfrm>
            <a:off x="457200" y="1600200"/>
            <a:ext cx="8229600" cy="1828800"/>
          </a:xfrm>
        </p:spPr>
        <p:txBody>
          <a:bodyPr/>
          <a:lstStyle>
            <a:lvl1pPr>
              <a:defRPr sz="4800"/>
            </a:lvl1pPr>
          </a:lstStyle>
          <a:p>
            <a:pPr lvl="0"/>
            <a:r>
              <a:rPr lang="en-US" altLang="en-US" noProof="0" smtClean="0"/>
              <a:t>Click to edit Master title style</a:t>
            </a:r>
          </a:p>
        </p:txBody>
      </p:sp>
      <p:sp>
        <p:nvSpPr>
          <p:cNvPr id="342059"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pPr lvl="0"/>
            <a:r>
              <a:rPr lang="en-US" altLang="en-US" noProof="0" smtClean="0"/>
              <a:t>Click to edit Master subtitle style</a:t>
            </a:r>
          </a:p>
        </p:txBody>
      </p:sp>
      <p:sp>
        <p:nvSpPr>
          <p:cNvPr id="342060" name="Rectangle 44"/>
          <p:cNvSpPr>
            <a:spLocks noGrp="1" noChangeArrowheads="1"/>
          </p:cNvSpPr>
          <p:nvPr>
            <p:ph type="dt" sz="quarter" idx="2"/>
          </p:nvPr>
        </p:nvSpPr>
        <p:spPr/>
        <p:txBody>
          <a:bodyPr/>
          <a:lstStyle>
            <a:lvl1pPr>
              <a:defRPr/>
            </a:lvl1pPr>
          </a:lstStyle>
          <a:p>
            <a:endParaRPr lang="en-US" altLang="en-US">
              <a:solidFill>
                <a:srgbClr val="FFFFFF"/>
              </a:solidFill>
            </a:endParaRPr>
          </a:p>
        </p:txBody>
      </p:sp>
      <p:sp>
        <p:nvSpPr>
          <p:cNvPr id="342061" name="Rectangle 45"/>
          <p:cNvSpPr>
            <a:spLocks noGrp="1" noChangeArrowheads="1"/>
          </p:cNvSpPr>
          <p:nvPr>
            <p:ph type="ftr" sz="quarter" idx="3"/>
          </p:nvPr>
        </p:nvSpPr>
        <p:spPr/>
        <p:txBody>
          <a:bodyPr/>
          <a:lstStyle>
            <a:lvl1pPr>
              <a:defRPr/>
            </a:lvl1pPr>
          </a:lstStyle>
          <a:p>
            <a:endParaRPr lang="en-US" altLang="en-US">
              <a:solidFill>
                <a:srgbClr val="FFFFFF"/>
              </a:solidFill>
            </a:endParaRPr>
          </a:p>
        </p:txBody>
      </p:sp>
      <p:sp>
        <p:nvSpPr>
          <p:cNvPr id="342062" name="Rectangle 46"/>
          <p:cNvSpPr>
            <a:spLocks noGrp="1" noChangeArrowheads="1"/>
          </p:cNvSpPr>
          <p:nvPr>
            <p:ph type="sldNum" sz="quarter" idx="4"/>
          </p:nvPr>
        </p:nvSpPr>
        <p:spPr/>
        <p:txBody>
          <a:bodyPr/>
          <a:lstStyle>
            <a:lvl1pPr>
              <a:defRPr/>
            </a:lvl1pPr>
          </a:lstStyle>
          <a:p>
            <a:fld id="{3244B12C-2C8B-457D-9D4E-5E16A21024E1}"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827505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F9958C20-0CBF-4A0B-A645-1AF0DCAC3B5E}"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103179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2C088C7A-4688-48DD-A5B1-1BC9080CEB12}"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6053547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327CB3D3-FA52-46CC-8F1E-5F0A52E8BB64}"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207829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A4E0C5F3-5C64-4B03-A393-DED91A54151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7463455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1B46026F-16BC-44CE-AD42-595F7EA2340C}"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6096903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2D115F68-9867-4CE0-BDAD-B4103F13F491}"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4174071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489C0E74-B44A-4C0E-B9B9-7DD13C6720A9}"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488844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F36315-E211-4025-8C92-F0A49728EBA9}" type="datetimeFigureOut">
              <a:rPr lang="en-US" smtClean="0"/>
              <a:t>4/9/2015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F752C0-28DA-44D0-91C3-0C196093D17D}" type="slidenum">
              <a:rPr lang="en-US" smtClean="0"/>
              <a:t>‹#›</a:t>
            </a:fld>
            <a:endParaRPr lang="en-US"/>
          </a:p>
        </p:txBody>
      </p:sp>
    </p:spTree>
    <p:extLst>
      <p:ext uri="{BB962C8B-B14F-4D97-AF65-F5344CB8AC3E}">
        <p14:creationId xmlns:p14="http://schemas.microsoft.com/office/powerpoint/2010/main" val="4001708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1EED1CFA-AA70-4438-8933-672A096FA017}"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410565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1800AFA5-9F30-40E8-9BAD-A5B3C3537AFF}"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1046031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1CDF0900-CCF0-4E5A-8222-F1ED7BB699C0}"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9912509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BBC9B3E7-483C-4DD5-99F3-A35CF36AD91A}"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61157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14526FBD-EFB7-4265-B486-62ABE9FA6379}"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636331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3638"/>
            <a:ext cx="2133600" cy="457200"/>
          </a:xfrm>
        </p:spPr>
        <p:txBody>
          <a:bodyPr/>
          <a:lstStyle>
            <a:lvl1pPr>
              <a:defRPr/>
            </a:lvl1pPr>
          </a:lstStyle>
          <a:p>
            <a:endParaRPr lang="en-US" altLang="en-US">
              <a:solidFill>
                <a:srgbClr val="FFFFFF"/>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ltLang="en-US">
              <a:solidFill>
                <a:srgbClr val="FFFFFF"/>
              </a:solidFill>
            </a:endParaRPr>
          </a:p>
        </p:txBody>
      </p:sp>
      <p:sp>
        <p:nvSpPr>
          <p:cNvPr id="5" name="Slide Number Placeholder 4"/>
          <p:cNvSpPr>
            <a:spLocks noGrp="1"/>
          </p:cNvSpPr>
          <p:nvPr>
            <p:ph type="sldNum" sz="quarter" idx="12"/>
          </p:nvPr>
        </p:nvSpPr>
        <p:spPr>
          <a:xfrm>
            <a:off x="6553200" y="6243638"/>
            <a:ext cx="2133600" cy="457200"/>
          </a:xfrm>
        </p:spPr>
        <p:txBody>
          <a:bodyPr/>
          <a:lstStyle>
            <a:lvl1pPr>
              <a:defRPr/>
            </a:lvl1pPr>
          </a:lstStyle>
          <a:p>
            <a:fld id="{A4EDE30E-5FF6-4DD8-A81F-8AB537DDFBEC}"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9137811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3638"/>
            <a:ext cx="2133600" cy="457200"/>
          </a:xfrm>
        </p:spPr>
        <p:txBody>
          <a:bodyPr/>
          <a:lstStyle>
            <a:lvl1pPr>
              <a:defRPr/>
            </a:lvl1pPr>
          </a:lstStyle>
          <a:p>
            <a:endParaRPr lang="en-US" altLang="en-US">
              <a:solidFill>
                <a:srgbClr val="FFFFFF"/>
              </a:solidFill>
            </a:endParaRPr>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ltLang="en-US">
              <a:solidFill>
                <a:srgbClr val="FFFFFF"/>
              </a:solidFill>
            </a:endParaRPr>
          </a:p>
        </p:txBody>
      </p:sp>
      <p:sp>
        <p:nvSpPr>
          <p:cNvPr id="8" name="Slide Number Placeholder 7"/>
          <p:cNvSpPr>
            <a:spLocks noGrp="1"/>
          </p:cNvSpPr>
          <p:nvPr>
            <p:ph type="sldNum" sz="quarter" idx="12"/>
          </p:nvPr>
        </p:nvSpPr>
        <p:spPr>
          <a:xfrm>
            <a:off x="6553200" y="6243638"/>
            <a:ext cx="2133600" cy="457200"/>
          </a:xfrm>
        </p:spPr>
        <p:txBody>
          <a:bodyPr/>
          <a:lstStyle>
            <a:lvl1pPr>
              <a:defRPr/>
            </a:lvl1pPr>
          </a:lstStyle>
          <a:p>
            <a:fld id="{4D706428-0FA8-4F0A-AF0F-A96B67E3D024}"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2918088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42018" name="Group 2"/>
          <p:cNvGrpSpPr>
            <a:grpSpLocks/>
          </p:cNvGrpSpPr>
          <p:nvPr/>
        </p:nvGrpSpPr>
        <p:grpSpPr bwMode="auto">
          <a:xfrm>
            <a:off x="0" y="0"/>
            <a:ext cx="9144000" cy="6856413"/>
            <a:chOff x="0" y="0"/>
            <a:chExt cx="5760" cy="4319"/>
          </a:xfrm>
        </p:grpSpPr>
        <p:sp>
          <p:nvSpPr>
            <p:cNvPr id="342019" name="Freeform 3"/>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2020" name="Freeform 4"/>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2021" name="Freeform 5"/>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2022" name="Freeform 6"/>
            <p:cNvSpPr>
              <a:spLocks/>
            </p:cNvSpPr>
            <p:nvPr/>
          </p:nvSpPr>
          <p:spPr bwMode="hidden">
            <a:xfrm>
              <a:off x="4038" y="3577"/>
              <a:ext cx="1720" cy="65"/>
            </a:xfrm>
            <a:custGeom>
              <a:avLst/>
              <a:gdLst>
                <a:gd name="T0" fmla="*/ 1722 w 1722"/>
                <a:gd name="T1" fmla="*/ 66 h 66"/>
                <a:gd name="T2" fmla="*/ 1722 w 1722"/>
                <a:gd name="T3" fmla="*/ 60 h 66"/>
                <a:gd name="T4" fmla="*/ 0 w 1722"/>
                <a:gd name="T5" fmla="*/ 0 h 66"/>
                <a:gd name="T6" fmla="*/ 0 w 1722"/>
                <a:gd name="T7" fmla="*/ 48 h 66"/>
                <a:gd name="T8" fmla="*/ 1722 w 1722"/>
                <a:gd name="T9" fmla="*/ 66 h 66"/>
                <a:gd name="T10" fmla="*/ 1722 w 1722"/>
                <a:gd name="T11" fmla="*/ 66 h 66"/>
              </a:gdLst>
              <a:ahLst/>
              <a:cxnLst>
                <a:cxn ang="0">
                  <a:pos x="T0" y="T1"/>
                </a:cxn>
                <a:cxn ang="0">
                  <a:pos x="T2" y="T3"/>
                </a:cxn>
                <a:cxn ang="0">
                  <a:pos x="T4" y="T5"/>
                </a:cxn>
                <a:cxn ang="0">
                  <a:pos x="T6" y="T7"/>
                </a:cxn>
                <a:cxn ang="0">
                  <a:pos x="T8" y="T9"/>
                </a:cxn>
                <a:cxn ang="0">
                  <a:pos x="T10" y="T11"/>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2023" name="Freeform 7"/>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342024" name="Freeform 8"/>
            <p:cNvSpPr>
              <a:spLocks/>
            </p:cNvSpPr>
            <p:nvPr/>
          </p:nvSpPr>
          <p:spPr bwMode="hidden">
            <a:xfrm>
              <a:off x="4784" y="3702"/>
              <a:ext cx="974" cy="101"/>
            </a:xfrm>
            <a:custGeom>
              <a:avLst/>
              <a:gdLst>
                <a:gd name="T0" fmla="*/ 975 w 975"/>
                <a:gd name="T1" fmla="*/ 48 h 101"/>
                <a:gd name="T2" fmla="*/ 975 w 975"/>
                <a:gd name="T3" fmla="*/ 0 h 101"/>
                <a:gd name="T4" fmla="*/ 0 w 975"/>
                <a:gd name="T5" fmla="*/ 24 h 101"/>
                <a:gd name="T6" fmla="*/ 0 w 975"/>
                <a:gd name="T7" fmla="*/ 101 h 101"/>
                <a:gd name="T8" fmla="*/ 975 w 975"/>
                <a:gd name="T9" fmla="*/ 48 h 101"/>
                <a:gd name="T10" fmla="*/ 975 w 975"/>
                <a:gd name="T11" fmla="*/ 48 h 101"/>
              </a:gdLst>
              <a:ahLst/>
              <a:cxnLst>
                <a:cxn ang="0">
                  <a:pos x="T0" y="T1"/>
                </a:cxn>
                <a:cxn ang="0">
                  <a:pos x="T2" y="T3"/>
                </a:cxn>
                <a:cxn ang="0">
                  <a:pos x="T4" y="T5"/>
                </a:cxn>
                <a:cxn ang="0">
                  <a:pos x="T6" y="T7"/>
                </a:cxn>
                <a:cxn ang="0">
                  <a:pos x="T8" y="T9"/>
                </a:cxn>
                <a:cxn ang="0">
                  <a:pos x="T10" y="T11"/>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2025" name="Freeform 9"/>
            <p:cNvSpPr>
              <a:spLocks/>
            </p:cNvSpPr>
            <p:nvPr/>
          </p:nvSpPr>
          <p:spPr bwMode="hidden">
            <a:xfrm>
              <a:off x="3619" y="3815"/>
              <a:ext cx="2139" cy="198"/>
            </a:xfrm>
            <a:custGeom>
              <a:avLst/>
              <a:gdLst>
                <a:gd name="T0" fmla="*/ 2141 w 2141"/>
                <a:gd name="T1" fmla="*/ 0 h 198"/>
                <a:gd name="T2" fmla="*/ 0 w 2141"/>
                <a:gd name="T3" fmla="*/ 156 h 198"/>
                <a:gd name="T4" fmla="*/ 0 w 2141"/>
                <a:gd name="T5" fmla="*/ 198 h 198"/>
                <a:gd name="T6" fmla="*/ 2141 w 2141"/>
                <a:gd name="T7" fmla="*/ 0 h 198"/>
                <a:gd name="T8" fmla="*/ 2141 w 2141"/>
                <a:gd name="T9" fmla="*/ 0 h 198"/>
              </a:gdLst>
              <a:ahLst/>
              <a:cxnLst>
                <a:cxn ang="0">
                  <a:pos x="T0" y="T1"/>
                </a:cxn>
                <a:cxn ang="0">
                  <a:pos x="T2" y="T3"/>
                </a:cxn>
                <a:cxn ang="0">
                  <a:pos x="T4" y="T5"/>
                </a:cxn>
                <a:cxn ang="0">
                  <a:pos x="T6" y="T7"/>
                </a:cxn>
                <a:cxn ang="0">
                  <a:pos x="T8" y="T9"/>
                </a:cxn>
              </a:cxnLst>
              <a:rect l="0" t="0" r="r" b="b"/>
              <a:pathLst>
                <a:path w="2141" h="198">
                  <a:moveTo>
                    <a:pt x="2141" y="0"/>
                  </a:moveTo>
                  <a:lnTo>
                    <a:pt x="0" y="156"/>
                  </a:lnTo>
                  <a:lnTo>
                    <a:pt x="0" y="198"/>
                  </a:lnTo>
                  <a:lnTo>
                    <a:pt x="2141" y="0"/>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2026" name="Freeform 10"/>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2027" name="Freeform 11"/>
            <p:cNvSpPr>
              <a:spLocks/>
            </p:cNvSpPr>
            <p:nvPr/>
          </p:nvSpPr>
          <p:spPr bwMode="hidden">
            <a:xfrm>
              <a:off x="2097" y="4043"/>
              <a:ext cx="2514" cy="276"/>
            </a:xfrm>
            <a:custGeom>
              <a:avLst/>
              <a:gdLst>
                <a:gd name="T0" fmla="*/ 2182 w 2517"/>
                <a:gd name="T1" fmla="*/ 276 h 276"/>
                <a:gd name="T2" fmla="*/ 2517 w 2517"/>
                <a:gd name="T3" fmla="*/ 204 h 276"/>
                <a:gd name="T4" fmla="*/ 2260 w 2517"/>
                <a:gd name="T5" fmla="*/ 0 h 276"/>
                <a:gd name="T6" fmla="*/ 0 w 2517"/>
                <a:gd name="T7" fmla="*/ 276 h 276"/>
                <a:gd name="T8" fmla="*/ 2182 w 2517"/>
                <a:gd name="T9" fmla="*/ 276 h 276"/>
                <a:gd name="T10" fmla="*/ 2182 w 2517"/>
                <a:gd name="T11" fmla="*/ 276 h 276"/>
              </a:gdLst>
              <a:ahLst/>
              <a:cxnLst>
                <a:cxn ang="0">
                  <a:pos x="T0" y="T1"/>
                </a:cxn>
                <a:cxn ang="0">
                  <a:pos x="T2" y="T3"/>
                </a:cxn>
                <a:cxn ang="0">
                  <a:pos x="T4" y="T5"/>
                </a:cxn>
                <a:cxn ang="0">
                  <a:pos x="T6" y="T7"/>
                </a:cxn>
                <a:cxn ang="0">
                  <a:pos x="T8" y="T9"/>
                </a:cxn>
                <a:cxn ang="0">
                  <a:pos x="T10" y="T11"/>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2028" name="Freeform 12"/>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2029" name="Freeform 13"/>
            <p:cNvSpPr>
              <a:spLocks/>
            </p:cNvSpPr>
            <p:nvPr/>
          </p:nvSpPr>
          <p:spPr bwMode="hidden">
            <a:xfrm>
              <a:off x="5030" y="3151"/>
              <a:ext cx="728" cy="240"/>
            </a:xfrm>
            <a:custGeom>
              <a:avLst/>
              <a:gdLst>
                <a:gd name="T0" fmla="*/ 729 w 729"/>
                <a:gd name="T1" fmla="*/ 240 h 240"/>
                <a:gd name="T2" fmla="*/ 0 w 729"/>
                <a:gd name="T3" fmla="*/ 0 h 240"/>
                <a:gd name="T4" fmla="*/ 0 w 729"/>
                <a:gd name="T5" fmla="*/ 6 h 240"/>
                <a:gd name="T6" fmla="*/ 729 w 729"/>
                <a:gd name="T7" fmla="*/ 240 h 240"/>
                <a:gd name="T8" fmla="*/ 729 w 729"/>
                <a:gd name="T9" fmla="*/ 240 h 240"/>
              </a:gdLst>
              <a:ahLst/>
              <a:cxnLst>
                <a:cxn ang="0">
                  <a:pos x="T0" y="T1"/>
                </a:cxn>
                <a:cxn ang="0">
                  <a:pos x="T2" y="T3"/>
                </a:cxn>
                <a:cxn ang="0">
                  <a:pos x="T4" y="T5"/>
                </a:cxn>
                <a:cxn ang="0">
                  <a:pos x="T6" y="T7"/>
                </a:cxn>
                <a:cxn ang="0">
                  <a:pos x="T8" y="T9"/>
                </a:cxn>
              </a:cxnLst>
              <a:rect l="0" t="0" r="r" b="b"/>
              <a:pathLst>
                <a:path w="729" h="240">
                  <a:moveTo>
                    <a:pt x="729" y="240"/>
                  </a:moveTo>
                  <a:lnTo>
                    <a:pt x="0" y="0"/>
                  </a:lnTo>
                  <a:lnTo>
                    <a:pt x="0" y="6"/>
                  </a:lnTo>
                  <a:lnTo>
                    <a:pt x="729" y="240"/>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2030" name="Freeform 14"/>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2031" name="Freeform 15"/>
            <p:cNvSpPr>
              <a:spLocks/>
            </p:cNvSpPr>
            <p:nvPr/>
          </p:nvSpPr>
          <p:spPr bwMode="hidden">
            <a:xfrm>
              <a:off x="5030" y="3049"/>
              <a:ext cx="728" cy="318"/>
            </a:xfrm>
            <a:custGeom>
              <a:avLst/>
              <a:gdLst>
                <a:gd name="T0" fmla="*/ 729 w 729"/>
                <a:gd name="T1" fmla="*/ 318 h 318"/>
                <a:gd name="T2" fmla="*/ 729 w 729"/>
                <a:gd name="T3" fmla="*/ 312 h 318"/>
                <a:gd name="T4" fmla="*/ 0 w 729"/>
                <a:gd name="T5" fmla="*/ 0 h 318"/>
                <a:gd name="T6" fmla="*/ 0 w 729"/>
                <a:gd name="T7" fmla="*/ 54 h 318"/>
                <a:gd name="T8" fmla="*/ 729 w 729"/>
                <a:gd name="T9" fmla="*/ 318 h 318"/>
                <a:gd name="T10" fmla="*/ 729 w 729"/>
                <a:gd name="T11" fmla="*/ 318 h 318"/>
              </a:gdLst>
              <a:ahLst/>
              <a:cxnLst>
                <a:cxn ang="0">
                  <a:pos x="T0" y="T1"/>
                </a:cxn>
                <a:cxn ang="0">
                  <a:pos x="T2" y="T3"/>
                </a:cxn>
                <a:cxn ang="0">
                  <a:pos x="T4" y="T5"/>
                </a:cxn>
                <a:cxn ang="0">
                  <a:pos x="T6" y="T7"/>
                </a:cxn>
                <a:cxn ang="0">
                  <a:pos x="T8" y="T9"/>
                </a:cxn>
                <a:cxn ang="0">
                  <a:pos x="T10" y="T11"/>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2032" name="Freeform 16"/>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2033" name="Freeform 17"/>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2034" name="Freeform 18"/>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2035"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Lst>
              <a:ahLst/>
              <a:cxnLst>
                <a:cxn ang="0">
                  <a:pos x="T0" y="T1"/>
                </a:cxn>
                <a:cxn ang="0">
                  <a:pos x="T2" y="T3"/>
                </a:cxn>
                <a:cxn ang="0">
                  <a:pos x="T4" y="T5"/>
                </a:cxn>
                <a:cxn ang="0">
                  <a:pos x="T6" y="T7"/>
                </a:cxn>
                <a:cxn ang="0">
                  <a:pos x="T8" y="T9"/>
                </a:cxn>
                <a:cxn ang="0">
                  <a:pos x="T10" y="T11"/>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2036" name="Freeform 20"/>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2037"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Lst>
              <a:ahLst/>
              <a:cxnLst>
                <a:cxn ang="0">
                  <a:pos x="T0" y="T1"/>
                </a:cxn>
                <a:cxn ang="0">
                  <a:pos x="T2" y="T3"/>
                </a:cxn>
                <a:cxn ang="0">
                  <a:pos x="T4" y="T5"/>
                </a:cxn>
                <a:cxn ang="0">
                  <a:pos x="T6" y="T7"/>
                </a:cxn>
                <a:cxn ang="0">
                  <a:pos x="T8" y="T9"/>
                </a:cxn>
              </a:cxnLst>
              <a:rect l="0" t="0" r="r" b="b"/>
              <a:pathLst>
                <a:path w="132" h="132">
                  <a:moveTo>
                    <a:pt x="132" y="132"/>
                  </a:moveTo>
                  <a:lnTo>
                    <a:pt x="0" y="0"/>
                  </a:lnTo>
                  <a:lnTo>
                    <a:pt x="0" y="0"/>
                  </a:lnTo>
                  <a:lnTo>
                    <a:pt x="132" y="132"/>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2038" name="Freeform 22"/>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2039" name="Freeform 23"/>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342040" name="Freeform 24"/>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2041"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Lst>
              <a:ahLst/>
              <a:cxnLst>
                <a:cxn ang="0">
                  <a:pos x="T0" y="T1"/>
                </a:cxn>
                <a:cxn ang="0">
                  <a:pos x="T2" y="T3"/>
                </a:cxn>
                <a:cxn ang="0">
                  <a:pos x="T4" y="T5"/>
                </a:cxn>
                <a:cxn ang="0">
                  <a:pos x="T6" y="T7"/>
                </a:cxn>
                <a:cxn ang="0">
                  <a:pos x="T8" y="T9"/>
                </a:cxn>
                <a:cxn ang="0">
                  <a:pos x="T10" y="T11"/>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2042" name="Freeform 26"/>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2043" name="Freeform 27"/>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2044" name="Freeform 28"/>
            <p:cNvSpPr>
              <a:spLocks/>
            </p:cNvSpPr>
            <p:nvPr/>
          </p:nvSpPr>
          <p:spPr bwMode="hidden">
            <a:xfrm>
              <a:off x="5698" y="653"/>
              <a:ext cx="60" cy="311"/>
            </a:xfrm>
            <a:custGeom>
              <a:avLst/>
              <a:gdLst>
                <a:gd name="T0" fmla="*/ 0 w 60"/>
                <a:gd name="T1" fmla="*/ 144 h 312"/>
                <a:gd name="T2" fmla="*/ 60 w 60"/>
                <a:gd name="T3" fmla="*/ 312 h 312"/>
                <a:gd name="T4" fmla="*/ 60 w 60"/>
                <a:gd name="T5" fmla="*/ 6 h 312"/>
                <a:gd name="T6" fmla="*/ 54 w 60"/>
                <a:gd name="T7" fmla="*/ 0 h 312"/>
                <a:gd name="T8" fmla="*/ 0 w 60"/>
                <a:gd name="T9" fmla="*/ 144 h 312"/>
                <a:gd name="T10" fmla="*/ 0 w 60"/>
                <a:gd name="T11" fmla="*/ 144 h 312"/>
              </a:gdLst>
              <a:ahLst/>
              <a:cxnLst>
                <a:cxn ang="0">
                  <a:pos x="T0" y="T1"/>
                </a:cxn>
                <a:cxn ang="0">
                  <a:pos x="T2" y="T3"/>
                </a:cxn>
                <a:cxn ang="0">
                  <a:pos x="T4" y="T5"/>
                </a:cxn>
                <a:cxn ang="0">
                  <a:pos x="T6" y="T7"/>
                </a:cxn>
                <a:cxn ang="0">
                  <a:pos x="T8" y="T9"/>
                </a:cxn>
                <a:cxn ang="0">
                  <a:pos x="T10" y="T11"/>
                </a:cxn>
              </a:cxnLst>
              <a:rect l="0" t="0" r="r" b="b"/>
              <a:pathLst>
                <a:path w="60" h="312">
                  <a:moveTo>
                    <a:pt x="0" y="144"/>
                  </a:moveTo>
                  <a:lnTo>
                    <a:pt x="60" y="312"/>
                  </a:lnTo>
                  <a:lnTo>
                    <a:pt x="60" y="6"/>
                  </a:lnTo>
                  <a:lnTo>
                    <a:pt x="54" y="0"/>
                  </a:lnTo>
                  <a:lnTo>
                    <a:pt x="0" y="144"/>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2045" name="Freeform 29"/>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2046"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0" y="0"/>
                  </a:lnTo>
                  <a:lnTo>
                    <a:pt x="0" y="6"/>
                  </a:lnTo>
                  <a:lnTo>
                    <a:pt x="6"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2047" name="Freeform 31"/>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2048" name="Freeform 32"/>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2049" name="Freeform 33"/>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2050" name="Freeform 34"/>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2051" name="Freeform 35"/>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2052" name="Freeform 36"/>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2053" name="Freeform 37"/>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2054" name="Freeform 38"/>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grpSp>
          <p:nvGrpSpPr>
            <p:cNvPr id="342055" name="Group 39"/>
            <p:cNvGrpSpPr>
              <a:grpSpLocks/>
            </p:cNvGrpSpPr>
            <p:nvPr userDrawn="1"/>
          </p:nvGrpSpPr>
          <p:grpSpPr bwMode="auto">
            <a:xfrm>
              <a:off x="0" y="1632"/>
              <a:ext cx="5758" cy="1858"/>
              <a:chOff x="0" y="1632"/>
              <a:chExt cx="5758" cy="1858"/>
            </a:xfrm>
          </p:grpSpPr>
          <p:sp>
            <p:nvSpPr>
              <p:cNvPr id="342056" name="Freeform 40"/>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2057" name="Freeform 41"/>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grpSp>
      </p:grpSp>
      <p:sp>
        <p:nvSpPr>
          <p:cNvPr id="342058" name="Rectangle 42"/>
          <p:cNvSpPr>
            <a:spLocks noGrp="1" noChangeArrowheads="1"/>
          </p:cNvSpPr>
          <p:nvPr>
            <p:ph type="ctrTitle" sz="quarter"/>
          </p:nvPr>
        </p:nvSpPr>
        <p:spPr>
          <a:xfrm>
            <a:off x="457200" y="1600200"/>
            <a:ext cx="8229600" cy="1828800"/>
          </a:xfrm>
        </p:spPr>
        <p:txBody>
          <a:bodyPr/>
          <a:lstStyle>
            <a:lvl1pPr>
              <a:defRPr sz="4800"/>
            </a:lvl1pPr>
          </a:lstStyle>
          <a:p>
            <a:pPr lvl="0"/>
            <a:r>
              <a:rPr lang="en-US" altLang="en-US" noProof="0" smtClean="0"/>
              <a:t>Click to edit Master title style</a:t>
            </a:r>
          </a:p>
        </p:txBody>
      </p:sp>
      <p:sp>
        <p:nvSpPr>
          <p:cNvPr id="342059"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pPr lvl="0"/>
            <a:r>
              <a:rPr lang="en-US" altLang="en-US" noProof="0" smtClean="0"/>
              <a:t>Click to edit Master subtitle style</a:t>
            </a:r>
          </a:p>
        </p:txBody>
      </p:sp>
      <p:sp>
        <p:nvSpPr>
          <p:cNvPr id="342060" name="Rectangle 44"/>
          <p:cNvSpPr>
            <a:spLocks noGrp="1" noChangeArrowheads="1"/>
          </p:cNvSpPr>
          <p:nvPr>
            <p:ph type="dt" sz="quarter" idx="2"/>
          </p:nvPr>
        </p:nvSpPr>
        <p:spPr/>
        <p:txBody>
          <a:bodyPr/>
          <a:lstStyle>
            <a:lvl1pPr>
              <a:defRPr/>
            </a:lvl1pPr>
          </a:lstStyle>
          <a:p>
            <a:endParaRPr lang="en-US" altLang="en-US">
              <a:solidFill>
                <a:srgbClr val="FFFFFF"/>
              </a:solidFill>
            </a:endParaRPr>
          </a:p>
        </p:txBody>
      </p:sp>
      <p:sp>
        <p:nvSpPr>
          <p:cNvPr id="342061" name="Rectangle 45"/>
          <p:cNvSpPr>
            <a:spLocks noGrp="1" noChangeArrowheads="1"/>
          </p:cNvSpPr>
          <p:nvPr>
            <p:ph type="ftr" sz="quarter" idx="3"/>
          </p:nvPr>
        </p:nvSpPr>
        <p:spPr/>
        <p:txBody>
          <a:bodyPr/>
          <a:lstStyle>
            <a:lvl1pPr>
              <a:defRPr/>
            </a:lvl1pPr>
          </a:lstStyle>
          <a:p>
            <a:endParaRPr lang="en-US" altLang="en-US">
              <a:solidFill>
                <a:srgbClr val="FFFFFF"/>
              </a:solidFill>
            </a:endParaRPr>
          </a:p>
        </p:txBody>
      </p:sp>
      <p:sp>
        <p:nvSpPr>
          <p:cNvPr id="342062" name="Rectangle 46"/>
          <p:cNvSpPr>
            <a:spLocks noGrp="1" noChangeArrowheads="1"/>
          </p:cNvSpPr>
          <p:nvPr>
            <p:ph type="sldNum" sz="quarter" idx="4"/>
          </p:nvPr>
        </p:nvSpPr>
        <p:spPr/>
        <p:txBody>
          <a:bodyPr/>
          <a:lstStyle>
            <a:lvl1pPr>
              <a:defRPr/>
            </a:lvl1pPr>
          </a:lstStyle>
          <a:p>
            <a:fld id="{3244B12C-2C8B-457D-9D4E-5E16A21024E1}"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0969438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F9958C20-0CBF-4A0B-A645-1AF0DCAC3B5E}"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8861437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2C088C7A-4688-48DD-A5B1-1BC9080CEB12}"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597723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F36315-E211-4025-8C92-F0A49728EBA9}" type="datetimeFigureOut">
              <a:rPr lang="en-US" smtClean="0"/>
              <a:t>4/9/2015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F752C0-28DA-44D0-91C3-0C196093D17D}" type="slidenum">
              <a:rPr lang="en-US" smtClean="0"/>
              <a:t>‹#›</a:t>
            </a:fld>
            <a:endParaRPr lang="en-US"/>
          </a:p>
        </p:txBody>
      </p:sp>
    </p:spTree>
    <p:extLst>
      <p:ext uri="{BB962C8B-B14F-4D97-AF65-F5344CB8AC3E}">
        <p14:creationId xmlns:p14="http://schemas.microsoft.com/office/powerpoint/2010/main" val="13595353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327CB3D3-FA52-46CC-8F1E-5F0A52E8BB64}"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5676915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A4E0C5F3-5C64-4B03-A393-DED91A54151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4579028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1B46026F-16BC-44CE-AD42-595F7EA2340C}"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3252079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2D115F68-9867-4CE0-BDAD-B4103F13F491}"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6890476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489C0E74-B44A-4C0E-B9B9-7DD13C6720A9}"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0100204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1EED1CFA-AA70-4438-8933-672A096FA017}"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1793852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1800AFA5-9F30-40E8-9BAD-A5B3C3537AFF}"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2350965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1CDF0900-CCF0-4E5A-8222-F1ED7BB699C0}"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0347909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BBC9B3E7-483C-4DD5-99F3-A35CF36AD91A}"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176093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14526FBD-EFB7-4265-B486-62ABE9FA6379}"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432064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BF36315-E211-4025-8C92-F0A49728EBA9}" type="datetimeFigureOut">
              <a:rPr lang="en-US" smtClean="0"/>
              <a:t>4/9/2015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F752C0-28DA-44D0-91C3-0C196093D17D}" type="slidenum">
              <a:rPr lang="en-US" smtClean="0"/>
              <a:t>‹#›</a:t>
            </a:fld>
            <a:endParaRPr lang="en-US"/>
          </a:p>
        </p:txBody>
      </p:sp>
    </p:spTree>
    <p:extLst>
      <p:ext uri="{BB962C8B-B14F-4D97-AF65-F5344CB8AC3E}">
        <p14:creationId xmlns:p14="http://schemas.microsoft.com/office/powerpoint/2010/main" val="10265171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3638"/>
            <a:ext cx="2133600" cy="457200"/>
          </a:xfrm>
        </p:spPr>
        <p:txBody>
          <a:bodyPr/>
          <a:lstStyle>
            <a:lvl1pPr>
              <a:defRPr/>
            </a:lvl1pPr>
          </a:lstStyle>
          <a:p>
            <a:endParaRPr lang="en-US" altLang="en-US">
              <a:solidFill>
                <a:srgbClr val="FFFFFF"/>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ltLang="en-US">
              <a:solidFill>
                <a:srgbClr val="FFFFFF"/>
              </a:solidFill>
            </a:endParaRPr>
          </a:p>
        </p:txBody>
      </p:sp>
      <p:sp>
        <p:nvSpPr>
          <p:cNvPr id="5" name="Slide Number Placeholder 4"/>
          <p:cNvSpPr>
            <a:spLocks noGrp="1"/>
          </p:cNvSpPr>
          <p:nvPr>
            <p:ph type="sldNum" sz="quarter" idx="12"/>
          </p:nvPr>
        </p:nvSpPr>
        <p:spPr>
          <a:xfrm>
            <a:off x="6553200" y="6243638"/>
            <a:ext cx="2133600" cy="457200"/>
          </a:xfrm>
        </p:spPr>
        <p:txBody>
          <a:bodyPr/>
          <a:lstStyle>
            <a:lvl1pPr>
              <a:defRPr/>
            </a:lvl1pPr>
          </a:lstStyle>
          <a:p>
            <a:fld id="{A4EDE30E-5FF6-4DD8-A81F-8AB537DDFBEC}"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1819652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3638"/>
            <a:ext cx="2133600" cy="457200"/>
          </a:xfrm>
        </p:spPr>
        <p:txBody>
          <a:bodyPr/>
          <a:lstStyle>
            <a:lvl1pPr>
              <a:defRPr/>
            </a:lvl1pPr>
          </a:lstStyle>
          <a:p>
            <a:endParaRPr lang="en-US" altLang="en-US">
              <a:solidFill>
                <a:srgbClr val="FFFFFF"/>
              </a:solidFill>
            </a:endParaRPr>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ltLang="en-US">
              <a:solidFill>
                <a:srgbClr val="FFFFFF"/>
              </a:solidFill>
            </a:endParaRPr>
          </a:p>
        </p:txBody>
      </p:sp>
      <p:sp>
        <p:nvSpPr>
          <p:cNvPr id="8" name="Slide Number Placeholder 7"/>
          <p:cNvSpPr>
            <a:spLocks noGrp="1"/>
          </p:cNvSpPr>
          <p:nvPr>
            <p:ph type="sldNum" sz="quarter" idx="12"/>
          </p:nvPr>
        </p:nvSpPr>
        <p:spPr>
          <a:xfrm>
            <a:off x="6553200" y="6243638"/>
            <a:ext cx="2133600" cy="457200"/>
          </a:xfrm>
        </p:spPr>
        <p:txBody>
          <a:bodyPr/>
          <a:lstStyle>
            <a:lvl1pPr>
              <a:defRPr/>
            </a:lvl1pPr>
          </a:lstStyle>
          <a:p>
            <a:fld id="{4D706428-0FA8-4F0A-AF0F-A96B67E3D024}"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816795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F36315-E211-4025-8C92-F0A49728EBA9}" type="datetimeFigureOut">
              <a:rPr lang="en-US" smtClean="0"/>
              <a:t>4/9/2015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F752C0-28DA-44D0-91C3-0C196093D17D}" type="slidenum">
              <a:rPr lang="en-US" smtClean="0"/>
              <a:t>‹#›</a:t>
            </a:fld>
            <a:endParaRPr lang="en-US"/>
          </a:p>
        </p:txBody>
      </p:sp>
    </p:spTree>
    <p:extLst>
      <p:ext uri="{BB962C8B-B14F-4D97-AF65-F5344CB8AC3E}">
        <p14:creationId xmlns:p14="http://schemas.microsoft.com/office/powerpoint/2010/main" val="1634278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F36315-E211-4025-8C92-F0A49728EBA9}" type="datetimeFigureOut">
              <a:rPr lang="en-US" smtClean="0"/>
              <a:t>4/9/2015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F752C0-28DA-44D0-91C3-0C196093D17D}" type="slidenum">
              <a:rPr lang="en-US" smtClean="0"/>
              <a:t>‹#›</a:t>
            </a:fld>
            <a:endParaRPr lang="en-US"/>
          </a:p>
        </p:txBody>
      </p:sp>
    </p:spTree>
    <p:extLst>
      <p:ext uri="{BB962C8B-B14F-4D97-AF65-F5344CB8AC3E}">
        <p14:creationId xmlns:p14="http://schemas.microsoft.com/office/powerpoint/2010/main" val="1093823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F36315-E211-4025-8C92-F0A49728EBA9}" type="datetimeFigureOut">
              <a:rPr lang="en-US" smtClean="0"/>
              <a:t>4/9/2015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F752C0-28DA-44D0-91C3-0C196093D17D}" type="slidenum">
              <a:rPr lang="en-US" smtClean="0"/>
              <a:t>‹#›</a:t>
            </a:fld>
            <a:endParaRPr lang="en-US"/>
          </a:p>
        </p:txBody>
      </p:sp>
    </p:spTree>
    <p:extLst>
      <p:ext uri="{BB962C8B-B14F-4D97-AF65-F5344CB8AC3E}">
        <p14:creationId xmlns:p14="http://schemas.microsoft.com/office/powerpoint/2010/main" val="3668081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F36315-E211-4025-8C92-F0A49728EBA9}" type="datetimeFigureOut">
              <a:rPr lang="en-US" smtClean="0"/>
              <a:t>4/9/2015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F752C0-28DA-44D0-91C3-0C196093D17D}" type="slidenum">
              <a:rPr lang="en-US" smtClean="0"/>
              <a:t>‹#›</a:t>
            </a:fld>
            <a:endParaRPr lang="en-US"/>
          </a:p>
        </p:txBody>
      </p:sp>
    </p:spTree>
    <p:extLst>
      <p:ext uri="{BB962C8B-B14F-4D97-AF65-F5344CB8AC3E}">
        <p14:creationId xmlns:p14="http://schemas.microsoft.com/office/powerpoint/2010/main" val="3972302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F36315-E211-4025-8C92-F0A49728EBA9}" type="datetimeFigureOut">
              <a:rPr lang="en-US" smtClean="0"/>
              <a:t>4/9/2015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F752C0-28DA-44D0-91C3-0C196093D17D}" type="slidenum">
              <a:rPr lang="en-US" smtClean="0"/>
              <a:t>‹#›</a:t>
            </a:fld>
            <a:endParaRPr lang="en-US"/>
          </a:p>
        </p:txBody>
      </p:sp>
    </p:spTree>
    <p:extLst>
      <p:ext uri="{BB962C8B-B14F-4D97-AF65-F5344CB8AC3E}">
        <p14:creationId xmlns:p14="http://schemas.microsoft.com/office/powerpoint/2010/main" val="82801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pn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image" Target="../media/image2.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image" Target="../media/image1.png"/><Relationship Id="rId2" Type="http://schemas.openxmlformats.org/officeDocument/2006/relationships/slideLayout" Target="../slideLayouts/slideLayout28.xml"/><Relationship Id="rId16" Type="http://schemas.openxmlformats.org/officeDocument/2006/relationships/theme" Target="../theme/theme3.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19" Type="http://schemas.openxmlformats.org/officeDocument/2006/relationships/image" Target="../media/image3.png"/><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F36315-E211-4025-8C92-F0A49728EBA9}" type="datetimeFigureOut">
              <a:rPr lang="en-US" smtClean="0"/>
              <a:t>4/9/2015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F752C0-28DA-44D0-91C3-0C196093D17D}" type="slidenum">
              <a:rPr lang="en-US" smtClean="0"/>
              <a:t>‹#›</a:t>
            </a:fld>
            <a:endParaRPr lang="en-US"/>
          </a:p>
        </p:txBody>
      </p:sp>
    </p:spTree>
    <p:extLst>
      <p:ext uri="{BB962C8B-B14F-4D97-AF65-F5344CB8AC3E}">
        <p14:creationId xmlns:p14="http://schemas.microsoft.com/office/powerpoint/2010/main" val="2960493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340994" name="Group 2"/>
          <p:cNvGrpSpPr>
            <a:grpSpLocks/>
          </p:cNvGrpSpPr>
          <p:nvPr/>
        </p:nvGrpSpPr>
        <p:grpSpPr bwMode="auto">
          <a:xfrm>
            <a:off x="0" y="0"/>
            <a:ext cx="9144000" cy="6856413"/>
            <a:chOff x="0" y="0"/>
            <a:chExt cx="5760" cy="4319"/>
          </a:xfrm>
        </p:grpSpPr>
        <p:sp>
          <p:nvSpPr>
            <p:cNvPr id="340995" name="Freeform 3"/>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0996" name="Freeform 4"/>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0997" name="Freeform 5"/>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0998" name="Freeform 6"/>
            <p:cNvSpPr>
              <a:spLocks/>
            </p:cNvSpPr>
            <p:nvPr/>
          </p:nvSpPr>
          <p:spPr bwMode="hidden">
            <a:xfrm>
              <a:off x="4038" y="3577"/>
              <a:ext cx="1720" cy="65"/>
            </a:xfrm>
            <a:custGeom>
              <a:avLst/>
              <a:gdLst>
                <a:gd name="T0" fmla="*/ 1722 w 1722"/>
                <a:gd name="T1" fmla="*/ 66 h 66"/>
                <a:gd name="T2" fmla="*/ 1722 w 1722"/>
                <a:gd name="T3" fmla="*/ 60 h 66"/>
                <a:gd name="T4" fmla="*/ 0 w 1722"/>
                <a:gd name="T5" fmla="*/ 0 h 66"/>
                <a:gd name="T6" fmla="*/ 0 w 1722"/>
                <a:gd name="T7" fmla="*/ 48 h 66"/>
                <a:gd name="T8" fmla="*/ 1722 w 1722"/>
                <a:gd name="T9" fmla="*/ 66 h 66"/>
                <a:gd name="T10" fmla="*/ 1722 w 1722"/>
                <a:gd name="T11" fmla="*/ 66 h 66"/>
              </a:gdLst>
              <a:ahLst/>
              <a:cxnLst>
                <a:cxn ang="0">
                  <a:pos x="T0" y="T1"/>
                </a:cxn>
                <a:cxn ang="0">
                  <a:pos x="T2" y="T3"/>
                </a:cxn>
                <a:cxn ang="0">
                  <a:pos x="T4" y="T5"/>
                </a:cxn>
                <a:cxn ang="0">
                  <a:pos x="T6" y="T7"/>
                </a:cxn>
                <a:cxn ang="0">
                  <a:pos x="T8" y="T9"/>
                </a:cxn>
                <a:cxn ang="0">
                  <a:pos x="T10" y="T11"/>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0999" name="Freeform 7"/>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341000" name="Freeform 8"/>
            <p:cNvSpPr>
              <a:spLocks/>
            </p:cNvSpPr>
            <p:nvPr/>
          </p:nvSpPr>
          <p:spPr bwMode="hidden">
            <a:xfrm>
              <a:off x="4784" y="3702"/>
              <a:ext cx="974" cy="101"/>
            </a:xfrm>
            <a:custGeom>
              <a:avLst/>
              <a:gdLst>
                <a:gd name="T0" fmla="*/ 975 w 975"/>
                <a:gd name="T1" fmla="*/ 48 h 101"/>
                <a:gd name="T2" fmla="*/ 975 w 975"/>
                <a:gd name="T3" fmla="*/ 0 h 101"/>
                <a:gd name="T4" fmla="*/ 0 w 975"/>
                <a:gd name="T5" fmla="*/ 24 h 101"/>
                <a:gd name="T6" fmla="*/ 0 w 975"/>
                <a:gd name="T7" fmla="*/ 101 h 101"/>
                <a:gd name="T8" fmla="*/ 975 w 975"/>
                <a:gd name="T9" fmla="*/ 48 h 101"/>
                <a:gd name="T10" fmla="*/ 975 w 975"/>
                <a:gd name="T11" fmla="*/ 48 h 101"/>
              </a:gdLst>
              <a:ahLst/>
              <a:cxnLst>
                <a:cxn ang="0">
                  <a:pos x="T0" y="T1"/>
                </a:cxn>
                <a:cxn ang="0">
                  <a:pos x="T2" y="T3"/>
                </a:cxn>
                <a:cxn ang="0">
                  <a:pos x="T4" y="T5"/>
                </a:cxn>
                <a:cxn ang="0">
                  <a:pos x="T6" y="T7"/>
                </a:cxn>
                <a:cxn ang="0">
                  <a:pos x="T8" y="T9"/>
                </a:cxn>
                <a:cxn ang="0">
                  <a:pos x="T10" y="T11"/>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1001" name="Freeform 9"/>
            <p:cNvSpPr>
              <a:spLocks/>
            </p:cNvSpPr>
            <p:nvPr/>
          </p:nvSpPr>
          <p:spPr bwMode="hidden">
            <a:xfrm>
              <a:off x="3619" y="3815"/>
              <a:ext cx="2139" cy="198"/>
            </a:xfrm>
            <a:custGeom>
              <a:avLst/>
              <a:gdLst>
                <a:gd name="T0" fmla="*/ 2141 w 2141"/>
                <a:gd name="T1" fmla="*/ 0 h 198"/>
                <a:gd name="T2" fmla="*/ 0 w 2141"/>
                <a:gd name="T3" fmla="*/ 156 h 198"/>
                <a:gd name="T4" fmla="*/ 0 w 2141"/>
                <a:gd name="T5" fmla="*/ 198 h 198"/>
                <a:gd name="T6" fmla="*/ 2141 w 2141"/>
                <a:gd name="T7" fmla="*/ 0 h 198"/>
                <a:gd name="T8" fmla="*/ 2141 w 2141"/>
                <a:gd name="T9" fmla="*/ 0 h 198"/>
              </a:gdLst>
              <a:ahLst/>
              <a:cxnLst>
                <a:cxn ang="0">
                  <a:pos x="T0" y="T1"/>
                </a:cxn>
                <a:cxn ang="0">
                  <a:pos x="T2" y="T3"/>
                </a:cxn>
                <a:cxn ang="0">
                  <a:pos x="T4" y="T5"/>
                </a:cxn>
                <a:cxn ang="0">
                  <a:pos x="T6" y="T7"/>
                </a:cxn>
                <a:cxn ang="0">
                  <a:pos x="T8" y="T9"/>
                </a:cxn>
              </a:cxnLst>
              <a:rect l="0" t="0" r="r" b="b"/>
              <a:pathLst>
                <a:path w="2141" h="198">
                  <a:moveTo>
                    <a:pt x="2141" y="0"/>
                  </a:moveTo>
                  <a:lnTo>
                    <a:pt x="0" y="156"/>
                  </a:lnTo>
                  <a:lnTo>
                    <a:pt x="0" y="198"/>
                  </a:lnTo>
                  <a:lnTo>
                    <a:pt x="2141" y="0"/>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1002" name="Freeform 10"/>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1003" name="Freeform 11"/>
            <p:cNvSpPr>
              <a:spLocks/>
            </p:cNvSpPr>
            <p:nvPr/>
          </p:nvSpPr>
          <p:spPr bwMode="hidden">
            <a:xfrm>
              <a:off x="2097" y="4043"/>
              <a:ext cx="2514" cy="276"/>
            </a:xfrm>
            <a:custGeom>
              <a:avLst/>
              <a:gdLst>
                <a:gd name="T0" fmla="*/ 2182 w 2517"/>
                <a:gd name="T1" fmla="*/ 276 h 276"/>
                <a:gd name="T2" fmla="*/ 2517 w 2517"/>
                <a:gd name="T3" fmla="*/ 204 h 276"/>
                <a:gd name="T4" fmla="*/ 2260 w 2517"/>
                <a:gd name="T5" fmla="*/ 0 h 276"/>
                <a:gd name="T6" fmla="*/ 0 w 2517"/>
                <a:gd name="T7" fmla="*/ 276 h 276"/>
                <a:gd name="T8" fmla="*/ 2182 w 2517"/>
                <a:gd name="T9" fmla="*/ 276 h 276"/>
                <a:gd name="T10" fmla="*/ 2182 w 2517"/>
                <a:gd name="T11" fmla="*/ 276 h 276"/>
              </a:gdLst>
              <a:ahLst/>
              <a:cxnLst>
                <a:cxn ang="0">
                  <a:pos x="T0" y="T1"/>
                </a:cxn>
                <a:cxn ang="0">
                  <a:pos x="T2" y="T3"/>
                </a:cxn>
                <a:cxn ang="0">
                  <a:pos x="T4" y="T5"/>
                </a:cxn>
                <a:cxn ang="0">
                  <a:pos x="T6" y="T7"/>
                </a:cxn>
                <a:cxn ang="0">
                  <a:pos x="T8" y="T9"/>
                </a:cxn>
                <a:cxn ang="0">
                  <a:pos x="T10" y="T11"/>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1004" name="Freeform 12"/>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1005" name="Freeform 13"/>
            <p:cNvSpPr>
              <a:spLocks/>
            </p:cNvSpPr>
            <p:nvPr/>
          </p:nvSpPr>
          <p:spPr bwMode="hidden">
            <a:xfrm>
              <a:off x="5030" y="3151"/>
              <a:ext cx="728" cy="240"/>
            </a:xfrm>
            <a:custGeom>
              <a:avLst/>
              <a:gdLst>
                <a:gd name="T0" fmla="*/ 729 w 729"/>
                <a:gd name="T1" fmla="*/ 240 h 240"/>
                <a:gd name="T2" fmla="*/ 0 w 729"/>
                <a:gd name="T3" fmla="*/ 0 h 240"/>
                <a:gd name="T4" fmla="*/ 0 w 729"/>
                <a:gd name="T5" fmla="*/ 6 h 240"/>
                <a:gd name="T6" fmla="*/ 729 w 729"/>
                <a:gd name="T7" fmla="*/ 240 h 240"/>
                <a:gd name="T8" fmla="*/ 729 w 729"/>
                <a:gd name="T9" fmla="*/ 240 h 240"/>
              </a:gdLst>
              <a:ahLst/>
              <a:cxnLst>
                <a:cxn ang="0">
                  <a:pos x="T0" y="T1"/>
                </a:cxn>
                <a:cxn ang="0">
                  <a:pos x="T2" y="T3"/>
                </a:cxn>
                <a:cxn ang="0">
                  <a:pos x="T4" y="T5"/>
                </a:cxn>
                <a:cxn ang="0">
                  <a:pos x="T6" y="T7"/>
                </a:cxn>
                <a:cxn ang="0">
                  <a:pos x="T8" y="T9"/>
                </a:cxn>
              </a:cxnLst>
              <a:rect l="0" t="0" r="r" b="b"/>
              <a:pathLst>
                <a:path w="729" h="240">
                  <a:moveTo>
                    <a:pt x="729" y="240"/>
                  </a:moveTo>
                  <a:lnTo>
                    <a:pt x="0" y="0"/>
                  </a:lnTo>
                  <a:lnTo>
                    <a:pt x="0" y="6"/>
                  </a:lnTo>
                  <a:lnTo>
                    <a:pt x="729" y="240"/>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1006" name="Freeform 14"/>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1007" name="Freeform 15"/>
            <p:cNvSpPr>
              <a:spLocks/>
            </p:cNvSpPr>
            <p:nvPr/>
          </p:nvSpPr>
          <p:spPr bwMode="hidden">
            <a:xfrm>
              <a:off x="5030" y="3049"/>
              <a:ext cx="728" cy="318"/>
            </a:xfrm>
            <a:custGeom>
              <a:avLst/>
              <a:gdLst>
                <a:gd name="T0" fmla="*/ 729 w 729"/>
                <a:gd name="T1" fmla="*/ 318 h 318"/>
                <a:gd name="T2" fmla="*/ 729 w 729"/>
                <a:gd name="T3" fmla="*/ 312 h 318"/>
                <a:gd name="T4" fmla="*/ 0 w 729"/>
                <a:gd name="T5" fmla="*/ 0 h 318"/>
                <a:gd name="T6" fmla="*/ 0 w 729"/>
                <a:gd name="T7" fmla="*/ 54 h 318"/>
                <a:gd name="T8" fmla="*/ 729 w 729"/>
                <a:gd name="T9" fmla="*/ 318 h 318"/>
                <a:gd name="T10" fmla="*/ 729 w 729"/>
                <a:gd name="T11" fmla="*/ 318 h 318"/>
              </a:gdLst>
              <a:ahLst/>
              <a:cxnLst>
                <a:cxn ang="0">
                  <a:pos x="T0" y="T1"/>
                </a:cxn>
                <a:cxn ang="0">
                  <a:pos x="T2" y="T3"/>
                </a:cxn>
                <a:cxn ang="0">
                  <a:pos x="T4" y="T5"/>
                </a:cxn>
                <a:cxn ang="0">
                  <a:pos x="T6" y="T7"/>
                </a:cxn>
                <a:cxn ang="0">
                  <a:pos x="T8" y="T9"/>
                </a:cxn>
                <a:cxn ang="0">
                  <a:pos x="T10" y="T11"/>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1008" name="Freeform 16"/>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1009" name="Freeform 17"/>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1010" name="Freeform 18"/>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1011"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Lst>
              <a:ahLst/>
              <a:cxnLst>
                <a:cxn ang="0">
                  <a:pos x="T0" y="T1"/>
                </a:cxn>
                <a:cxn ang="0">
                  <a:pos x="T2" y="T3"/>
                </a:cxn>
                <a:cxn ang="0">
                  <a:pos x="T4" y="T5"/>
                </a:cxn>
                <a:cxn ang="0">
                  <a:pos x="T6" y="T7"/>
                </a:cxn>
                <a:cxn ang="0">
                  <a:pos x="T8" y="T9"/>
                </a:cxn>
                <a:cxn ang="0">
                  <a:pos x="T10" y="T11"/>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1012" name="Freeform 20"/>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1013"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Lst>
              <a:ahLst/>
              <a:cxnLst>
                <a:cxn ang="0">
                  <a:pos x="T0" y="T1"/>
                </a:cxn>
                <a:cxn ang="0">
                  <a:pos x="T2" y="T3"/>
                </a:cxn>
                <a:cxn ang="0">
                  <a:pos x="T4" y="T5"/>
                </a:cxn>
                <a:cxn ang="0">
                  <a:pos x="T6" y="T7"/>
                </a:cxn>
                <a:cxn ang="0">
                  <a:pos x="T8" y="T9"/>
                </a:cxn>
              </a:cxnLst>
              <a:rect l="0" t="0" r="r" b="b"/>
              <a:pathLst>
                <a:path w="132" h="132">
                  <a:moveTo>
                    <a:pt x="132" y="132"/>
                  </a:moveTo>
                  <a:lnTo>
                    <a:pt x="0" y="0"/>
                  </a:lnTo>
                  <a:lnTo>
                    <a:pt x="0" y="0"/>
                  </a:lnTo>
                  <a:lnTo>
                    <a:pt x="132" y="132"/>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1014" name="Freeform 22"/>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1015" name="Freeform 23"/>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341016" name="Freeform 24"/>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1017"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Lst>
              <a:ahLst/>
              <a:cxnLst>
                <a:cxn ang="0">
                  <a:pos x="T0" y="T1"/>
                </a:cxn>
                <a:cxn ang="0">
                  <a:pos x="T2" y="T3"/>
                </a:cxn>
                <a:cxn ang="0">
                  <a:pos x="T4" y="T5"/>
                </a:cxn>
                <a:cxn ang="0">
                  <a:pos x="T6" y="T7"/>
                </a:cxn>
                <a:cxn ang="0">
                  <a:pos x="T8" y="T9"/>
                </a:cxn>
                <a:cxn ang="0">
                  <a:pos x="T10" y="T11"/>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1018" name="Freeform 26"/>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1019" name="Freeform 27"/>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1020" name="Freeform 28"/>
            <p:cNvSpPr>
              <a:spLocks/>
            </p:cNvSpPr>
            <p:nvPr/>
          </p:nvSpPr>
          <p:spPr bwMode="hidden">
            <a:xfrm>
              <a:off x="5698" y="653"/>
              <a:ext cx="60" cy="311"/>
            </a:xfrm>
            <a:custGeom>
              <a:avLst/>
              <a:gdLst>
                <a:gd name="T0" fmla="*/ 0 w 60"/>
                <a:gd name="T1" fmla="*/ 144 h 312"/>
                <a:gd name="T2" fmla="*/ 60 w 60"/>
                <a:gd name="T3" fmla="*/ 312 h 312"/>
                <a:gd name="T4" fmla="*/ 60 w 60"/>
                <a:gd name="T5" fmla="*/ 6 h 312"/>
                <a:gd name="T6" fmla="*/ 54 w 60"/>
                <a:gd name="T7" fmla="*/ 0 h 312"/>
                <a:gd name="T8" fmla="*/ 0 w 60"/>
                <a:gd name="T9" fmla="*/ 144 h 312"/>
                <a:gd name="T10" fmla="*/ 0 w 60"/>
                <a:gd name="T11" fmla="*/ 144 h 312"/>
              </a:gdLst>
              <a:ahLst/>
              <a:cxnLst>
                <a:cxn ang="0">
                  <a:pos x="T0" y="T1"/>
                </a:cxn>
                <a:cxn ang="0">
                  <a:pos x="T2" y="T3"/>
                </a:cxn>
                <a:cxn ang="0">
                  <a:pos x="T4" y="T5"/>
                </a:cxn>
                <a:cxn ang="0">
                  <a:pos x="T6" y="T7"/>
                </a:cxn>
                <a:cxn ang="0">
                  <a:pos x="T8" y="T9"/>
                </a:cxn>
                <a:cxn ang="0">
                  <a:pos x="T10" y="T11"/>
                </a:cxn>
              </a:cxnLst>
              <a:rect l="0" t="0" r="r" b="b"/>
              <a:pathLst>
                <a:path w="60" h="312">
                  <a:moveTo>
                    <a:pt x="0" y="144"/>
                  </a:moveTo>
                  <a:lnTo>
                    <a:pt x="60" y="312"/>
                  </a:lnTo>
                  <a:lnTo>
                    <a:pt x="60" y="6"/>
                  </a:lnTo>
                  <a:lnTo>
                    <a:pt x="54" y="0"/>
                  </a:lnTo>
                  <a:lnTo>
                    <a:pt x="0" y="144"/>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1021" name="Freeform 29"/>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1022"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0" y="0"/>
                  </a:lnTo>
                  <a:lnTo>
                    <a:pt x="0" y="6"/>
                  </a:lnTo>
                  <a:lnTo>
                    <a:pt x="6"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1023" name="Freeform 31"/>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1024" name="Freeform 32"/>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1025" name="Freeform 33"/>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1026" name="Freeform 34"/>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1027" name="Freeform 35"/>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1028" name="Freeform 36"/>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1029" name="Freeform 37"/>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1030" name="Freeform 38"/>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grpSp>
          <p:nvGrpSpPr>
            <p:cNvPr id="341031" name="Group 39"/>
            <p:cNvGrpSpPr>
              <a:grpSpLocks/>
            </p:cNvGrpSpPr>
            <p:nvPr userDrawn="1"/>
          </p:nvGrpSpPr>
          <p:grpSpPr bwMode="auto">
            <a:xfrm>
              <a:off x="0" y="1632"/>
              <a:ext cx="5758" cy="1858"/>
              <a:chOff x="0" y="1632"/>
              <a:chExt cx="5758" cy="1858"/>
            </a:xfrm>
          </p:grpSpPr>
          <p:sp>
            <p:nvSpPr>
              <p:cNvPr id="341032" name="Freeform 40"/>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1033" name="Freeform 41"/>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grpSp>
      </p:grpSp>
      <p:sp>
        <p:nvSpPr>
          <p:cNvPr id="341034" name="Rectangle 42"/>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41035" name="Rectangle 4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41036" name="Rectangle 4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fontAlgn="base">
              <a:spcBef>
                <a:spcPct val="0"/>
              </a:spcBef>
              <a:spcAft>
                <a:spcPct val="0"/>
              </a:spcAft>
            </a:pPr>
            <a:endParaRPr lang="en-US" altLang="en-US">
              <a:solidFill>
                <a:srgbClr val="FFFFFF"/>
              </a:solidFill>
            </a:endParaRPr>
          </a:p>
        </p:txBody>
      </p:sp>
      <p:sp>
        <p:nvSpPr>
          <p:cNvPr id="341037" name="Rectangle 4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fontAlgn="base">
              <a:spcBef>
                <a:spcPct val="0"/>
              </a:spcBef>
              <a:spcAft>
                <a:spcPct val="0"/>
              </a:spcAft>
            </a:pPr>
            <a:endParaRPr lang="en-US" altLang="en-US">
              <a:solidFill>
                <a:srgbClr val="FFFFFF"/>
              </a:solidFill>
            </a:endParaRPr>
          </a:p>
        </p:txBody>
      </p:sp>
      <p:sp>
        <p:nvSpPr>
          <p:cNvPr id="341038" name="Rectangle 4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fontAlgn="base">
              <a:spcBef>
                <a:spcPct val="0"/>
              </a:spcBef>
              <a:spcAft>
                <a:spcPct val="0"/>
              </a:spcAft>
            </a:pPr>
            <a:fld id="{2C96348D-3EBB-46EF-9B35-45DE05525821}" type="slidenum">
              <a:rPr lang="en-US" altLang="en-US">
                <a:solidFill>
                  <a:srgbClr val="FFFFFF"/>
                </a:solidFill>
              </a:rPr>
              <a:pPr fontAlgn="base">
                <a:spcBef>
                  <a:spcPct val="0"/>
                </a:spcBef>
                <a:spcAft>
                  <a:spcPct val="0"/>
                </a:spcAft>
              </a:pPr>
              <a:t>‹#›</a:t>
            </a:fld>
            <a:endParaRPr lang="en-US" altLang="en-US">
              <a:solidFill>
                <a:srgbClr val="FFFFFF"/>
              </a:solidFill>
            </a:endParaRPr>
          </a:p>
        </p:txBody>
      </p:sp>
    </p:spTree>
    <p:extLst>
      <p:ext uri="{BB962C8B-B14F-4D97-AF65-F5344CB8AC3E}">
        <p14:creationId xmlns:p14="http://schemas.microsoft.com/office/powerpoint/2010/main" val="3292102014"/>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90000"/>
        <a:buFont typeface="Wingdings" pitchFamily="2" charset="2"/>
        <a:buBlip>
          <a:blip r:embed="rId17"/>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90000"/>
        <a:buFont typeface="Wingdings" pitchFamily="2" charset="2"/>
        <a:buBlip>
          <a:blip r:embed="rId18"/>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90000"/>
        <a:buFont typeface="Wingdings" pitchFamily="2" charset="2"/>
        <a:buBlip>
          <a:blip r:embed="rId19"/>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9"/>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9"/>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9"/>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9"/>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340994" name="Group 2"/>
          <p:cNvGrpSpPr>
            <a:grpSpLocks/>
          </p:cNvGrpSpPr>
          <p:nvPr/>
        </p:nvGrpSpPr>
        <p:grpSpPr bwMode="auto">
          <a:xfrm>
            <a:off x="0" y="0"/>
            <a:ext cx="9144000" cy="6856413"/>
            <a:chOff x="0" y="0"/>
            <a:chExt cx="5760" cy="4319"/>
          </a:xfrm>
        </p:grpSpPr>
        <p:sp>
          <p:nvSpPr>
            <p:cNvPr id="340995" name="Freeform 3"/>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0996" name="Freeform 4"/>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0997" name="Freeform 5"/>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0998" name="Freeform 6"/>
            <p:cNvSpPr>
              <a:spLocks/>
            </p:cNvSpPr>
            <p:nvPr/>
          </p:nvSpPr>
          <p:spPr bwMode="hidden">
            <a:xfrm>
              <a:off x="4038" y="3577"/>
              <a:ext cx="1720" cy="65"/>
            </a:xfrm>
            <a:custGeom>
              <a:avLst/>
              <a:gdLst>
                <a:gd name="T0" fmla="*/ 1722 w 1722"/>
                <a:gd name="T1" fmla="*/ 66 h 66"/>
                <a:gd name="T2" fmla="*/ 1722 w 1722"/>
                <a:gd name="T3" fmla="*/ 60 h 66"/>
                <a:gd name="T4" fmla="*/ 0 w 1722"/>
                <a:gd name="T5" fmla="*/ 0 h 66"/>
                <a:gd name="T6" fmla="*/ 0 w 1722"/>
                <a:gd name="T7" fmla="*/ 48 h 66"/>
                <a:gd name="T8" fmla="*/ 1722 w 1722"/>
                <a:gd name="T9" fmla="*/ 66 h 66"/>
                <a:gd name="T10" fmla="*/ 1722 w 1722"/>
                <a:gd name="T11" fmla="*/ 66 h 66"/>
              </a:gdLst>
              <a:ahLst/>
              <a:cxnLst>
                <a:cxn ang="0">
                  <a:pos x="T0" y="T1"/>
                </a:cxn>
                <a:cxn ang="0">
                  <a:pos x="T2" y="T3"/>
                </a:cxn>
                <a:cxn ang="0">
                  <a:pos x="T4" y="T5"/>
                </a:cxn>
                <a:cxn ang="0">
                  <a:pos x="T6" y="T7"/>
                </a:cxn>
                <a:cxn ang="0">
                  <a:pos x="T8" y="T9"/>
                </a:cxn>
                <a:cxn ang="0">
                  <a:pos x="T10" y="T11"/>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0999" name="Freeform 7"/>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341000" name="Freeform 8"/>
            <p:cNvSpPr>
              <a:spLocks/>
            </p:cNvSpPr>
            <p:nvPr/>
          </p:nvSpPr>
          <p:spPr bwMode="hidden">
            <a:xfrm>
              <a:off x="4784" y="3702"/>
              <a:ext cx="974" cy="101"/>
            </a:xfrm>
            <a:custGeom>
              <a:avLst/>
              <a:gdLst>
                <a:gd name="T0" fmla="*/ 975 w 975"/>
                <a:gd name="T1" fmla="*/ 48 h 101"/>
                <a:gd name="T2" fmla="*/ 975 w 975"/>
                <a:gd name="T3" fmla="*/ 0 h 101"/>
                <a:gd name="T4" fmla="*/ 0 w 975"/>
                <a:gd name="T5" fmla="*/ 24 h 101"/>
                <a:gd name="T6" fmla="*/ 0 w 975"/>
                <a:gd name="T7" fmla="*/ 101 h 101"/>
                <a:gd name="T8" fmla="*/ 975 w 975"/>
                <a:gd name="T9" fmla="*/ 48 h 101"/>
                <a:gd name="T10" fmla="*/ 975 w 975"/>
                <a:gd name="T11" fmla="*/ 48 h 101"/>
              </a:gdLst>
              <a:ahLst/>
              <a:cxnLst>
                <a:cxn ang="0">
                  <a:pos x="T0" y="T1"/>
                </a:cxn>
                <a:cxn ang="0">
                  <a:pos x="T2" y="T3"/>
                </a:cxn>
                <a:cxn ang="0">
                  <a:pos x="T4" y="T5"/>
                </a:cxn>
                <a:cxn ang="0">
                  <a:pos x="T6" y="T7"/>
                </a:cxn>
                <a:cxn ang="0">
                  <a:pos x="T8" y="T9"/>
                </a:cxn>
                <a:cxn ang="0">
                  <a:pos x="T10" y="T11"/>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1001" name="Freeform 9"/>
            <p:cNvSpPr>
              <a:spLocks/>
            </p:cNvSpPr>
            <p:nvPr/>
          </p:nvSpPr>
          <p:spPr bwMode="hidden">
            <a:xfrm>
              <a:off x="3619" y="3815"/>
              <a:ext cx="2139" cy="198"/>
            </a:xfrm>
            <a:custGeom>
              <a:avLst/>
              <a:gdLst>
                <a:gd name="T0" fmla="*/ 2141 w 2141"/>
                <a:gd name="T1" fmla="*/ 0 h 198"/>
                <a:gd name="T2" fmla="*/ 0 w 2141"/>
                <a:gd name="T3" fmla="*/ 156 h 198"/>
                <a:gd name="T4" fmla="*/ 0 w 2141"/>
                <a:gd name="T5" fmla="*/ 198 h 198"/>
                <a:gd name="T6" fmla="*/ 2141 w 2141"/>
                <a:gd name="T7" fmla="*/ 0 h 198"/>
                <a:gd name="T8" fmla="*/ 2141 w 2141"/>
                <a:gd name="T9" fmla="*/ 0 h 198"/>
              </a:gdLst>
              <a:ahLst/>
              <a:cxnLst>
                <a:cxn ang="0">
                  <a:pos x="T0" y="T1"/>
                </a:cxn>
                <a:cxn ang="0">
                  <a:pos x="T2" y="T3"/>
                </a:cxn>
                <a:cxn ang="0">
                  <a:pos x="T4" y="T5"/>
                </a:cxn>
                <a:cxn ang="0">
                  <a:pos x="T6" y="T7"/>
                </a:cxn>
                <a:cxn ang="0">
                  <a:pos x="T8" y="T9"/>
                </a:cxn>
              </a:cxnLst>
              <a:rect l="0" t="0" r="r" b="b"/>
              <a:pathLst>
                <a:path w="2141" h="198">
                  <a:moveTo>
                    <a:pt x="2141" y="0"/>
                  </a:moveTo>
                  <a:lnTo>
                    <a:pt x="0" y="156"/>
                  </a:lnTo>
                  <a:lnTo>
                    <a:pt x="0" y="198"/>
                  </a:lnTo>
                  <a:lnTo>
                    <a:pt x="2141" y="0"/>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1002" name="Freeform 10"/>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1003" name="Freeform 11"/>
            <p:cNvSpPr>
              <a:spLocks/>
            </p:cNvSpPr>
            <p:nvPr/>
          </p:nvSpPr>
          <p:spPr bwMode="hidden">
            <a:xfrm>
              <a:off x="2097" y="4043"/>
              <a:ext cx="2514" cy="276"/>
            </a:xfrm>
            <a:custGeom>
              <a:avLst/>
              <a:gdLst>
                <a:gd name="T0" fmla="*/ 2182 w 2517"/>
                <a:gd name="T1" fmla="*/ 276 h 276"/>
                <a:gd name="T2" fmla="*/ 2517 w 2517"/>
                <a:gd name="T3" fmla="*/ 204 h 276"/>
                <a:gd name="T4" fmla="*/ 2260 w 2517"/>
                <a:gd name="T5" fmla="*/ 0 h 276"/>
                <a:gd name="T6" fmla="*/ 0 w 2517"/>
                <a:gd name="T7" fmla="*/ 276 h 276"/>
                <a:gd name="T8" fmla="*/ 2182 w 2517"/>
                <a:gd name="T9" fmla="*/ 276 h 276"/>
                <a:gd name="T10" fmla="*/ 2182 w 2517"/>
                <a:gd name="T11" fmla="*/ 276 h 276"/>
              </a:gdLst>
              <a:ahLst/>
              <a:cxnLst>
                <a:cxn ang="0">
                  <a:pos x="T0" y="T1"/>
                </a:cxn>
                <a:cxn ang="0">
                  <a:pos x="T2" y="T3"/>
                </a:cxn>
                <a:cxn ang="0">
                  <a:pos x="T4" y="T5"/>
                </a:cxn>
                <a:cxn ang="0">
                  <a:pos x="T6" y="T7"/>
                </a:cxn>
                <a:cxn ang="0">
                  <a:pos x="T8" y="T9"/>
                </a:cxn>
                <a:cxn ang="0">
                  <a:pos x="T10" y="T11"/>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1004" name="Freeform 12"/>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1005" name="Freeform 13"/>
            <p:cNvSpPr>
              <a:spLocks/>
            </p:cNvSpPr>
            <p:nvPr/>
          </p:nvSpPr>
          <p:spPr bwMode="hidden">
            <a:xfrm>
              <a:off x="5030" y="3151"/>
              <a:ext cx="728" cy="240"/>
            </a:xfrm>
            <a:custGeom>
              <a:avLst/>
              <a:gdLst>
                <a:gd name="T0" fmla="*/ 729 w 729"/>
                <a:gd name="T1" fmla="*/ 240 h 240"/>
                <a:gd name="T2" fmla="*/ 0 w 729"/>
                <a:gd name="T3" fmla="*/ 0 h 240"/>
                <a:gd name="T4" fmla="*/ 0 w 729"/>
                <a:gd name="T5" fmla="*/ 6 h 240"/>
                <a:gd name="T6" fmla="*/ 729 w 729"/>
                <a:gd name="T7" fmla="*/ 240 h 240"/>
                <a:gd name="T8" fmla="*/ 729 w 729"/>
                <a:gd name="T9" fmla="*/ 240 h 240"/>
              </a:gdLst>
              <a:ahLst/>
              <a:cxnLst>
                <a:cxn ang="0">
                  <a:pos x="T0" y="T1"/>
                </a:cxn>
                <a:cxn ang="0">
                  <a:pos x="T2" y="T3"/>
                </a:cxn>
                <a:cxn ang="0">
                  <a:pos x="T4" y="T5"/>
                </a:cxn>
                <a:cxn ang="0">
                  <a:pos x="T6" y="T7"/>
                </a:cxn>
                <a:cxn ang="0">
                  <a:pos x="T8" y="T9"/>
                </a:cxn>
              </a:cxnLst>
              <a:rect l="0" t="0" r="r" b="b"/>
              <a:pathLst>
                <a:path w="729" h="240">
                  <a:moveTo>
                    <a:pt x="729" y="240"/>
                  </a:moveTo>
                  <a:lnTo>
                    <a:pt x="0" y="0"/>
                  </a:lnTo>
                  <a:lnTo>
                    <a:pt x="0" y="6"/>
                  </a:lnTo>
                  <a:lnTo>
                    <a:pt x="729" y="240"/>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1006" name="Freeform 14"/>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1007" name="Freeform 15"/>
            <p:cNvSpPr>
              <a:spLocks/>
            </p:cNvSpPr>
            <p:nvPr/>
          </p:nvSpPr>
          <p:spPr bwMode="hidden">
            <a:xfrm>
              <a:off x="5030" y="3049"/>
              <a:ext cx="728" cy="318"/>
            </a:xfrm>
            <a:custGeom>
              <a:avLst/>
              <a:gdLst>
                <a:gd name="T0" fmla="*/ 729 w 729"/>
                <a:gd name="T1" fmla="*/ 318 h 318"/>
                <a:gd name="T2" fmla="*/ 729 w 729"/>
                <a:gd name="T3" fmla="*/ 312 h 318"/>
                <a:gd name="T4" fmla="*/ 0 w 729"/>
                <a:gd name="T5" fmla="*/ 0 h 318"/>
                <a:gd name="T6" fmla="*/ 0 w 729"/>
                <a:gd name="T7" fmla="*/ 54 h 318"/>
                <a:gd name="T8" fmla="*/ 729 w 729"/>
                <a:gd name="T9" fmla="*/ 318 h 318"/>
                <a:gd name="T10" fmla="*/ 729 w 729"/>
                <a:gd name="T11" fmla="*/ 318 h 318"/>
              </a:gdLst>
              <a:ahLst/>
              <a:cxnLst>
                <a:cxn ang="0">
                  <a:pos x="T0" y="T1"/>
                </a:cxn>
                <a:cxn ang="0">
                  <a:pos x="T2" y="T3"/>
                </a:cxn>
                <a:cxn ang="0">
                  <a:pos x="T4" y="T5"/>
                </a:cxn>
                <a:cxn ang="0">
                  <a:pos x="T6" y="T7"/>
                </a:cxn>
                <a:cxn ang="0">
                  <a:pos x="T8" y="T9"/>
                </a:cxn>
                <a:cxn ang="0">
                  <a:pos x="T10" y="T11"/>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1008" name="Freeform 16"/>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1009" name="Freeform 17"/>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1010" name="Freeform 18"/>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1011"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Lst>
              <a:ahLst/>
              <a:cxnLst>
                <a:cxn ang="0">
                  <a:pos x="T0" y="T1"/>
                </a:cxn>
                <a:cxn ang="0">
                  <a:pos x="T2" y="T3"/>
                </a:cxn>
                <a:cxn ang="0">
                  <a:pos x="T4" y="T5"/>
                </a:cxn>
                <a:cxn ang="0">
                  <a:pos x="T6" y="T7"/>
                </a:cxn>
                <a:cxn ang="0">
                  <a:pos x="T8" y="T9"/>
                </a:cxn>
                <a:cxn ang="0">
                  <a:pos x="T10" y="T11"/>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1012" name="Freeform 20"/>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1013"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Lst>
              <a:ahLst/>
              <a:cxnLst>
                <a:cxn ang="0">
                  <a:pos x="T0" y="T1"/>
                </a:cxn>
                <a:cxn ang="0">
                  <a:pos x="T2" y="T3"/>
                </a:cxn>
                <a:cxn ang="0">
                  <a:pos x="T4" y="T5"/>
                </a:cxn>
                <a:cxn ang="0">
                  <a:pos x="T6" y="T7"/>
                </a:cxn>
                <a:cxn ang="0">
                  <a:pos x="T8" y="T9"/>
                </a:cxn>
              </a:cxnLst>
              <a:rect l="0" t="0" r="r" b="b"/>
              <a:pathLst>
                <a:path w="132" h="132">
                  <a:moveTo>
                    <a:pt x="132" y="132"/>
                  </a:moveTo>
                  <a:lnTo>
                    <a:pt x="0" y="0"/>
                  </a:lnTo>
                  <a:lnTo>
                    <a:pt x="0" y="0"/>
                  </a:lnTo>
                  <a:lnTo>
                    <a:pt x="132" y="132"/>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1014" name="Freeform 22"/>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1015" name="Freeform 23"/>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a:solidFill>
                  <a:srgbClr val="FFFFFF"/>
                </a:solidFill>
              </a:endParaRPr>
            </a:p>
          </p:txBody>
        </p:sp>
        <p:sp>
          <p:nvSpPr>
            <p:cNvPr id="341016" name="Freeform 24"/>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1017"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Lst>
              <a:ahLst/>
              <a:cxnLst>
                <a:cxn ang="0">
                  <a:pos x="T0" y="T1"/>
                </a:cxn>
                <a:cxn ang="0">
                  <a:pos x="T2" y="T3"/>
                </a:cxn>
                <a:cxn ang="0">
                  <a:pos x="T4" y="T5"/>
                </a:cxn>
                <a:cxn ang="0">
                  <a:pos x="T6" y="T7"/>
                </a:cxn>
                <a:cxn ang="0">
                  <a:pos x="T8" y="T9"/>
                </a:cxn>
                <a:cxn ang="0">
                  <a:pos x="T10" y="T11"/>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1018" name="Freeform 26"/>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1019" name="Freeform 27"/>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1020" name="Freeform 28"/>
            <p:cNvSpPr>
              <a:spLocks/>
            </p:cNvSpPr>
            <p:nvPr/>
          </p:nvSpPr>
          <p:spPr bwMode="hidden">
            <a:xfrm>
              <a:off x="5698" y="653"/>
              <a:ext cx="60" cy="311"/>
            </a:xfrm>
            <a:custGeom>
              <a:avLst/>
              <a:gdLst>
                <a:gd name="T0" fmla="*/ 0 w 60"/>
                <a:gd name="T1" fmla="*/ 144 h 312"/>
                <a:gd name="T2" fmla="*/ 60 w 60"/>
                <a:gd name="T3" fmla="*/ 312 h 312"/>
                <a:gd name="T4" fmla="*/ 60 w 60"/>
                <a:gd name="T5" fmla="*/ 6 h 312"/>
                <a:gd name="T6" fmla="*/ 54 w 60"/>
                <a:gd name="T7" fmla="*/ 0 h 312"/>
                <a:gd name="T8" fmla="*/ 0 w 60"/>
                <a:gd name="T9" fmla="*/ 144 h 312"/>
                <a:gd name="T10" fmla="*/ 0 w 60"/>
                <a:gd name="T11" fmla="*/ 144 h 312"/>
              </a:gdLst>
              <a:ahLst/>
              <a:cxnLst>
                <a:cxn ang="0">
                  <a:pos x="T0" y="T1"/>
                </a:cxn>
                <a:cxn ang="0">
                  <a:pos x="T2" y="T3"/>
                </a:cxn>
                <a:cxn ang="0">
                  <a:pos x="T4" y="T5"/>
                </a:cxn>
                <a:cxn ang="0">
                  <a:pos x="T6" y="T7"/>
                </a:cxn>
                <a:cxn ang="0">
                  <a:pos x="T8" y="T9"/>
                </a:cxn>
                <a:cxn ang="0">
                  <a:pos x="T10" y="T11"/>
                </a:cxn>
              </a:cxnLst>
              <a:rect l="0" t="0" r="r" b="b"/>
              <a:pathLst>
                <a:path w="60" h="312">
                  <a:moveTo>
                    <a:pt x="0" y="144"/>
                  </a:moveTo>
                  <a:lnTo>
                    <a:pt x="60" y="312"/>
                  </a:lnTo>
                  <a:lnTo>
                    <a:pt x="60" y="6"/>
                  </a:lnTo>
                  <a:lnTo>
                    <a:pt x="54" y="0"/>
                  </a:lnTo>
                  <a:lnTo>
                    <a:pt x="0" y="144"/>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1021" name="Freeform 29"/>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1022"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0" y="0"/>
                  </a:lnTo>
                  <a:lnTo>
                    <a:pt x="0" y="6"/>
                  </a:lnTo>
                  <a:lnTo>
                    <a:pt x="6"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1023" name="Freeform 31"/>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1024" name="Freeform 32"/>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1025" name="Freeform 33"/>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1026" name="Freeform 34"/>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1027" name="Freeform 35"/>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1028" name="Freeform 36"/>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1029" name="Freeform 37"/>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1030" name="Freeform 38"/>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grpSp>
          <p:nvGrpSpPr>
            <p:cNvPr id="341031" name="Group 39"/>
            <p:cNvGrpSpPr>
              <a:grpSpLocks/>
            </p:cNvGrpSpPr>
            <p:nvPr userDrawn="1"/>
          </p:nvGrpSpPr>
          <p:grpSpPr bwMode="auto">
            <a:xfrm>
              <a:off x="0" y="1632"/>
              <a:ext cx="5758" cy="1858"/>
              <a:chOff x="0" y="1632"/>
              <a:chExt cx="5758" cy="1858"/>
            </a:xfrm>
          </p:grpSpPr>
          <p:sp>
            <p:nvSpPr>
              <p:cNvPr id="341032" name="Freeform 40"/>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341033" name="Freeform 41"/>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grpSp>
      </p:grpSp>
      <p:sp>
        <p:nvSpPr>
          <p:cNvPr id="341034" name="Rectangle 42"/>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41035" name="Rectangle 4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41036" name="Rectangle 4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fontAlgn="base">
              <a:spcBef>
                <a:spcPct val="0"/>
              </a:spcBef>
              <a:spcAft>
                <a:spcPct val="0"/>
              </a:spcAft>
            </a:pPr>
            <a:endParaRPr lang="en-US" altLang="en-US">
              <a:solidFill>
                <a:srgbClr val="FFFFFF"/>
              </a:solidFill>
            </a:endParaRPr>
          </a:p>
        </p:txBody>
      </p:sp>
      <p:sp>
        <p:nvSpPr>
          <p:cNvPr id="341037" name="Rectangle 4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fontAlgn="base">
              <a:spcBef>
                <a:spcPct val="0"/>
              </a:spcBef>
              <a:spcAft>
                <a:spcPct val="0"/>
              </a:spcAft>
            </a:pPr>
            <a:endParaRPr lang="en-US" altLang="en-US">
              <a:solidFill>
                <a:srgbClr val="FFFFFF"/>
              </a:solidFill>
            </a:endParaRPr>
          </a:p>
        </p:txBody>
      </p:sp>
      <p:sp>
        <p:nvSpPr>
          <p:cNvPr id="341038" name="Rectangle 4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fontAlgn="base">
              <a:spcBef>
                <a:spcPct val="0"/>
              </a:spcBef>
              <a:spcAft>
                <a:spcPct val="0"/>
              </a:spcAft>
            </a:pPr>
            <a:fld id="{2C96348D-3EBB-46EF-9B35-45DE05525821}" type="slidenum">
              <a:rPr lang="en-US" altLang="en-US">
                <a:solidFill>
                  <a:srgbClr val="FFFFFF"/>
                </a:solidFill>
              </a:rPr>
              <a:pPr fontAlgn="base">
                <a:spcBef>
                  <a:spcPct val="0"/>
                </a:spcBef>
                <a:spcAft>
                  <a:spcPct val="0"/>
                </a:spcAft>
              </a:pPr>
              <a:t>‹#›</a:t>
            </a:fld>
            <a:endParaRPr lang="en-US" altLang="en-US">
              <a:solidFill>
                <a:srgbClr val="FFFFFF"/>
              </a:solidFill>
            </a:endParaRPr>
          </a:p>
        </p:txBody>
      </p:sp>
    </p:spTree>
    <p:extLst>
      <p:ext uri="{BB962C8B-B14F-4D97-AF65-F5344CB8AC3E}">
        <p14:creationId xmlns:p14="http://schemas.microsoft.com/office/powerpoint/2010/main" val="1118357815"/>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90000"/>
        <a:buFont typeface="Wingdings" pitchFamily="2" charset="2"/>
        <a:buBlip>
          <a:blip r:embed="rId17"/>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90000"/>
        <a:buFont typeface="Wingdings" pitchFamily="2" charset="2"/>
        <a:buBlip>
          <a:blip r:embed="rId18"/>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90000"/>
        <a:buFont typeface="Wingdings" pitchFamily="2" charset="2"/>
        <a:buBlip>
          <a:blip r:embed="rId19"/>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9"/>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9"/>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9"/>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9"/>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5.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US History Unit 7</a:t>
            </a:r>
            <a:br>
              <a:rPr lang="en-US" dirty="0" smtClean="0"/>
            </a:br>
            <a:r>
              <a:rPr lang="en-US" i="1" dirty="0" smtClean="0"/>
              <a:t>Civil Rights</a:t>
            </a:r>
            <a:endParaRPr lang="en-US" dirty="0"/>
          </a:p>
        </p:txBody>
      </p:sp>
      <p:sp>
        <p:nvSpPr>
          <p:cNvPr id="3" name="Subtitle 2"/>
          <p:cNvSpPr>
            <a:spLocks noGrp="1"/>
          </p:cNvSpPr>
          <p:nvPr>
            <p:ph type="subTitle" idx="1"/>
          </p:nvPr>
        </p:nvSpPr>
        <p:spPr>
          <a:xfrm>
            <a:off x="2895600" y="3886200"/>
            <a:ext cx="4876800" cy="1752600"/>
          </a:xfrm>
        </p:spPr>
        <p:txBody>
          <a:bodyPr>
            <a:normAutofit fontScale="85000" lnSpcReduction="20000"/>
          </a:bodyPr>
          <a:lstStyle/>
          <a:p>
            <a:pPr algn="l"/>
            <a:r>
              <a:rPr lang="en-US" dirty="0" smtClean="0"/>
              <a:t>Events and Ideas #4-6</a:t>
            </a:r>
          </a:p>
          <a:p>
            <a:pPr algn="l"/>
            <a:r>
              <a:rPr lang="en-US" dirty="0"/>
              <a:t>4</a:t>
            </a:r>
            <a:r>
              <a:rPr lang="en-US" dirty="0" smtClean="0"/>
              <a:t>. Non- Violent Resistance</a:t>
            </a:r>
          </a:p>
          <a:p>
            <a:pPr algn="l"/>
            <a:r>
              <a:rPr lang="en-US" dirty="0"/>
              <a:t>5</a:t>
            </a:r>
            <a:r>
              <a:rPr lang="en-US" dirty="0" smtClean="0"/>
              <a:t>. Birmingham/ Selma</a:t>
            </a:r>
          </a:p>
          <a:p>
            <a:pPr algn="l"/>
            <a:r>
              <a:rPr lang="en-US" dirty="0"/>
              <a:t>6</a:t>
            </a:r>
            <a:r>
              <a:rPr lang="en-US" dirty="0" smtClean="0"/>
              <a:t>. Stonewall</a:t>
            </a:r>
            <a:endParaRPr lang="en-US" dirty="0"/>
          </a:p>
        </p:txBody>
      </p:sp>
    </p:spTree>
    <p:extLst>
      <p:ext uri="{BB962C8B-B14F-4D97-AF65-F5344CB8AC3E}">
        <p14:creationId xmlns:p14="http://schemas.microsoft.com/office/powerpoint/2010/main" val="3014058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5026" name="Picture 2" descr="image005"/>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0" y="849313"/>
            <a:ext cx="9144000" cy="6084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5027" name="Rectangle 3"/>
          <p:cNvSpPr>
            <a:spLocks noGrp="1" noChangeArrowheads="1"/>
          </p:cNvSpPr>
          <p:nvPr>
            <p:ph type="title"/>
          </p:nvPr>
        </p:nvSpPr>
        <p:spPr>
          <a:xfrm>
            <a:off x="0" y="106363"/>
            <a:ext cx="9144000" cy="1417637"/>
          </a:xfrm>
        </p:spPr>
        <p:txBody>
          <a:bodyPr/>
          <a:lstStyle/>
          <a:p>
            <a:r>
              <a:rPr lang="en-US" altLang="en-US" b="1">
                <a:solidFill>
                  <a:schemeClr val="tx1"/>
                </a:solidFill>
              </a:rPr>
              <a:t>Troops were called out to protect the Freedom Riders.</a:t>
            </a:r>
          </a:p>
        </p:txBody>
      </p:sp>
    </p:spTree>
    <p:extLst>
      <p:ext uri="{BB962C8B-B14F-4D97-AF65-F5344CB8AC3E}">
        <p14:creationId xmlns:p14="http://schemas.microsoft.com/office/powerpoint/2010/main" val="1019988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7074" name="Picture 2" descr="fr-jackson-a"/>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914400"/>
            <a:ext cx="9144000" cy="52466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98087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8098" name="Picture 2" descr="fr-jackson1"/>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408113" y="0"/>
            <a:ext cx="6669087"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8733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b="1" dirty="0" smtClean="0"/>
              <a:t>Birmingham</a:t>
            </a:r>
            <a:endParaRPr lang="en-US" b="1" dirty="0"/>
          </a:p>
        </p:txBody>
      </p:sp>
      <p:sp>
        <p:nvSpPr>
          <p:cNvPr id="4" name="Content Placeholder 3"/>
          <p:cNvSpPr>
            <a:spLocks noGrp="1"/>
          </p:cNvSpPr>
          <p:nvPr>
            <p:ph sz="half" idx="2"/>
          </p:nvPr>
        </p:nvSpPr>
        <p:spPr>
          <a:xfrm>
            <a:off x="4038600" y="1066800"/>
            <a:ext cx="4953000" cy="5598279"/>
          </a:xfrm>
        </p:spPr>
        <p:txBody>
          <a:bodyPr>
            <a:normAutofit fontScale="85000" lnSpcReduction="20000"/>
          </a:bodyPr>
          <a:lstStyle/>
          <a:p>
            <a:r>
              <a:rPr lang="en-US" b="1" dirty="0" smtClean="0"/>
              <a:t>1963 – Birmingham was one of the worst examples of discrimination and segregation. </a:t>
            </a:r>
          </a:p>
          <a:p>
            <a:r>
              <a:rPr lang="en-US" b="1" dirty="0"/>
              <a:t>Birmingham had no black police officers, firefighters, sales </a:t>
            </a:r>
            <a:r>
              <a:rPr lang="en-US" b="1" dirty="0" smtClean="0"/>
              <a:t>clerks, bus </a:t>
            </a:r>
            <a:r>
              <a:rPr lang="en-US" b="1" dirty="0"/>
              <a:t>drivers, bank tellers, or store cashiers. </a:t>
            </a:r>
            <a:r>
              <a:rPr lang="en-US" b="1" dirty="0" smtClean="0"/>
              <a:t>Virtually all jobs were manual labor.</a:t>
            </a:r>
          </a:p>
          <a:p>
            <a:r>
              <a:rPr lang="en-US" b="1" dirty="0" smtClean="0"/>
              <a:t>The </a:t>
            </a:r>
            <a:r>
              <a:rPr lang="en-US" b="1" dirty="0"/>
              <a:t>average income for blacks in the city was less than half that of whites</a:t>
            </a:r>
            <a:r>
              <a:rPr lang="en-US" b="1" dirty="0" smtClean="0"/>
              <a:t>.</a:t>
            </a:r>
          </a:p>
          <a:p>
            <a:r>
              <a:rPr lang="en-US" b="1" dirty="0"/>
              <a:t>The unemployment rate for blacks was two and a half times higher than for </a:t>
            </a:r>
            <a:r>
              <a:rPr lang="en-US" b="1" dirty="0" smtClean="0"/>
              <a:t>whites.</a:t>
            </a:r>
          </a:p>
          <a:p>
            <a:r>
              <a:rPr lang="en-US" b="1" dirty="0"/>
              <a:t>Only 10 percent of the city's black population was registered to </a:t>
            </a:r>
            <a:r>
              <a:rPr lang="en-US" b="1" dirty="0" smtClean="0"/>
              <a:t>vote.</a:t>
            </a:r>
            <a:endParaRPr lang="en-US" b="1"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399"/>
            <a:ext cx="3581400" cy="2505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657599"/>
            <a:ext cx="3581400" cy="2821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sz="half" idx="1"/>
          </p:nvPr>
        </p:nvSpPr>
        <p:spPr/>
        <p:txBody>
          <a:bodyPr/>
          <a:lstStyle/>
          <a:p>
            <a:endParaRPr lang="en-US"/>
          </a:p>
        </p:txBody>
      </p:sp>
    </p:spTree>
    <p:extLst>
      <p:ext uri="{BB962C8B-B14F-4D97-AF65-F5344CB8AC3E}">
        <p14:creationId xmlns:p14="http://schemas.microsoft.com/office/powerpoint/2010/main" val="1131070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Birmingham</a:t>
            </a:r>
            <a:endParaRPr lang="en-US" b="1" dirty="0"/>
          </a:p>
        </p:txBody>
      </p:sp>
      <p:sp>
        <p:nvSpPr>
          <p:cNvPr id="3" name="Content Placeholder 2"/>
          <p:cNvSpPr>
            <a:spLocks noGrp="1"/>
          </p:cNvSpPr>
          <p:nvPr>
            <p:ph sz="half" idx="1"/>
          </p:nvPr>
        </p:nvSpPr>
        <p:spPr/>
        <p:txBody>
          <a:bodyPr>
            <a:normAutofit fontScale="92500"/>
          </a:bodyPr>
          <a:lstStyle/>
          <a:p>
            <a:r>
              <a:rPr lang="en-US" b="1" dirty="0" smtClean="0"/>
              <a:t>The Civil Rights Movement actively taught civil disobedience to students and children which many thought was controversial.</a:t>
            </a:r>
          </a:p>
          <a:p>
            <a:endParaRPr lang="en-US" b="1" dirty="0" smtClean="0"/>
          </a:p>
          <a:p>
            <a:r>
              <a:rPr lang="en-US" b="1" dirty="0" smtClean="0"/>
              <a:t>Ultimately these protests led to the passage of the Civil Rights Act of 1964.</a:t>
            </a:r>
            <a:endParaRPr lang="en-US" b="1" dirty="0"/>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314450"/>
            <a:ext cx="3962400" cy="2443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953000" y="3886200"/>
            <a:ext cx="3962400" cy="2636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1810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419600" cy="1143000"/>
          </a:xfrm>
        </p:spPr>
        <p:txBody>
          <a:bodyPr/>
          <a:lstStyle/>
          <a:p>
            <a:r>
              <a:rPr lang="en-US" b="1" dirty="0" smtClean="0"/>
              <a:t>Selma</a:t>
            </a:r>
            <a:endParaRPr lang="en-US" b="1" dirty="0"/>
          </a:p>
        </p:txBody>
      </p:sp>
      <p:sp>
        <p:nvSpPr>
          <p:cNvPr id="3" name="Content Placeholder 2"/>
          <p:cNvSpPr>
            <a:spLocks noGrp="1"/>
          </p:cNvSpPr>
          <p:nvPr>
            <p:ph sz="half" idx="1"/>
          </p:nvPr>
        </p:nvSpPr>
        <p:spPr>
          <a:xfrm>
            <a:off x="152400" y="1295400"/>
            <a:ext cx="4800600" cy="5410200"/>
          </a:xfrm>
        </p:spPr>
        <p:txBody>
          <a:bodyPr>
            <a:normAutofit fontScale="77500" lnSpcReduction="20000"/>
          </a:bodyPr>
          <a:lstStyle/>
          <a:p>
            <a:r>
              <a:rPr lang="en-US" b="1" dirty="0" smtClean="0"/>
              <a:t>1965 – 3 marches from Selma to Montgomery, Alabama to protest disenfranchisement and demand voting rights.</a:t>
            </a:r>
          </a:p>
          <a:p>
            <a:pPr marL="0" indent="0">
              <a:buNone/>
            </a:pPr>
            <a:endParaRPr lang="en-US" b="1" dirty="0" smtClean="0"/>
          </a:p>
          <a:p>
            <a:r>
              <a:rPr lang="en-US" b="1" dirty="0" smtClean="0"/>
              <a:t>54 mile walk to the State Capital, peaceful protest met with violence from police and state troopers.</a:t>
            </a:r>
          </a:p>
          <a:p>
            <a:pPr marL="0" indent="0">
              <a:buNone/>
            </a:pPr>
            <a:endParaRPr lang="en-US" b="1" dirty="0" smtClean="0"/>
          </a:p>
          <a:p>
            <a:r>
              <a:rPr lang="en-US" b="1" dirty="0" smtClean="0"/>
              <a:t>Shocking photos and television coverage!</a:t>
            </a:r>
          </a:p>
          <a:p>
            <a:endParaRPr lang="en-US" b="1" dirty="0" smtClean="0"/>
          </a:p>
          <a:p>
            <a:r>
              <a:rPr lang="en-US" b="1" dirty="0" smtClean="0"/>
              <a:t>Gained lots of media attention and brought many people from around the country into the Civil Rights movement.</a:t>
            </a:r>
            <a:endParaRPr lang="en-US" b="1" dirty="0"/>
          </a:p>
        </p:txBody>
      </p:sp>
      <p:sp>
        <p:nvSpPr>
          <p:cNvPr id="6" name="Content Placeholder 5"/>
          <p:cNvSpPr>
            <a:spLocks noGrp="1"/>
          </p:cNvSpPr>
          <p:nvPr>
            <p:ph sz="half" idx="2"/>
          </p:nvPr>
        </p:nvSpPr>
        <p:spPr/>
        <p:txBody>
          <a:bodyPr/>
          <a:lstStyle/>
          <a:p>
            <a:endParaRPr lang="en-US" dirty="0"/>
          </a:p>
        </p:txBody>
      </p:sp>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2550763"/>
            <a:ext cx="3515533" cy="224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4794196"/>
            <a:ext cx="3540066" cy="2063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1" y="228600"/>
            <a:ext cx="3540066" cy="227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0093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b="1" dirty="0" smtClean="0"/>
              <a:t>Stonewall</a:t>
            </a:r>
            <a:endParaRPr lang="en-US" b="1" dirty="0"/>
          </a:p>
        </p:txBody>
      </p:sp>
      <p:sp>
        <p:nvSpPr>
          <p:cNvPr id="3" name="Content Placeholder 2"/>
          <p:cNvSpPr>
            <a:spLocks noGrp="1"/>
          </p:cNvSpPr>
          <p:nvPr>
            <p:ph sz="half" idx="1"/>
          </p:nvPr>
        </p:nvSpPr>
        <p:spPr>
          <a:xfrm>
            <a:off x="152400" y="914400"/>
            <a:ext cx="4343400" cy="5410200"/>
          </a:xfrm>
        </p:spPr>
        <p:txBody>
          <a:bodyPr>
            <a:normAutofit fontScale="85000" lnSpcReduction="10000"/>
          </a:bodyPr>
          <a:lstStyle/>
          <a:p>
            <a:r>
              <a:rPr lang="en-US" b="1" dirty="0" smtClean="0"/>
              <a:t>1969 – Riots in New York City that started when the police raided a known hangout for homosexuals. </a:t>
            </a:r>
          </a:p>
          <a:p>
            <a:r>
              <a:rPr lang="en-US" b="1" dirty="0" smtClean="0"/>
              <a:t>Violence erupted and brought attention to the discrimination that Gays and Lesbians were facing.</a:t>
            </a:r>
          </a:p>
          <a:p>
            <a:r>
              <a:rPr lang="en-US" b="1" dirty="0" smtClean="0"/>
              <a:t>The outcome was the first real effort to organize groups to fight against discrimination based on sexual orientation.</a:t>
            </a:r>
          </a:p>
          <a:p>
            <a:r>
              <a:rPr lang="en-US" b="1" dirty="0" smtClean="0"/>
              <a:t>Also began a slow transition in society as more people came out as openly gay.</a:t>
            </a:r>
            <a:endParaRPr lang="en-US" b="1" dirty="0"/>
          </a:p>
        </p:txBody>
      </p:sp>
      <p:sp>
        <p:nvSpPr>
          <p:cNvPr id="4" name="Content Placeholder 3"/>
          <p:cNvSpPr>
            <a:spLocks noGrp="1"/>
          </p:cNvSpPr>
          <p:nvPr>
            <p:ph sz="half" idx="2"/>
          </p:nvPr>
        </p:nvSpPr>
        <p:spPr>
          <a:xfrm>
            <a:off x="4648200" y="914400"/>
            <a:ext cx="4495800" cy="5211763"/>
          </a:xfrm>
        </p:spPr>
        <p:txBody>
          <a:bodyPr>
            <a:normAutofit fontScale="85000" lnSpcReduction="10000"/>
          </a:bodyPr>
          <a:lstStyle/>
          <a:p>
            <a:r>
              <a:rPr lang="en-US" b="1" dirty="0" smtClean="0"/>
              <a:t>Over the years, many political action groups have successfully won more equal treatment in employment but there is no specific constitutional protection based on sexual orientation.</a:t>
            </a:r>
          </a:p>
          <a:p>
            <a:r>
              <a:rPr lang="en-US" b="1" dirty="0" smtClean="0"/>
              <a:t>The current issue is gay marriage which is legally recognized in 36 states.</a:t>
            </a:r>
            <a:endParaRPr lang="en-US" b="1"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4400630"/>
            <a:ext cx="3951085" cy="2443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5469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a:xfrm>
            <a:off x="0" y="76200"/>
            <a:ext cx="9144000" cy="1143000"/>
          </a:xfrm>
        </p:spPr>
        <p:txBody>
          <a:bodyPr/>
          <a:lstStyle/>
          <a:p>
            <a:r>
              <a:rPr lang="en-US" altLang="en-US" b="1"/>
              <a:t>SCLC</a:t>
            </a:r>
          </a:p>
        </p:txBody>
      </p:sp>
      <p:sp>
        <p:nvSpPr>
          <p:cNvPr id="321539" name="Rectangle 3"/>
          <p:cNvSpPr>
            <a:spLocks noGrp="1" noChangeArrowheads="1"/>
          </p:cNvSpPr>
          <p:nvPr>
            <p:ph type="body" sz="half" idx="1"/>
          </p:nvPr>
        </p:nvSpPr>
        <p:spPr>
          <a:xfrm>
            <a:off x="152400" y="1219200"/>
            <a:ext cx="5943600" cy="5486400"/>
          </a:xfrm>
        </p:spPr>
        <p:txBody>
          <a:bodyPr/>
          <a:lstStyle/>
          <a:p>
            <a:pPr>
              <a:lnSpc>
                <a:spcPct val="80000"/>
              </a:lnSpc>
            </a:pPr>
            <a:r>
              <a:rPr lang="en-US" altLang="en-US" sz="2800" b="1"/>
              <a:t>Southern Christian Leadership Conference.</a:t>
            </a:r>
          </a:p>
          <a:p>
            <a:pPr lvl="1">
              <a:lnSpc>
                <a:spcPct val="80000"/>
              </a:lnSpc>
            </a:pPr>
            <a:endParaRPr lang="en-US" altLang="en-US" sz="2000" b="1"/>
          </a:p>
          <a:p>
            <a:pPr>
              <a:lnSpc>
                <a:spcPct val="80000"/>
              </a:lnSpc>
            </a:pPr>
            <a:r>
              <a:rPr lang="en-US" altLang="en-US" sz="2800" b="1"/>
              <a:t>Some churches played a vital role in the fight for civil rights. </a:t>
            </a:r>
          </a:p>
          <a:p>
            <a:pPr lvl="1">
              <a:lnSpc>
                <a:spcPct val="80000"/>
              </a:lnSpc>
            </a:pPr>
            <a:endParaRPr lang="en-US" altLang="en-US" sz="2000" b="1"/>
          </a:p>
          <a:p>
            <a:pPr>
              <a:lnSpc>
                <a:spcPct val="80000"/>
              </a:lnSpc>
            </a:pPr>
            <a:r>
              <a:rPr lang="en-US" altLang="en-US" sz="2800" b="1"/>
              <a:t>SCLC worked against segregation in voting, public transportation, housing, and other public places.</a:t>
            </a:r>
          </a:p>
          <a:p>
            <a:pPr lvl="1">
              <a:lnSpc>
                <a:spcPct val="80000"/>
              </a:lnSpc>
            </a:pPr>
            <a:endParaRPr lang="en-US" altLang="en-US" sz="2000" b="1"/>
          </a:p>
          <a:p>
            <a:pPr>
              <a:lnSpc>
                <a:spcPct val="80000"/>
              </a:lnSpc>
            </a:pPr>
            <a:r>
              <a:rPr lang="en-US" altLang="en-US" sz="2800" b="1"/>
              <a:t>SCLC used non-violent protests and boycotts to achieve goals. </a:t>
            </a:r>
          </a:p>
        </p:txBody>
      </p:sp>
      <p:sp>
        <p:nvSpPr>
          <p:cNvPr id="321540" name="Text Box 4"/>
          <p:cNvSpPr txBox="1">
            <a:spLocks noChangeArrowheads="1"/>
          </p:cNvSpPr>
          <p:nvPr/>
        </p:nvSpPr>
        <p:spPr bwMode="auto">
          <a:xfrm>
            <a:off x="6172200" y="6070600"/>
            <a:ext cx="3048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b="1" i="1">
                <a:solidFill>
                  <a:srgbClr val="FFFFFF"/>
                </a:solidFill>
              </a:rPr>
              <a:t>SCLC’s first president, Martin Luther King, Jr. </a:t>
            </a:r>
          </a:p>
        </p:txBody>
      </p:sp>
      <p:pic>
        <p:nvPicPr>
          <p:cNvPr id="321542" name="Picture 6" descr="434px-Martin-Luther-King-1964-leaning-on-a-lectern"/>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072188" y="1752600"/>
            <a:ext cx="3071812" cy="4241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8438828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066" name="Picture 2" descr="Rosaparksarrested"/>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304800" y="0"/>
            <a:ext cx="8686800" cy="6862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70599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a:xfrm>
            <a:off x="0" y="76200"/>
            <a:ext cx="9144000" cy="1143000"/>
          </a:xfrm>
        </p:spPr>
        <p:txBody>
          <a:bodyPr/>
          <a:lstStyle/>
          <a:p>
            <a:r>
              <a:rPr lang="en-US" altLang="en-US" b="1"/>
              <a:t>Montgomery Bus Boycott</a:t>
            </a:r>
          </a:p>
        </p:txBody>
      </p:sp>
      <p:sp>
        <p:nvSpPr>
          <p:cNvPr id="346115" name="Rectangle 3"/>
          <p:cNvSpPr>
            <a:spLocks noGrp="1" noChangeArrowheads="1"/>
          </p:cNvSpPr>
          <p:nvPr>
            <p:ph type="body" sz="half" idx="2"/>
          </p:nvPr>
        </p:nvSpPr>
        <p:spPr>
          <a:xfrm>
            <a:off x="4114800" y="1219200"/>
            <a:ext cx="5029200" cy="5638800"/>
          </a:xfrm>
        </p:spPr>
        <p:txBody>
          <a:bodyPr/>
          <a:lstStyle/>
          <a:p>
            <a:pPr>
              <a:lnSpc>
                <a:spcPct val="90000"/>
              </a:lnSpc>
            </a:pPr>
            <a:r>
              <a:rPr lang="en-US" altLang="en-US" sz="2800" b="1"/>
              <a:t>Rosa Parks refused to give up her seat to a white man (Dec. 1, 1955). </a:t>
            </a:r>
          </a:p>
          <a:p>
            <a:pPr lvl="1">
              <a:lnSpc>
                <a:spcPct val="90000"/>
              </a:lnSpc>
            </a:pPr>
            <a:endParaRPr lang="en-US" altLang="en-US" sz="2000" b="1"/>
          </a:p>
          <a:p>
            <a:pPr>
              <a:lnSpc>
                <a:spcPct val="90000"/>
              </a:lnSpc>
            </a:pPr>
            <a:r>
              <a:rPr lang="en-US" altLang="en-US" sz="2800" b="1"/>
              <a:t>She was arrested and fined $10. She appealed.</a:t>
            </a:r>
          </a:p>
          <a:p>
            <a:pPr lvl="1">
              <a:lnSpc>
                <a:spcPct val="90000"/>
              </a:lnSpc>
            </a:pPr>
            <a:endParaRPr lang="en-US" altLang="en-US" sz="2000" b="1"/>
          </a:p>
          <a:p>
            <a:pPr>
              <a:lnSpc>
                <a:spcPct val="90000"/>
              </a:lnSpc>
            </a:pPr>
            <a:r>
              <a:rPr lang="en-US" altLang="en-US" sz="2800" b="1"/>
              <a:t>Blacks </a:t>
            </a:r>
            <a:r>
              <a:rPr lang="en-US" altLang="en-US" sz="2800" b="1" u="sng"/>
              <a:t>boycotted</a:t>
            </a:r>
            <a:r>
              <a:rPr lang="en-US" altLang="en-US" sz="2800" b="1"/>
              <a:t> the bus system in Montgomery.</a:t>
            </a:r>
            <a:r>
              <a:rPr lang="en-US" altLang="en-US" sz="2400" b="1"/>
              <a:t>  </a:t>
            </a:r>
          </a:p>
          <a:p>
            <a:pPr lvl="1">
              <a:lnSpc>
                <a:spcPct val="90000"/>
              </a:lnSpc>
            </a:pPr>
            <a:endParaRPr lang="en-US" altLang="en-US" sz="2000" b="1"/>
          </a:p>
          <a:p>
            <a:pPr>
              <a:lnSpc>
                <a:spcPct val="90000"/>
              </a:lnSpc>
            </a:pPr>
            <a:r>
              <a:rPr lang="en-US" altLang="en-US" sz="2800" b="1"/>
              <a:t>December, 1956: Supreme Court declared Alabama’s laws segregating busses unconstitutional. </a:t>
            </a:r>
          </a:p>
        </p:txBody>
      </p:sp>
      <p:sp>
        <p:nvSpPr>
          <p:cNvPr id="346116" name="Text Box 4"/>
          <p:cNvSpPr txBox="1">
            <a:spLocks noChangeArrowheads="1"/>
          </p:cNvSpPr>
          <p:nvPr/>
        </p:nvSpPr>
        <p:spPr bwMode="auto">
          <a:xfrm>
            <a:off x="0" y="5105400"/>
            <a:ext cx="39624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altLang="en-US" b="1" i="1">
                <a:solidFill>
                  <a:srgbClr val="FFFFFF"/>
                </a:solidFill>
              </a:rPr>
              <a:t>The bus Rosa Parks was arrested on is now in the Henry Ford Museum.</a:t>
            </a:r>
          </a:p>
        </p:txBody>
      </p:sp>
      <p:pic>
        <p:nvPicPr>
          <p:cNvPr id="346117" name="Picture 5" descr="800px-Rosa_Parks_Bus"/>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0" y="2362200"/>
            <a:ext cx="4038600" cy="2635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550979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6354" name="Picture 2" descr="sit-in-va"/>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0" y="-169863"/>
            <a:ext cx="9144000" cy="7027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56355" name="Rectangle 3"/>
          <p:cNvSpPr>
            <a:spLocks noGrp="1" noChangeArrowheads="1"/>
          </p:cNvSpPr>
          <p:nvPr>
            <p:ph type="title"/>
          </p:nvPr>
        </p:nvSpPr>
        <p:spPr>
          <a:xfrm>
            <a:off x="0" y="-76200"/>
            <a:ext cx="9067800" cy="1219200"/>
          </a:xfrm>
        </p:spPr>
        <p:txBody>
          <a:bodyPr/>
          <a:lstStyle/>
          <a:p>
            <a:r>
              <a:rPr lang="en-US" altLang="en-US" sz="5400" b="1">
                <a:solidFill>
                  <a:schemeClr val="bg1"/>
                </a:solidFill>
              </a:rPr>
              <a:t>Sit-In Movement</a:t>
            </a:r>
          </a:p>
        </p:txBody>
      </p:sp>
    </p:spTree>
    <p:extLst>
      <p:ext uri="{BB962C8B-B14F-4D97-AF65-F5344CB8AC3E}">
        <p14:creationId xmlns:p14="http://schemas.microsoft.com/office/powerpoint/2010/main" val="1126224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02" name="Picture 2" descr="sit-in-va2"/>
          <p:cNvPicPr>
            <a:picLocks noGrp="1" noChangeAspect="1" noChangeArrowheads="1"/>
          </p:cNvPicPr>
          <p:nvPr>
            <p:ph/>
          </p:nvPr>
        </p:nvPicPr>
        <p:blipFill>
          <a:blip r:embed="rId3">
            <a:extLst>
              <a:ext uri="{28A0092B-C50C-407E-A947-70E740481C1C}">
                <a14:useLocalDpi xmlns:a14="http://schemas.microsoft.com/office/drawing/2010/main" val="0"/>
              </a:ext>
            </a:extLst>
          </a:blip>
          <a:srcRect b="4256"/>
          <a:stretch>
            <a:fillRect/>
          </a:stretch>
        </p:blipFill>
        <p:spPr>
          <a:xfrm>
            <a:off x="2863850" y="0"/>
            <a:ext cx="6280150"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58403" name="Picture 3" descr="60wms-thankgod1"/>
          <p:cNvPicPr>
            <a:picLocks noChangeAspect="1" noChangeArrowheads="1"/>
          </p:cNvPicPr>
          <p:nvPr/>
        </p:nvPicPr>
        <p:blipFill>
          <a:blip r:embed="rId4">
            <a:extLst>
              <a:ext uri="{28A0092B-C50C-407E-A947-70E740481C1C}">
                <a14:useLocalDpi xmlns:a14="http://schemas.microsoft.com/office/drawing/2010/main" val="0"/>
              </a:ext>
            </a:extLst>
          </a:blip>
          <a:srcRect r="39262"/>
          <a:stretch>
            <a:fillRect/>
          </a:stretch>
        </p:blipFill>
        <p:spPr bwMode="auto">
          <a:xfrm>
            <a:off x="0" y="0"/>
            <a:ext cx="30003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1719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ChangeArrowheads="1"/>
          </p:cNvSpPr>
          <p:nvPr>
            <p:ph type="title"/>
          </p:nvPr>
        </p:nvSpPr>
        <p:spPr>
          <a:xfrm>
            <a:off x="0" y="76200"/>
            <a:ext cx="9144000" cy="1143000"/>
          </a:xfrm>
        </p:spPr>
        <p:txBody>
          <a:bodyPr/>
          <a:lstStyle/>
          <a:p>
            <a:r>
              <a:rPr lang="en-US" altLang="en-US" b="1"/>
              <a:t>Sit-Ins</a:t>
            </a:r>
          </a:p>
        </p:txBody>
      </p:sp>
      <p:sp>
        <p:nvSpPr>
          <p:cNvPr id="360451" name="Rectangle 3"/>
          <p:cNvSpPr>
            <a:spLocks noGrp="1" noChangeArrowheads="1"/>
          </p:cNvSpPr>
          <p:nvPr>
            <p:ph type="body" sz="half" idx="2"/>
          </p:nvPr>
        </p:nvSpPr>
        <p:spPr>
          <a:xfrm>
            <a:off x="3886200" y="1066800"/>
            <a:ext cx="5257800" cy="5791200"/>
          </a:xfrm>
        </p:spPr>
        <p:txBody>
          <a:bodyPr/>
          <a:lstStyle/>
          <a:p>
            <a:pPr>
              <a:lnSpc>
                <a:spcPct val="90000"/>
              </a:lnSpc>
            </a:pPr>
            <a:r>
              <a:rPr lang="en-US" altLang="en-US" sz="2800" b="1"/>
              <a:t>Students staged sit-ins at restaurants to end segregation.</a:t>
            </a:r>
            <a:r>
              <a:rPr lang="en-US" altLang="en-US" sz="2400" b="1"/>
              <a:t> </a:t>
            </a:r>
          </a:p>
          <a:p>
            <a:pPr lvl="1">
              <a:lnSpc>
                <a:spcPct val="90000"/>
              </a:lnSpc>
            </a:pPr>
            <a:endParaRPr lang="en-US" altLang="en-US" sz="2000" b="1"/>
          </a:p>
          <a:p>
            <a:pPr>
              <a:lnSpc>
                <a:spcPct val="90000"/>
              </a:lnSpc>
            </a:pPr>
            <a:r>
              <a:rPr lang="en-US" altLang="en-US" sz="2800" b="1"/>
              <a:t>Starts in Greensboro, North Carolina and spreads to 100 other cities.</a:t>
            </a:r>
          </a:p>
          <a:p>
            <a:pPr lvl="1">
              <a:lnSpc>
                <a:spcPct val="90000"/>
              </a:lnSpc>
            </a:pPr>
            <a:endParaRPr lang="en-US" altLang="en-US" b="1"/>
          </a:p>
          <a:p>
            <a:pPr>
              <a:lnSpc>
                <a:spcPct val="90000"/>
              </a:lnSpc>
            </a:pPr>
            <a:r>
              <a:rPr lang="en-US" altLang="en-US" sz="2800" b="1"/>
              <a:t>People were often heckled, punched, kicked, beaten with clubs, burned with cigarettes, and hot coffee.</a:t>
            </a:r>
          </a:p>
          <a:p>
            <a:pPr lvl="1">
              <a:lnSpc>
                <a:spcPct val="90000"/>
              </a:lnSpc>
            </a:pPr>
            <a:endParaRPr lang="en-US" altLang="en-US" sz="2000" b="1"/>
          </a:p>
          <a:p>
            <a:pPr>
              <a:lnSpc>
                <a:spcPct val="90000"/>
              </a:lnSpc>
            </a:pPr>
            <a:r>
              <a:rPr lang="en-US" altLang="en-US" sz="2800" b="1"/>
              <a:t>Most did not fight back.</a:t>
            </a:r>
            <a:r>
              <a:rPr lang="en-US" altLang="en-US" sz="2400" b="1"/>
              <a:t>  </a:t>
            </a:r>
          </a:p>
        </p:txBody>
      </p:sp>
      <p:sp>
        <p:nvSpPr>
          <p:cNvPr id="360452" name="Text Box 4"/>
          <p:cNvSpPr txBox="1">
            <a:spLocks noChangeArrowheads="1"/>
          </p:cNvSpPr>
          <p:nvPr/>
        </p:nvSpPr>
        <p:spPr bwMode="auto">
          <a:xfrm>
            <a:off x="315913" y="5715000"/>
            <a:ext cx="3429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altLang="en-US" b="1" i="1">
                <a:solidFill>
                  <a:srgbClr val="FFFFFF"/>
                </a:solidFill>
              </a:rPr>
              <a:t>The Greensboro Four </a:t>
            </a:r>
          </a:p>
        </p:txBody>
      </p:sp>
      <p:pic>
        <p:nvPicPr>
          <p:cNvPr id="360453" name="Picture 5" descr="februari"/>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r="7140"/>
          <a:stretch>
            <a:fillRect/>
          </a:stretch>
        </p:blipFill>
        <p:spPr>
          <a:xfrm>
            <a:off x="11113" y="2286000"/>
            <a:ext cx="3798887" cy="3333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4402353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2498" name="Picture 2" descr="sit-i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7218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62499" name="Rectangle 3"/>
          <p:cNvSpPr>
            <a:spLocks noGrp="1" noChangeArrowheads="1"/>
          </p:cNvSpPr>
          <p:nvPr>
            <p:ph type="title"/>
          </p:nvPr>
        </p:nvSpPr>
        <p:spPr>
          <a:xfrm>
            <a:off x="0" y="5486400"/>
            <a:ext cx="9144000" cy="1417638"/>
          </a:xfrm>
        </p:spPr>
        <p:txBody>
          <a:bodyPr/>
          <a:lstStyle/>
          <a:p>
            <a:r>
              <a:rPr lang="en-US" altLang="en-US" sz="4000" b="1">
                <a:solidFill>
                  <a:schemeClr val="bg1"/>
                </a:solidFill>
              </a:rPr>
              <a:t>Woolworth sit-in, Jackson, MS. </a:t>
            </a:r>
            <a:br>
              <a:rPr lang="en-US" altLang="en-US" sz="4000" b="1">
                <a:solidFill>
                  <a:schemeClr val="bg1"/>
                </a:solidFill>
              </a:rPr>
            </a:br>
            <a:r>
              <a:rPr lang="en-US" altLang="en-US" sz="4000" b="1">
                <a:solidFill>
                  <a:schemeClr val="bg1"/>
                </a:solidFill>
              </a:rPr>
              <a:t>May 28, 1963</a:t>
            </a:r>
          </a:p>
        </p:txBody>
      </p:sp>
    </p:spTree>
    <p:extLst>
      <p:ext uri="{BB962C8B-B14F-4D97-AF65-F5344CB8AC3E}">
        <p14:creationId xmlns:p14="http://schemas.microsoft.com/office/powerpoint/2010/main" val="2218207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ChangeArrowheads="1"/>
          </p:cNvSpPr>
          <p:nvPr>
            <p:ph type="title"/>
          </p:nvPr>
        </p:nvSpPr>
        <p:spPr>
          <a:xfrm>
            <a:off x="0" y="76200"/>
            <a:ext cx="9144000" cy="1143000"/>
          </a:xfrm>
        </p:spPr>
        <p:txBody>
          <a:bodyPr/>
          <a:lstStyle/>
          <a:p>
            <a:r>
              <a:rPr lang="en-US" altLang="en-US" b="1"/>
              <a:t>Freedom Riders</a:t>
            </a:r>
          </a:p>
        </p:txBody>
      </p:sp>
      <p:sp>
        <p:nvSpPr>
          <p:cNvPr id="382979" name="Rectangle 3"/>
          <p:cNvSpPr>
            <a:spLocks noGrp="1" noChangeArrowheads="1"/>
          </p:cNvSpPr>
          <p:nvPr>
            <p:ph type="body" sz="half" idx="1"/>
          </p:nvPr>
        </p:nvSpPr>
        <p:spPr>
          <a:xfrm>
            <a:off x="76200" y="1066800"/>
            <a:ext cx="6019800" cy="5791200"/>
          </a:xfrm>
        </p:spPr>
        <p:txBody>
          <a:bodyPr/>
          <a:lstStyle/>
          <a:p>
            <a:pPr>
              <a:lnSpc>
                <a:spcPct val="80000"/>
              </a:lnSpc>
            </a:pPr>
            <a:r>
              <a:rPr lang="en-US" altLang="en-US" sz="2800" b="1"/>
              <a:t>Though illegal, bus terminals in the South were still segregated. </a:t>
            </a:r>
          </a:p>
          <a:p>
            <a:pPr lvl="1">
              <a:lnSpc>
                <a:spcPct val="80000"/>
              </a:lnSpc>
            </a:pPr>
            <a:endParaRPr lang="en-US" altLang="en-US" b="1"/>
          </a:p>
          <a:p>
            <a:pPr>
              <a:lnSpc>
                <a:spcPct val="80000"/>
              </a:lnSpc>
            </a:pPr>
            <a:r>
              <a:rPr lang="en-US" altLang="en-US" sz="2800" b="1"/>
              <a:t>African-Americans and Whites rode buses into the South. </a:t>
            </a:r>
          </a:p>
          <a:p>
            <a:pPr lvl="1">
              <a:lnSpc>
                <a:spcPct val="80000"/>
              </a:lnSpc>
            </a:pPr>
            <a:endParaRPr lang="en-US" altLang="en-US" b="1"/>
          </a:p>
          <a:p>
            <a:pPr>
              <a:lnSpc>
                <a:spcPct val="80000"/>
              </a:lnSpc>
            </a:pPr>
            <a:r>
              <a:rPr lang="en-US" altLang="en-US" sz="2800" b="1"/>
              <a:t>They came to the South to protest continued illegal segregation.</a:t>
            </a:r>
          </a:p>
          <a:p>
            <a:pPr lvl="1">
              <a:lnSpc>
                <a:spcPct val="80000"/>
              </a:lnSpc>
            </a:pPr>
            <a:endParaRPr lang="en-US" altLang="en-US" b="1"/>
          </a:p>
          <a:p>
            <a:pPr>
              <a:lnSpc>
                <a:spcPct val="80000"/>
              </a:lnSpc>
            </a:pPr>
            <a:r>
              <a:rPr lang="en-US" altLang="en-US" sz="2800" b="1"/>
              <a:t>Police were “absent” whenever white mobs appeared at bus terminals to terrorize the riders.</a:t>
            </a:r>
            <a:r>
              <a:rPr lang="en-US" altLang="en-US" sz="2400" b="1"/>
              <a:t> </a:t>
            </a:r>
          </a:p>
        </p:txBody>
      </p:sp>
      <p:sp>
        <p:nvSpPr>
          <p:cNvPr id="382980" name="Text Box 4"/>
          <p:cNvSpPr txBox="1">
            <a:spLocks noChangeArrowheads="1"/>
          </p:cNvSpPr>
          <p:nvPr/>
        </p:nvSpPr>
        <p:spPr bwMode="auto">
          <a:xfrm>
            <a:off x="5867400" y="4946650"/>
            <a:ext cx="32766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b="1" i="1">
                <a:latin typeface="Arial" charset="0"/>
              </a:rPr>
              <a:t>May 14</a:t>
            </a:r>
            <a:r>
              <a:rPr lang="en-US" altLang="en-US" b="1" i="1" baseline="30000">
                <a:latin typeface="Arial" charset="0"/>
              </a:rPr>
              <a:t>th</a:t>
            </a:r>
            <a:r>
              <a:rPr lang="en-US" altLang="en-US" b="1" i="1">
                <a:latin typeface="Arial" charset="0"/>
              </a:rPr>
              <a:t>, 1961: Freedom Riders’ bus attacked by angry white mob.</a:t>
            </a:r>
          </a:p>
        </p:txBody>
      </p:sp>
      <p:pic>
        <p:nvPicPr>
          <p:cNvPr id="382981" name="Picture 5" descr="fr-anniston5"/>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20755"/>
          <a:stretch>
            <a:fillRect/>
          </a:stretch>
        </p:blipFill>
        <p:spPr>
          <a:xfrm>
            <a:off x="6019800" y="1611313"/>
            <a:ext cx="3124200" cy="2970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77760922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506</TotalTime>
  <Words>1590</Words>
  <Application>Microsoft Office PowerPoint</Application>
  <PresentationFormat>On-screen Show (4:3)</PresentationFormat>
  <Paragraphs>126</Paragraphs>
  <Slides>16</Slides>
  <Notes>9</Notes>
  <HiddenSlides>0</HiddenSlides>
  <MMClips>0</MMClips>
  <ScaleCrop>false</ScaleCrop>
  <HeadingPairs>
    <vt:vector size="4" baseType="variant">
      <vt:variant>
        <vt:lpstr>Theme</vt:lpstr>
      </vt:variant>
      <vt:variant>
        <vt:i4>3</vt:i4>
      </vt:variant>
      <vt:variant>
        <vt:lpstr>Slide Titles</vt:lpstr>
      </vt:variant>
      <vt:variant>
        <vt:i4>16</vt:i4>
      </vt:variant>
    </vt:vector>
  </HeadingPairs>
  <TitlesOfParts>
    <vt:vector size="19" baseType="lpstr">
      <vt:lpstr>Office Theme</vt:lpstr>
      <vt:lpstr>Beam</vt:lpstr>
      <vt:lpstr>1_Beam</vt:lpstr>
      <vt:lpstr>US History Unit 7 Civil Rights</vt:lpstr>
      <vt:lpstr>SCLC</vt:lpstr>
      <vt:lpstr>PowerPoint Presentation</vt:lpstr>
      <vt:lpstr>Montgomery Bus Boycott</vt:lpstr>
      <vt:lpstr>Sit-In Movement</vt:lpstr>
      <vt:lpstr>PowerPoint Presentation</vt:lpstr>
      <vt:lpstr>Sit-Ins</vt:lpstr>
      <vt:lpstr>Woolworth sit-in, Jackson, MS.  May 28, 1963</vt:lpstr>
      <vt:lpstr>Freedom Riders</vt:lpstr>
      <vt:lpstr>Troops were called out to protect the Freedom Riders.</vt:lpstr>
      <vt:lpstr>PowerPoint Presentation</vt:lpstr>
      <vt:lpstr>PowerPoint Presentation</vt:lpstr>
      <vt:lpstr>Birmingham</vt:lpstr>
      <vt:lpstr>Birmingham</vt:lpstr>
      <vt:lpstr>Selma</vt:lpstr>
      <vt:lpstr>Stonewall</vt:lpstr>
    </vt:vector>
  </TitlesOfParts>
  <Company>LEUSD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History Unit 7 Civil Rights</dc:title>
  <dc:creator>Polly Jones</dc:creator>
  <cp:lastModifiedBy>Polly Jones</cp:lastModifiedBy>
  <cp:revision>9</cp:revision>
  <dcterms:created xsi:type="dcterms:W3CDTF">2015-04-06T19:59:22Z</dcterms:created>
  <dcterms:modified xsi:type="dcterms:W3CDTF">2015-04-09T19:24:20Z</dcterms:modified>
</cp:coreProperties>
</file>