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6" r:id="rId3"/>
  </p:sldMasterIdLst>
  <p:notesMasterIdLst>
    <p:notesMasterId r:id="rId16"/>
  </p:notesMasterIdLst>
  <p:sldIdLst>
    <p:sldId id="256" r:id="rId4"/>
    <p:sldId id="264" r:id="rId5"/>
    <p:sldId id="265" r:id="rId6"/>
    <p:sldId id="266" r:id="rId7"/>
    <p:sldId id="267" r:id="rId8"/>
    <p:sldId id="261" r:id="rId9"/>
    <p:sldId id="262" r:id="rId10"/>
    <p:sldId id="263" r:id="rId11"/>
    <p:sldId id="258" r:id="rId12"/>
    <p:sldId id="268" r:id="rId13"/>
    <p:sldId id="259" r:id="rId14"/>
    <p:sldId id="26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96"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3F57C8-F628-45A9-9AF3-F83294988266}" type="datetimeFigureOut">
              <a:rPr lang="en-US" smtClean="0"/>
              <a:t>4/7/2015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D3935E-6D0F-46A5-BB37-F6BDE7709185}" type="slidenum">
              <a:rPr lang="en-US" smtClean="0"/>
              <a:t>‹#›</a:t>
            </a:fld>
            <a:endParaRPr lang="en-US"/>
          </a:p>
        </p:txBody>
      </p:sp>
    </p:spTree>
    <p:extLst>
      <p:ext uri="{BB962C8B-B14F-4D97-AF65-F5344CB8AC3E}">
        <p14:creationId xmlns:p14="http://schemas.microsoft.com/office/powerpoint/2010/main" val="2032325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53AB0C-152F-485F-B358-EB0B691AF05B}" type="slidenum">
              <a:rPr lang="en-US" altLang="en-US">
                <a:solidFill>
                  <a:prstClr val="black"/>
                </a:solidFill>
              </a:rPr>
              <a:pPr/>
              <a:t>6</a:t>
            </a:fld>
            <a:endParaRPr lang="en-US" altLang="en-US">
              <a:solidFill>
                <a:prstClr val="black"/>
              </a:solidFill>
            </a:endParaRPr>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r>
              <a:rPr lang="en-US" altLang="en-US" sz="1000"/>
              <a:t>Dred Scott v. Sandford, also known as the Dred Scott Case, was a lawsuit, pivotal in the history of the United States, decided by the United States Supreme Court in 1857 that ruled that people of African descent, whether or not they were slaves, could never be citizens of the United States, and that Congress had no authority to prohibit slavery in federal territories. It was also ruled that slaves could not sue in court, and that slaves could be considered chattel or private property, and, being private property, could not be taken away from their owners without due process. The decision for the court, known as the Dred Scott Decision, was written by Chief Justice Roger B. Taney.</a:t>
            </a:r>
          </a:p>
          <a:p>
            <a:endParaRPr lang="en-US" altLang="en-US" sz="1000"/>
          </a:p>
          <a:p>
            <a:r>
              <a:rPr lang="en-US" altLang="en-US" sz="1000" i="1"/>
              <a:t>States do not have the right to claim an individual’s property that was fairly theirs in another state. Property cannot cease to exist as a result of changing jurisdiction. The majority decision held that Africans residing in America, whether free or slave, could not become United States citizens and the plaintiff therefore lacked the capacity to file a lawsuit. Furthermore, the parts of the Missouri Compromise creating free territories were unconstitutional because Congress had no authority to abolish slavery in federal territories. Judgment of Circuit Court for the District of Missouri reversed and dismissed for lack of jurisdiction.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42EA85-0826-4AC3-9BC0-DF317F1EAB74}" type="slidenum">
              <a:rPr lang="en-US" altLang="en-US">
                <a:solidFill>
                  <a:prstClr val="black"/>
                </a:solidFill>
              </a:rPr>
              <a:pPr/>
              <a:t>7</a:t>
            </a:fld>
            <a:endParaRPr lang="en-US" altLang="en-US">
              <a:solidFill>
                <a:prstClr val="black"/>
              </a:solidFill>
            </a:endParaRPr>
          </a:p>
        </p:txBody>
      </p:sp>
      <p:sp>
        <p:nvSpPr>
          <p:cNvPr id="308226" name="Rectangle 2"/>
          <p:cNvSpPr>
            <a:spLocks noGrp="1" noRot="1" noChangeAspect="1" noChangeArrowheads="1" noTextEdit="1"/>
          </p:cNvSpPr>
          <p:nvPr>
            <p:ph type="sldImg"/>
          </p:nvPr>
        </p:nvSpPr>
        <p:spPr>
          <a:ln/>
        </p:spPr>
      </p:sp>
      <p:sp>
        <p:nvSpPr>
          <p:cNvPr id="308227" name="Rectangle 3"/>
          <p:cNvSpPr>
            <a:spLocks noGrp="1" noChangeArrowheads="1"/>
          </p:cNvSpPr>
          <p:nvPr>
            <p:ph type="body" idx="1"/>
          </p:nvPr>
        </p:nvSpPr>
        <p:spPr/>
        <p:txBody>
          <a:bodyPr/>
          <a:lstStyle/>
          <a:p>
            <a:r>
              <a:rPr lang="en-US" altLang="en-US" sz="1000" b="1"/>
              <a:t>In 1896, the Supreme Court declared segregation constitutional.</a:t>
            </a:r>
          </a:p>
          <a:p>
            <a:pPr lvl="1"/>
            <a:endParaRPr lang="en-US" altLang="en-US" sz="1000" b="1"/>
          </a:p>
          <a:p>
            <a:r>
              <a:rPr lang="en-US" altLang="en-US" sz="1000" b="1"/>
              <a:t>Established the “separate but equal” doctrine.</a:t>
            </a:r>
          </a:p>
          <a:p>
            <a:pPr lvl="1"/>
            <a:endParaRPr lang="en-US" altLang="en-US" sz="1000" b="1"/>
          </a:p>
          <a:p>
            <a:r>
              <a:rPr lang="en-US" altLang="en-US" sz="1000" b="1"/>
              <a:t>Laws segregating African Americans from whites was permitted as long as equal facilities were provided. </a:t>
            </a:r>
          </a:p>
          <a:p>
            <a:endParaRPr lang="en-US" altLang="en-US" sz="1000"/>
          </a:p>
          <a:p>
            <a:r>
              <a:rPr lang="en-US" altLang="en-US" sz="1000" i="1"/>
              <a:t>In June 7, 1892, Plessy boarded a car of the East Louisiana Railroad that was designated by whites for use by white patrons only. Although Plessy was one-eighth black and seven-eighths white, under Louisiana state law he was classified as an African-American, and thus required to sit in the "colored" car. When Plessy refused to leave the white car and move to the colored car, he was arrested and jailed. </a:t>
            </a:r>
          </a:p>
          <a:p>
            <a:endParaRPr lang="en-US" altLang="en-US" sz="1000" i="1"/>
          </a:p>
          <a:p>
            <a:r>
              <a:rPr lang="en-US" altLang="en-US" sz="1000" i="1"/>
              <a:t>In his case, Homer Adolph Plessy v. The State of Louisiana, Plessy argued that the East Louisiana Railroad had denied him his constitutional rights under the Thirteenth and Fourteenth Amendments of the United States. However, the judge presiding over his case, John Howard Ferguson, ruled that Louisiana had the right to regulate railroad companies as long as they operated within state boundaries. Plessy sought a writ of prohibition.</a:t>
            </a:r>
          </a:p>
          <a:p>
            <a:endParaRPr lang="en-US" altLang="en-US" sz="1000" i="1"/>
          </a:p>
          <a:p>
            <a:r>
              <a:rPr lang="en-US" altLang="en-US" sz="1000" i="1"/>
              <a:t>Plessy took it to the Supreme Court of Louisiana where he again found an unreceptive ear, as the state Supreme Court upheld Judge Ferguson's ruling. Undaunted, Plessy appealed to the United States Supreme Court in 1896. The Supreme Court rejected his claim setting down the “separate but equal” precedent.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5232AC-19FF-4D0A-BCE3-6DCC4C3AEE10}" type="slidenum">
              <a:rPr lang="en-US" altLang="en-US">
                <a:solidFill>
                  <a:prstClr val="black"/>
                </a:solidFill>
              </a:rPr>
              <a:pPr/>
              <a:t>8</a:t>
            </a:fld>
            <a:endParaRPr lang="en-US" altLang="en-US">
              <a:solidFill>
                <a:prstClr val="black"/>
              </a:solidFill>
            </a:endParaRPr>
          </a:p>
        </p:txBody>
      </p:sp>
      <p:sp>
        <p:nvSpPr>
          <p:cNvPr id="314370" name="Rectangle 2"/>
          <p:cNvSpPr>
            <a:spLocks noGrp="1" noRot="1" noChangeAspect="1" noChangeArrowheads="1" noTextEdit="1"/>
          </p:cNvSpPr>
          <p:nvPr>
            <p:ph type="sldImg"/>
          </p:nvPr>
        </p:nvSpPr>
        <p:spPr>
          <a:ln/>
        </p:spPr>
      </p:sp>
      <p:sp>
        <p:nvSpPr>
          <p:cNvPr id="314371" name="Rectangle 3"/>
          <p:cNvSpPr>
            <a:spLocks noGrp="1" noChangeArrowheads="1"/>
          </p:cNvSpPr>
          <p:nvPr>
            <p:ph type="body" idx="1"/>
          </p:nvPr>
        </p:nvSpPr>
        <p:spPr/>
        <p:txBody>
          <a:bodyPr/>
          <a:lstStyle/>
          <a:p>
            <a:r>
              <a:rPr lang="en-US" altLang="en-US" sz="1000" i="1"/>
              <a:t>Much of the ninety years preceding the Brown case, race relations in the U.S. had been dominated by racial segregation. This policy had been endorsed in 1896 by the United States Supreme Court case of Plessy v. Ferguson, which held that as long as the separate facilities for the separate races were "equal," the segregation did not violate the Fourteenth Amendment ("no state shall . . . deny to any person . . . the equal protection of the laws").</a:t>
            </a:r>
          </a:p>
          <a:p>
            <a:endParaRPr lang="en-US" altLang="en-US" sz="1000" i="1"/>
          </a:p>
          <a:p>
            <a:r>
              <a:rPr lang="en-US" altLang="en-US" sz="1000" i="1"/>
              <a:t>The plaintiffs in Brown asserted that this system of racial separation, while masquerading as providing separate but relatively equal treatment of both white and black Americans, instead perpetuated inferior accommodations, services, and treatment for black Americans. </a:t>
            </a:r>
          </a:p>
          <a:p>
            <a:endParaRPr lang="en-US" altLang="en-US" sz="1000" i="1"/>
          </a:p>
          <a:p>
            <a:r>
              <a:rPr lang="en-US" altLang="en-US" sz="1000" i="1"/>
              <a:t>Racial segregation in education varied widely from the 17 states that required racial segregation to the 16 that prohibited it. Brown is undoubtedly the most famous of a series of U.S. Supreme Court cases that dealt principally with the efforts of civil rights activists to promote the interests of the people they represented.</a:t>
            </a:r>
          </a:p>
          <a:p>
            <a:endParaRPr lang="en-US" altLang="en-US" sz="1000" i="1"/>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09BFB8-3D37-435B-AA96-337B507C25A2}" type="slidenum">
              <a:rPr lang="en-US" altLang="en-US">
                <a:solidFill>
                  <a:prstClr val="black"/>
                </a:solidFill>
              </a:rPr>
              <a:pPr/>
              <a:t>9</a:t>
            </a:fld>
            <a:endParaRPr lang="en-US" altLang="en-US">
              <a:solidFill>
                <a:prstClr val="black"/>
              </a:solidFill>
            </a:endParaRPr>
          </a:p>
        </p:txBody>
      </p:sp>
      <p:sp>
        <p:nvSpPr>
          <p:cNvPr id="349186" name="Rectangle 2"/>
          <p:cNvSpPr>
            <a:spLocks noGrp="1" noRot="1" noChangeAspect="1" noChangeArrowheads="1" noTextEdit="1"/>
          </p:cNvSpPr>
          <p:nvPr>
            <p:ph type="sldImg"/>
          </p:nvPr>
        </p:nvSpPr>
        <p:spPr>
          <a:ln/>
        </p:spPr>
      </p:sp>
      <p:sp>
        <p:nvSpPr>
          <p:cNvPr id="349187" name="Rectangle 3"/>
          <p:cNvSpPr>
            <a:spLocks noGrp="1" noChangeArrowheads="1"/>
          </p:cNvSpPr>
          <p:nvPr>
            <p:ph type="body" idx="1"/>
          </p:nvPr>
        </p:nvSpPr>
        <p:spPr/>
        <p:txBody>
          <a:bodyPr/>
          <a:lstStyle/>
          <a:p>
            <a:r>
              <a:rPr lang="en-US" altLang="en-US" dirty="0"/>
              <a:t>In September, 1957, the school board in Little Rock, Arkansas, won a court order to admit nine African American students to Central High, a school with 2,000 white students. Little Rock was a racially motivated moderate Southern city, as was most of Arkansas.</a:t>
            </a:r>
          </a:p>
          <a:p>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457B6BB-DA09-4602-87F4-0E6B61903FF5}" type="slidenum">
              <a:rPr lang="en-US" altLang="en-US"/>
              <a:pPr eaLnBrk="1" hangingPunct="1"/>
              <a:t>10</a:t>
            </a:fld>
            <a:endParaRPr lang="en-US"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r>
              <a:rPr lang="en-US" altLang="en-US" b="1" smtClean="0"/>
              <a:t>Governor Faubus and National Guard stop integration of Central High. </a:t>
            </a:r>
          </a:p>
          <a:p>
            <a:pPr lvl="1" eaLnBrk="1" hangingPunct="1"/>
            <a:endParaRPr lang="en-US" altLang="en-US" b="1" smtClean="0"/>
          </a:p>
          <a:p>
            <a:pPr eaLnBrk="1" hangingPunct="1"/>
            <a:r>
              <a:rPr lang="en-US" altLang="en-US" b="1" smtClean="0"/>
              <a:t>Eisenhower sends in Federal troops to integrate Central High. </a:t>
            </a:r>
          </a:p>
          <a:p>
            <a:pPr lvl="1" eaLnBrk="1" hangingPunct="1"/>
            <a:endParaRPr lang="en-US" altLang="en-US" b="1" smtClean="0"/>
          </a:p>
          <a:p>
            <a:pPr eaLnBrk="1" hangingPunct="1"/>
            <a:r>
              <a:rPr lang="en-US" altLang="en-US" b="1" smtClean="0"/>
              <a:t>Troops remain for the year – voters closed all four high schools the next year. </a:t>
            </a:r>
          </a:p>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1B6419-832F-4C8D-B025-7E1294F40A5B}" type="slidenum">
              <a:rPr lang="en-US" altLang="en-US">
                <a:solidFill>
                  <a:prstClr val="black"/>
                </a:solidFill>
              </a:rPr>
              <a:pPr/>
              <a:t>11</a:t>
            </a:fld>
            <a:endParaRPr lang="en-US" altLang="en-US">
              <a:solidFill>
                <a:prstClr val="black"/>
              </a:solidFill>
            </a:endParaRPr>
          </a:p>
        </p:txBody>
      </p:sp>
      <p:sp>
        <p:nvSpPr>
          <p:cNvPr id="351234" name="Rectangle 2"/>
          <p:cNvSpPr>
            <a:spLocks noGrp="1" noRot="1" noChangeAspect="1" noChangeArrowheads="1" noTextEdit="1"/>
          </p:cNvSpPr>
          <p:nvPr>
            <p:ph type="sldImg"/>
          </p:nvPr>
        </p:nvSpPr>
        <p:spPr>
          <a:ln/>
        </p:spPr>
      </p:sp>
      <p:sp>
        <p:nvSpPr>
          <p:cNvPr id="351235" name="Rectangle 3"/>
          <p:cNvSpPr>
            <a:spLocks noGrp="1" noChangeArrowheads="1"/>
          </p:cNvSpPr>
          <p:nvPr>
            <p:ph type="body" idx="1"/>
          </p:nvPr>
        </p:nvSpPr>
        <p:spPr/>
        <p:txBody>
          <a:bodyPr/>
          <a:lstStyle/>
          <a:p>
            <a:r>
              <a:rPr lang="en-US" altLang="en-US"/>
              <a:t>Governor Orval Faubs, a moderate on racial issues, was determined to win reelection and so began a campaign of white supremacy. He ordered troops from the Arkansas National Guard to prevent the nine African American students from entering school. The next day, an angry mob gathered along with National Guard troops guarding the school to protest the integration.  </a:t>
            </a:r>
          </a:p>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EB889E-A55C-40C1-8176-D6AE36BDFD51}" type="slidenum">
              <a:rPr lang="en-US" altLang="en-US">
                <a:solidFill>
                  <a:prstClr val="black"/>
                </a:solidFill>
              </a:rPr>
              <a:pPr/>
              <a:t>12</a:t>
            </a:fld>
            <a:endParaRPr lang="en-US" altLang="en-US">
              <a:solidFill>
                <a:prstClr val="black"/>
              </a:solidFill>
            </a:endParaRPr>
          </a:p>
        </p:txBody>
      </p:sp>
      <p:sp>
        <p:nvSpPr>
          <p:cNvPr id="353282" name="Rectangle 2"/>
          <p:cNvSpPr>
            <a:spLocks noGrp="1" noRot="1" noChangeAspect="1" noChangeArrowheads="1" noTextEdit="1"/>
          </p:cNvSpPr>
          <p:nvPr>
            <p:ph type="sldImg"/>
          </p:nvPr>
        </p:nvSpPr>
        <p:spPr>
          <a:ln/>
        </p:spPr>
      </p:sp>
      <p:sp>
        <p:nvSpPr>
          <p:cNvPr id="353283" name="Rectangle 3"/>
          <p:cNvSpPr>
            <a:spLocks noGrp="1" noChangeArrowheads="1"/>
          </p:cNvSpPr>
          <p:nvPr>
            <p:ph type="body" idx="1"/>
          </p:nvPr>
        </p:nvSpPr>
        <p:spPr/>
        <p:txBody>
          <a:bodyPr/>
          <a:lstStyle/>
          <a:p>
            <a:r>
              <a:rPr lang="en-US" altLang="en-US" dirty="0"/>
              <a:t>The idea of a governor and National Guard troops attempting to essentially block the rulings of the Supreme Court played out on television across the nation.  </a:t>
            </a:r>
            <a:r>
              <a:rPr lang="en-US" altLang="en-US" dirty="0" err="1"/>
              <a:t>Faubus</a:t>
            </a:r>
            <a:r>
              <a:rPr lang="en-US" altLang="en-US" dirty="0"/>
              <a:t> had used the armed forces of the state to oppose the federal government – something that hadn’t happened since the Civil War. </a:t>
            </a:r>
          </a:p>
          <a:p>
            <a:endParaRPr lang="en-US" altLang="en-US" dirty="0"/>
          </a:p>
          <a:p>
            <a:r>
              <a:rPr lang="en-US" altLang="en-US" dirty="0"/>
              <a:t>President Eisenhower was not an aggressive defender of integration but he could not let a governor use National Guard troops to defy the U.S. Supreme Court.  After failing to get </a:t>
            </a:r>
            <a:r>
              <a:rPr lang="en-US" altLang="en-US" dirty="0" err="1"/>
              <a:t>Faubus</a:t>
            </a:r>
            <a:r>
              <a:rPr lang="en-US" altLang="en-US" dirty="0"/>
              <a:t> to discuss the matter with him and come up with a resolution, Eisenhower ordered 1,000 troopers from the 101</a:t>
            </a:r>
            <a:r>
              <a:rPr lang="en-US" altLang="en-US" baseline="30000" dirty="0"/>
              <a:t>st</a:t>
            </a:r>
            <a:r>
              <a:rPr lang="en-US" altLang="en-US" dirty="0"/>
              <a:t> Airborne Division to secure the school.  By nightfall, 1,000 troops arrived and by 5 AM, a line of Airborne troops surrounding the school, rifles at the ready with bayonets attached.  Troops would remain at the school for the rest of the year protecting the Little Rock Nine. </a:t>
            </a:r>
          </a:p>
          <a:p>
            <a:endParaRPr lang="en-US" altLang="en-US" dirty="0"/>
          </a:p>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0B6E25-9A1E-4BE9-AA2B-6F8A070284A4}"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1B4389-BB9E-48A6-8425-4A06D06C8CF5}" type="slidenum">
              <a:rPr lang="en-US" smtClean="0"/>
              <a:t>‹#›</a:t>
            </a:fld>
            <a:endParaRPr lang="en-US"/>
          </a:p>
        </p:txBody>
      </p:sp>
    </p:spTree>
    <p:extLst>
      <p:ext uri="{BB962C8B-B14F-4D97-AF65-F5344CB8AC3E}">
        <p14:creationId xmlns:p14="http://schemas.microsoft.com/office/powerpoint/2010/main" val="240507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0B6E25-9A1E-4BE9-AA2B-6F8A070284A4}"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1B4389-BB9E-48A6-8425-4A06D06C8CF5}" type="slidenum">
              <a:rPr lang="en-US" smtClean="0"/>
              <a:t>‹#›</a:t>
            </a:fld>
            <a:endParaRPr lang="en-US"/>
          </a:p>
        </p:txBody>
      </p:sp>
    </p:spTree>
    <p:extLst>
      <p:ext uri="{BB962C8B-B14F-4D97-AF65-F5344CB8AC3E}">
        <p14:creationId xmlns:p14="http://schemas.microsoft.com/office/powerpoint/2010/main" val="2579002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0B6E25-9A1E-4BE9-AA2B-6F8A070284A4}"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1B4389-BB9E-48A6-8425-4A06D06C8CF5}" type="slidenum">
              <a:rPr lang="en-US" smtClean="0"/>
              <a:t>‹#›</a:t>
            </a:fld>
            <a:endParaRPr lang="en-US"/>
          </a:p>
        </p:txBody>
      </p:sp>
    </p:spTree>
    <p:extLst>
      <p:ext uri="{BB962C8B-B14F-4D97-AF65-F5344CB8AC3E}">
        <p14:creationId xmlns:p14="http://schemas.microsoft.com/office/powerpoint/2010/main" val="800476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9B428BE-9721-42EA-8F79-BF6433EB3326}" type="slidenum">
              <a:rPr lang="en-US" altLang="en-US"/>
              <a:pPr>
                <a:defRPr/>
              </a:pPr>
              <a:t>‹#›</a:t>
            </a:fld>
            <a:endParaRPr lang="en-US" altLang="en-US"/>
          </a:p>
        </p:txBody>
      </p:sp>
    </p:spTree>
    <p:extLst>
      <p:ext uri="{BB962C8B-B14F-4D97-AF65-F5344CB8AC3E}">
        <p14:creationId xmlns:p14="http://schemas.microsoft.com/office/powerpoint/2010/main" val="2629694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42018" name="Group 2"/>
          <p:cNvGrpSpPr>
            <a:grpSpLocks/>
          </p:cNvGrpSpPr>
          <p:nvPr/>
        </p:nvGrpSpPr>
        <p:grpSpPr bwMode="auto">
          <a:xfrm>
            <a:off x="0" y="0"/>
            <a:ext cx="9144000" cy="6856413"/>
            <a:chOff x="0" y="0"/>
            <a:chExt cx="5760" cy="4319"/>
          </a:xfrm>
        </p:grpSpPr>
        <p:sp>
          <p:nvSpPr>
            <p:cNvPr id="342019"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20"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21"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22" name="Freeform 6"/>
            <p:cNvSpPr>
              <a:spLocks/>
            </p:cNvSpPr>
            <p:nvPr/>
          </p:nvSpPr>
          <p:spPr bwMode="hidden">
            <a:xfrm>
              <a:off x="4038" y="3577"/>
              <a:ext cx="1720" cy="65"/>
            </a:xfrm>
            <a:custGeom>
              <a:avLst/>
              <a:gdLst>
                <a:gd name="T0" fmla="*/ 1722 w 1722"/>
                <a:gd name="T1" fmla="*/ 66 h 66"/>
                <a:gd name="T2" fmla="*/ 1722 w 1722"/>
                <a:gd name="T3" fmla="*/ 60 h 66"/>
                <a:gd name="T4" fmla="*/ 0 w 1722"/>
                <a:gd name="T5" fmla="*/ 0 h 66"/>
                <a:gd name="T6" fmla="*/ 0 w 1722"/>
                <a:gd name="T7" fmla="*/ 48 h 66"/>
                <a:gd name="T8" fmla="*/ 1722 w 1722"/>
                <a:gd name="T9" fmla="*/ 66 h 66"/>
                <a:gd name="T10" fmla="*/ 1722 w 1722"/>
                <a:gd name="T11" fmla="*/ 66 h 66"/>
              </a:gdLst>
              <a:ahLst/>
              <a:cxnLst>
                <a:cxn ang="0">
                  <a:pos x="T0" y="T1"/>
                </a:cxn>
                <a:cxn ang="0">
                  <a:pos x="T2" y="T3"/>
                </a:cxn>
                <a:cxn ang="0">
                  <a:pos x="T4" y="T5"/>
                </a:cxn>
                <a:cxn ang="0">
                  <a:pos x="T6" y="T7"/>
                </a:cxn>
                <a:cxn ang="0">
                  <a:pos x="T8" y="T9"/>
                </a:cxn>
                <a:cxn ang="0">
                  <a:pos x="T10" y="T11"/>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23"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US">
                <a:solidFill>
                  <a:srgbClr val="FFFFFF"/>
                </a:solidFill>
              </a:endParaRPr>
            </a:p>
          </p:txBody>
        </p:sp>
        <p:sp>
          <p:nvSpPr>
            <p:cNvPr id="342024" name="Freeform 8"/>
            <p:cNvSpPr>
              <a:spLocks/>
            </p:cNvSpPr>
            <p:nvPr/>
          </p:nvSpPr>
          <p:spPr bwMode="hidden">
            <a:xfrm>
              <a:off x="4784" y="3702"/>
              <a:ext cx="974" cy="101"/>
            </a:xfrm>
            <a:custGeom>
              <a:avLst/>
              <a:gdLst>
                <a:gd name="T0" fmla="*/ 975 w 975"/>
                <a:gd name="T1" fmla="*/ 48 h 101"/>
                <a:gd name="T2" fmla="*/ 975 w 975"/>
                <a:gd name="T3" fmla="*/ 0 h 101"/>
                <a:gd name="T4" fmla="*/ 0 w 975"/>
                <a:gd name="T5" fmla="*/ 24 h 101"/>
                <a:gd name="T6" fmla="*/ 0 w 975"/>
                <a:gd name="T7" fmla="*/ 101 h 101"/>
                <a:gd name="T8" fmla="*/ 975 w 975"/>
                <a:gd name="T9" fmla="*/ 48 h 101"/>
                <a:gd name="T10" fmla="*/ 975 w 975"/>
                <a:gd name="T11" fmla="*/ 48 h 101"/>
              </a:gdLst>
              <a:ahLst/>
              <a:cxnLst>
                <a:cxn ang="0">
                  <a:pos x="T0" y="T1"/>
                </a:cxn>
                <a:cxn ang="0">
                  <a:pos x="T2" y="T3"/>
                </a:cxn>
                <a:cxn ang="0">
                  <a:pos x="T4" y="T5"/>
                </a:cxn>
                <a:cxn ang="0">
                  <a:pos x="T6" y="T7"/>
                </a:cxn>
                <a:cxn ang="0">
                  <a:pos x="T8" y="T9"/>
                </a:cxn>
                <a:cxn ang="0">
                  <a:pos x="T10" y="T11"/>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25" name="Freeform 9"/>
            <p:cNvSpPr>
              <a:spLocks/>
            </p:cNvSpPr>
            <p:nvPr/>
          </p:nvSpPr>
          <p:spPr bwMode="hidden">
            <a:xfrm>
              <a:off x="3619" y="3815"/>
              <a:ext cx="2139" cy="198"/>
            </a:xfrm>
            <a:custGeom>
              <a:avLst/>
              <a:gdLst>
                <a:gd name="T0" fmla="*/ 2141 w 2141"/>
                <a:gd name="T1" fmla="*/ 0 h 198"/>
                <a:gd name="T2" fmla="*/ 0 w 2141"/>
                <a:gd name="T3" fmla="*/ 156 h 198"/>
                <a:gd name="T4" fmla="*/ 0 w 2141"/>
                <a:gd name="T5" fmla="*/ 198 h 198"/>
                <a:gd name="T6" fmla="*/ 2141 w 2141"/>
                <a:gd name="T7" fmla="*/ 0 h 198"/>
                <a:gd name="T8" fmla="*/ 2141 w 2141"/>
                <a:gd name="T9" fmla="*/ 0 h 198"/>
              </a:gdLst>
              <a:ahLst/>
              <a:cxnLst>
                <a:cxn ang="0">
                  <a:pos x="T0" y="T1"/>
                </a:cxn>
                <a:cxn ang="0">
                  <a:pos x="T2" y="T3"/>
                </a:cxn>
                <a:cxn ang="0">
                  <a:pos x="T4" y="T5"/>
                </a:cxn>
                <a:cxn ang="0">
                  <a:pos x="T6" y="T7"/>
                </a:cxn>
                <a:cxn ang="0">
                  <a:pos x="T8" y="T9"/>
                </a:cxn>
              </a:cxnLst>
              <a:rect l="0" t="0" r="r" b="b"/>
              <a:pathLst>
                <a:path w="2141" h="198">
                  <a:moveTo>
                    <a:pt x="2141" y="0"/>
                  </a:moveTo>
                  <a:lnTo>
                    <a:pt x="0" y="156"/>
                  </a:lnTo>
                  <a:lnTo>
                    <a:pt x="0" y="198"/>
                  </a:lnTo>
                  <a:lnTo>
                    <a:pt x="2141" y="0"/>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26"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27" name="Freeform 11"/>
            <p:cNvSpPr>
              <a:spLocks/>
            </p:cNvSpPr>
            <p:nvPr/>
          </p:nvSpPr>
          <p:spPr bwMode="hidden">
            <a:xfrm>
              <a:off x="2097" y="4043"/>
              <a:ext cx="2514" cy="276"/>
            </a:xfrm>
            <a:custGeom>
              <a:avLst/>
              <a:gdLst>
                <a:gd name="T0" fmla="*/ 2182 w 2517"/>
                <a:gd name="T1" fmla="*/ 276 h 276"/>
                <a:gd name="T2" fmla="*/ 2517 w 2517"/>
                <a:gd name="T3" fmla="*/ 204 h 276"/>
                <a:gd name="T4" fmla="*/ 2260 w 2517"/>
                <a:gd name="T5" fmla="*/ 0 h 276"/>
                <a:gd name="T6" fmla="*/ 0 w 2517"/>
                <a:gd name="T7" fmla="*/ 276 h 276"/>
                <a:gd name="T8" fmla="*/ 2182 w 2517"/>
                <a:gd name="T9" fmla="*/ 276 h 276"/>
                <a:gd name="T10" fmla="*/ 2182 w 2517"/>
                <a:gd name="T11" fmla="*/ 276 h 276"/>
              </a:gdLst>
              <a:ahLst/>
              <a:cxnLst>
                <a:cxn ang="0">
                  <a:pos x="T0" y="T1"/>
                </a:cxn>
                <a:cxn ang="0">
                  <a:pos x="T2" y="T3"/>
                </a:cxn>
                <a:cxn ang="0">
                  <a:pos x="T4" y="T5"/>
                </a:cxn>
                <a:cxn ang="0">
                  <a:pos x="T6" y="T7"/>
                </a:cxn>
                <a:cxn ang="0">
                  <a:pos x="T8" y="T9"/>
                </a:cxn>
                <a:cxn ang="0">
                  <a:pos x="T10" y="T11"/>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28"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29" name="Freeform 13"/>
            <p:cNvSpPr>
              <a:spLocks/>
            </p:cNvSpPr>
            <p:nvPr/>
          </p:nvSpPr>
          <p:spPr bwMode="hidden">
            <a:xfrm>
              <a:off x="5030" y="3151"/>
              <a:ext cx="728" cy="240"/>
            </a:xfrm>
            <a:custGeom>
              <a:avLst/>
              <a:gdLst>
                <a:gd name="T0" fmla="*/ 729 w 729"/>
                <a:gd name="T1" fmla="*/ 240 h 240"/>
                <a:gd name="T2" fmla="*/ 0 w 729"/>
                <a:gd name="T3" fmla="*/ 0 h 240"/>
                <a:gd name="T4" fmla="*/ 0 w 729"/>
                <a:gd name="T5" fmla="*/ 6 h 240"/>
                <a:gd name="T6" fmla="*/ 729 w 729"/>
                <a:gd name="T7" fmla="*/ 240 h 240"/>
                <a:gd name="T8" fmla="*/ 729 w 729"/>
                <a:gd name="T9" fmla="*/ 240 h 240"/>
              </a:gdLst>
              <a:ahLst/>
              <a:cxnLst>
                <a:cxn ang="0">
                  <a:pos x="T0" y="T1"/>
                </a:cxn>
                <a:cxn ang="0">
                  <a:pos x="T2" y="T3"/>
                </a:cxn>
                <a:cxn ang="0">
                  <a:pos x="T4" y="T5"/>
                </a:cxn>
                <a:cxn ang="0">
                  <a:pos x="T6" y="T7"/>
                </a:cxn>
                <a:cxn ang="0">
                  <a:pos x="T8" y="T9"/>
                </a:cxn>
              </a:cxnLst>
              <a:rect l="0" t="0" r="r" b="b"/>
              <a:pathLst>
                <a:path w="729" h="240">
                  <a:moveTo>
                    <a:pt x="729" y="240"/>
                  </a:moveTo>
                  <a:lnTo>
                    <a:pt x="0" y="0"/>
                  </a:lnTo>
                  <a:lnTo>
                    <a:pt x="0" y="6"/>
                  </a:lnTo>
                  <a:lnTo>
                    <a:pt x="729" y="240"/>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30"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31" name="Freeform 15"/>
            <p:cNvSpPr>
              <a:spLocks/>
            </p:cNvSpPr>
            <p:nvPr/>
          </p:nvSpPr>
          <p:spPr bwMode="hidden">
            <a:xfrm>
              <a:off x="5030" y="3049"/>
              <a:ext cx="728" cy="318"/>
            </a:xfrm>
            <a:custGeom>
              <a:avLst/>
              <a:gdLst>
                <a:gd name="T0" fmla="*/ 729 w 729"/>
                <a:gd name="T1" fmla="*/ 318 h 318"/>
                <a:gd name="T2" fmla="*/ 729 w 729"/>
                <a:gd name="T3" fmla="*/ 312 h 318"/>
                <a:gd name="T4" fmla="*/ 0 w 729"/>
                <a:gd name="T5" fmla="*/ 0 h 318"/>
                <a:gd name="T6" fmla="*/ 0 w 729"/>
                <a:gd name="T7" fmla="*/ 54 h 318"/>
                <a:gd name="T8" fmla="*/ 729 w 729"/>
                <a:gd name="T9" fmla="*/ 318 h 318"/>
                <a:gd name="T10" fmla="*/ 729 w 729"/>
                <a:gd name="T11" fmla="*/ 318 h 318"/>
              </a:gdLst>
              <a:ahLst/>
              <a:cxnLst>
                <a:cxn ang="0">
                  <a:pos x="T0" y="T1"/>
                </a:cxn>
                <a:cxn ang="0">
                  <a:pos x="T2" y="T3"/>
                </a:cxn>
                <a:cxn ang="0">
                  <a:pos x="T4" y="T5"/>
                </a:cxn>
                <a:cxn ang="0">
                  <a:pos x="T6" y="T7"/>
                </a:cxn>
                <a:cxn ang="0">
                  <a:pos x="T8" y="T9"/>
                </a:cxn>
                <a:cxn ang="0">
                  <a:pos x="T10" y="T11"/>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32"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33"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34"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35"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Lst>
              <a:ahLst/>
              <a:cxnLst>
                <a:cxn ang="0">
                  <a:pos x="T0" y="T1"/>
                </a:cxn>
                <a:cxn ang="0">
                  <a:pos x="T2" y="T3"/>
                </a:cxn>
                <a:cxn ang="0">
                  <a:pos x="T4" y="T5"/>
                </a:cxn>
                <a:cxn ang="0">
                  <a:pos x="T6" y="T7"/>
                </a:cxn>
                <a:cxn ang="0">
                  <a:pos x="T8" y="T9"/>
                </a:cxn>
                <a:cxn ang="0">
                  <a:pos x="T10" y="T11"/>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36"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37"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Lst>
              <a:ahLst/>
              <a:cxnLst>
                <a:cxn ang="0">
                  <a:pos x="T0" y="T1"/>
                </a:cxn>
                <a:cxn ang="0">
                  <a:pos x="T2" y="T3"/>
                </a:cxn>
                <a:cxn ang="0">
                  <a:pos x="T4" y="T5"/>
                </a:cxn>
                <a:cxn ang="0">
                  <a:pos x="T6" y="T7"/>
                </a:cxn>
                <a:cxn ang="0">
                  <a:pos x="T8" y="T9"/>
                </a:cxn>
              </a:cxnLst>
              <a:rect l="0" t="0" r="r" b="b"/>
              <a:pathLst>
                <a:path w="132" h="132">
                  <a:moveTo>
                    <a:pt x="132" y="132"/>
                  </a:moveTo>
                  <a:lnTo>
                    <a:pt x="0" y="0"/>
                  </a:lnTo>
                  <a:lnTo>
                    <a:pt x="0" y="0"/>
                  </a:lnTo>
                  <a:lnTo>
                    <a:pt x="132" y="132"/>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38"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39"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US">
                <a:solidFill>
                  <a:srgbClr val="FFFFFF"/>
                </a:solidFill>
              </a:endParaRPr>
            </a:p>
          </p:txBody>
        </p:sp>
        <p:sp>
          <p:nvSpPr>
            <p:cNvPr id="342040"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41"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Lst>
              <a:ahLst/>
              <a:cxnLst>
                <a:cxn ang="0">
                  <a:pos x="T0" y="T1"/>
                </a:cxn>
                <a:cxn ang="0">
                  <a:pos x="T2" y="T3"/>
                </a:cxn>
                <a:cxn ang="0">
                  <a:pos x="T4" y="T5"/>
                </a:cxn>
                <a:cxn ang="0">
                  <a:pos x="T6" y="T7"/>
                </a:cxn>
                <a:cxn ang="0">
                  <a:pos x="T8" y="T9"/>
                </a:cxn>
                <a:cxn ang="0">
                  <a:pos x="T10" y="T11"/>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42"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43"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44" name="Freeform 28"/>
            <p:cNvSpPr>
              <a:spLocks/>
            </p:cNvSpPr>
            <p:nvPr/>
          </p:nvSpPr>
          <p:spPr bwMode="hidden">
            <a:xfrm>
              <a:off x="5698" y="653"/>
              <a:ext cx="60" cy="311"/>
            </a:xfrm>
            <a:custGeom>
              <a:avLst/>
              <a:gdLst>
                <a:gd name="T0" fmla="*/ 0 w 60"/>
                <a:gd name="T1" fmla="*/ 144 h 312"/>
                <a:gd name="T2" fmla="*/ 60 w 60"/>
                <a:gd name="T3" fmla="*/ 312 h 312"/>
                <a:gd name="T4" fmla="*/ 60 w 60"/>
                <a:gd name="T5" fmla="*/ 6 h 312"/>
                <a:gd name="T6" fmla="*/ 54 w 60"/>
                <a:gd name="T7" fmla="*/ 0 h 312"/>
                <a:gd name="T8" fmla="*/ 0 w 60"/>
                <a:gd name="T9" fmla="*/ 144 h 312"/>
                <a:gd name="T10" fmla="*/ 0 w 60"/>
                <a:gd name="T11" fmla="*/ 144 h 312"/>
              </a:gdLst>
              <a:ahLst/>
              <a:cxnLst>
                <a:cxn ang="0">
                  <a:pos x="T0" y="T1"/>
                </a:cxn>
                <a:cxn ang="0">
                  <a:pos x="T2" y="T3"/>
                </a:cxn>
                <a:cxn ang="0">
                  <a:pos x="T4" y="T5"/>
                </a:cxn>
                <a:cxn ang="0">
                  <a:pos x="T6" y="T7"/>
                </a:cxn>
                <a:cxn ang="0">
                  <a:pos x="T8" y="T9"/>
                </a:cxn>
                <a:cxn ang="0">
                  <a:pos x="T10" y="T11"/>
                </a:cxn>
              </a:cxnLst>
              <a:rect l="0" t="0" r="r" b="b"/>
              <a:pathLst>
                <a:path w="60" h="312">
                  <a:moveTo>
                    <a:pt x="0" y="144"/>
                  </a:moveTo>
                  <a:lnTo>
                    <a:pt x="60" y="312"/>
                  </a:lnTo>
                  <a:lnTo>
                    <a:pt x="60" y="6"/>
                  </a:lnTo>
                  <a:lnTo>
                    <a:pt x="54" y="0"/>
                  </a:lnTo>
                  <a:lnTo>
                    <a:pt x="0" y="144"/>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45"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46"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Lst>
              <a:ahLst/>
              <a:cxnLst>
                <a:cxn ang="0">
                  <a:pos x="T0" y="T1"/>
                </a:cxn>
                <a:cxn ang="0">
                  <a:pos x="T2" y="T3"/>
                </a:cxn>
                <a:cxn ang="0">
                  <a:pos x="T4" y="T5"/>
                </a:cxn>
                <a:cxn ang="0">
                  <a:pos x="T6" y="T7"/>
                </a:cxn>
                <a:cxn ang="0">
                  <a:pos x="T8" y="T9"/>
                </a:cxn>
              </a:cxnLst>
              <a:rect l="0" t="0" r="r" b="b"/>
              <a:pathLst>
                <a:path w="6" h="6">
                  <a:moveTo>
                    <a:pt x="6" y="6"/>
                  </a:moveTo>
                  <a:lnTo>
                    <a:pt x="0" y="0"/>
                  </a:lnTo>
                  <a:lnTo>
                    <a:pt x="0" y="6"/>
                  </a:lnTo>
                  <a:lnTo>
                    <a:pt x="6"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47"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48"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49"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50"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51"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52"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53"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54"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grpSp>
          <p:nvGrpSpPr>
            <p:cNvPr id="342055" name="Group 39"/>
            <p:cNvGrpSpPr>
              <a:grpSpLocks/>
            </p:cNvGrpSpPr>
            <p:nvPr userDrawn="1"/>
          </p:nvGrpSpPr>
          <p:grpSpPr bwMode="auto">
            <a:xfrm>
              <a:off x="0" y="1632"/>
              <a:ext cx="5758" cy="1858"/>
              <a:chOff x="0" y="1632"/>
              <a:chExt cx="5758" cy="1858"/>
            </a:xfrm>
          </p:grpSpPr>
          <p:sp>
            <p:nvSpPr>
              <p:cNvPr id="342056"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57"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grpSp>
      </p:grpSp>
      <p:sp>
        <p:nvSpPr>
          <p:cNvPr id="342058"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en-US" altLang="en-US" noProof="0" smtClean="0"/>
              <a:t>Click to edit Master title style</a:t>
            </a:r>
          </a:p>
        </p:txBody>
      </p:sp>
      <p:sp>
        <p:nvSpPr>
          <p:cNvPr id="342059"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pPr lvl="0"/>
            <a:r>
              <a:rPr lang="en-US" altLang="en-US" noProof="0" smtClean="0"/>
              <a:t>Click to edit Master subtitle style</a:t>
            </a:r>
          </a:p>
        </p:txBody>
      </p:sp>
      <p:sp>
        <p:nvSpPr>
          <p:cNvPr id="342060" name="Rectangle 44"/>
          <p:cNvSpPr>
            <a:spLocks noGrp="1" noChangeArrowheads="1"/>
          </p:cNvSpPr>
          <p:nvPr>
            <p:ph type="dt" sz="quarter" idx="2"/>
          </p:nvPr>
        </p:nvSpPr>
        <p:spPr/>
        <p:txBody>
          <a:bodyPr/>
          <a:lstStyle>
            <a:lvl1pPr>
              <a:defRPr/>
            </a:lvl1pPr>
          </a:lstStyle>
          <a:p>
            <a:endParaRPr lang="en-US" altLang="en-US">
              <a:solidFill>
                <a:srgbClr val="FFFFFF"/>
              </a:solidFill>
            </a:endParaRPr>
          </a:p>
        </p:txBody>
      </p:sp>
      <p:sp>
        <p:nvSpPr>
          <p:cNvPr id="342061" name="Rectangle 45"/>
          <p:cNvSpPr>
            <a:spLocks noGrp="1" noChangeArrowheads="1"/>
          </p:cNvSpPr>
          <p:nvPr>
            <p:ph type="ftr" sz="quarter" idx="3"/>
          </p:nvPr>
        </p:nvSpPr>
        <p:spPr/>
        <p:txBody>
          <a:bodyPr/>
          <a:lstStyle>
            <a:lvl1pPr>
              <a:defRPr/>
            </a:lvl1pPr>
          </a:lstStyle>
          <a:p>
            <a:endParaRPr lang="en-US" altLang="en-US">
              <a:solidFill>
                <a:srgbClr val="FFFFFF"/>
              </a:solidFill>
            </a:endParaRPr>
          </a:p>
        </p:txBody>
      </p:sp>
      <p:sp>
        <p:nvSpPr>
          <p:cNvPr id="342062" name="Rectangle 46"/>
          <p:cNvSpPr>
            <a:spLocks noGrp="1" noChangeArrowheads="1"/>
          </p:cNvSpPr>
          <p:nvPr>
            <p:ph type="sldNum" sz="quarter" idx="4"/>
          </p:nvPr>
        </p:nvSpPr>
        <p:spPr/>
        <p:txBody>
          <a:bodyPr/>
          <a:lstStyle>
            <a:lvl1pPr>
              <a:defRPr/>
            </a:lvl1pPr>
          </a:lstStyle>
          <a:p>
            <a:fld id="{3244B12C-2C8B-457D-9D4E-5E16A21024E1}"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4047976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F9958C20-0CBF-4A0B-A645-1AF0DCAC3B5E}"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41646493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2C088C7A-4688-48DD-A5B1-1BC9080CEB12}"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17186433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327CB3D3-FA52-46CC-8F1E-5F0A52E8BB64}"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8974352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A4E0C5F3-5C64-4B03-A393-DED91A541516}"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5372465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1B46026F-16BC-44CE-AD42-595F7EA2340C}"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11952488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2D115F68-9867-4CE0-BDAD-B4103F13F491}"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2115599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0B6E25-9A1E-4BE9-AA2B-6F8A070284A4}"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1B4389-BB9E-48A6-8425-4A06D06C8CF5}" type="slidenum">
              <a:rPr lang="en-US" smtClean="0"/>
              <a:t>‹#›</a:t>
            </a:fld>
            <a:endParaRPr lang="en-US"/>
          </a:p>
        </p:txBody>
      </p:sp>
    </p:spTree>
    <p:extLst>
      <p:ext uri="{BB962C8B-B14F-4D97-AF65-F5344CB8AC3E}">
        <p14:creationId xmlns:p14="http://schemas.microsoft.com/office/powerpoint/2010/main" val="36394640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489C0E74-B44A-4C0E-B9B9-7DD13C6720A9}"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23465652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1EED1CFA-AA70-4438-8933-672A096FA017}"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19320999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1800AFA5-9F30-40E8-9BAD-A5B3C3537AFF}"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27892049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1CDF0900-CCF0-4E5A-8222-F1ED7BB699C0}"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9385707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solidFill>
                <a:srgbClr val="FFFFFF"/>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solidFill>
                <a:srgbClr val="FFFFFF"/>
              </a:solidFill>
            </a:endParaRPr>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BBC9B3E7-483C-4DD5-99F3-A35CF36AD91A}"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8273337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solidFill>
                <a:srgbClr val="FFFFFF"/>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solidFill>
                <a:srgbClr val="FFFFFF"/>
              </a:solidFill>
            </a:endParaRPr>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14526FBD-EFB7-4265-B486-62ABE9FA6379}"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41905180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3638"/>
            <a:ext cx="2133600" cy="457200"/>
          </a:xfrm>
        </p:spPr>
        <p:txBody>
          <a:bodyPr/>
          <a:lstStyle>
            <a:lvl1pPr>
              <a:defRPr/>
            </a:lvl1pPr>
          </a:lstStyle>
          <a:p>
            <a:endParaRPr lang="en-US" altLang="en-US">
              <a:solidFill>
                <a:srgbClr val="FFFFFF"/>
              </a:solidFill>
            </a:endParaRPr>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ltLang="en-US">
              <a:solidFill>
                <a:srgbClr val="FFFFFF"/>
              </a:solidFill>
            </a:endParaRPr>
          </a:p>
        </p:txBody>
      </p:sp>
      <p:sp>
        <p:nvSpPr>
          <p:cNvPr id="5" name="Slide Number Placeholder 4"/>
          <p:cNvSpPr>
            <a:spLocks noGrp="1"/>
          </p:cNvSpPr>
          <p:nvPr>
            <p:ph type="sldNum" sz="quarter" idx="12"/>
          </p:nvPr>
        </p:nvSpPr>
        <p:spPr>
          <a:xfrm>
            <a:off x="6553200" y="6243638"/>
            <a:ext cx="2133600" cy="457200"/>
          </a:xfrm>
        </p:spPr>
        <p:txBody>
          <a:bodyPr/>
          <a:lstStyle>
            <a:lvl1pPr>
              <a:defRPr/>
            </a:lvl1pPr>
          </a:lstStyle>
          <a:p>
            <a:fld id="{A4EDE30E-5FF6-4DD8-A81F-8AB537DDFBEC}"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12278867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half" idx="3"/>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3638"/>
            <a:ext cx="2133600" cy="457200"/>
          </a:xfrm>
        </p:spPr>
        <p:txBody>
          <a:bodyPr/>
          <a:lstStyle>
            <a:lvl1pPr>
              <a:defRPr/>
            </a:lvl1pPr>
          </a:lstStyle>
          <a:p>
            <a:endParaRPr lang="en-US" altLang="en-US">
              <a:solidFill>
                <a:srgbClr val="FFFFFF"/>
              </a:solidFill>
            </a:endParaRPr>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ltLang="en-US">
              <a:solidFill>
                <a:srgbClr val="FFFFFF"/>
              </a:solidFill>
            </a:endParaRPr>
          </a:p>
        </p:txBody>
      </p:sp>
      <p:sp>
        <p:nvSpPr>
          <p:cNvPr id="8" name="Slide Number Placeholder 7"/>
          <p:cNvSpPr>
            <a:spLocks noGrp="1"/>
          </p:cNvSpPr>
          <p:nvPr>
            <p:ph type="sldNum" sz="quarter" idx="12"/>
          </p:nvPr>
        </p:nvSpPr>
        <p:spPr>
          <a:xfrm>
            <a:off x="6553200" y="6243638"/>
            <a:ext cx="2133600" cy="457200"/>
          </a:xfrm>
        </p:spPr>
        <p:txBody>
          <a:bodyPr/>
          <a:lstStyle>
            <a:lvl1pPr>
              <a:defRPr/>
            </a:lvl1pPr>
          </a:lstStyle>
          <a:p>
            <a:fld id="{4D706428-0FA8-4F0A-AF0F-A96B67E3D024}"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19782927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42018" name="Group 2"/>
          <p:cNvGrpSpPr>
            <a:grpSpLocks/>
          </p:cNvGrpSpPr>
          <p:nvPr/>
        </p:nvGrpSpPr>
        <p:grpSpPr bwMode="auto">
          <a:xfrm>
            <a:off x="0" y="0"/>
            <a:ext cx="9144000" cy="6856413"/>
            <a:chOff x="0" y="0"/>
            <a:chExt cx="5760" cy="4319"/>
          </a:xfrm>
        </p:grpSpPr>
        <p:sp>
          <p:nvSpPr>
            <p:cNvPr id="342019"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20"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21"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22" name="Freeform 6"/>
            <p:cNvSpPr>
              <a:spLocks/>
            </p:cNvSpPr>
            <p:nvPr/>
          </p:nvSpPr>
          <p:spPr bwMode="hidden">
            <a:xfrm>
              <a:off x="4038" y="3577"/>
              <a:ext cx="1720" cy="65"/>
            </a:xfrm>
            <a:custGeom>
              <a:avLst/>
              <a:gdLst>
                <a:gd name="T0" fmla="*/ 1722 w 1722"/>
                <a:gd name="T1" fmla="*/ 66 h 66"/>
                <a:gd name="T2" fmla="*/ 1722 w 1722"/>
                <a:gd name="T3" fmla="*/ 60 h 66"/>
                <a:gd name="T4" fmla="*/ 0 w 1722"/>
                <a:gd name="T5" fmla="*/ 0 h 66"/>
                <a:gd name="T6" fmla="*/ 0 w 1722"/>
                <a:gd name="T7" fmla="*/ 48 h 66"/>
                <a:gd name="T8" fmla="*/ 1722 w 1722"/>
                <a:gd name="T9" fmla="*/ 66 h 66"/>
                <a:gd name="T10" fmla="*/ 1722 w 1722"/>
                <a:gd name="T11" fmla="*/ 66 h 66"/>
              </a:gdLst>
              <a:ahLst/>
              <a:cxnLst>
                <a:cxn ang="0">
                  <a:pos x="T0" y="T1"/>
                </a:cxn>
                <a:cxn ang="0">
                  <a:pos x="T2" y="T3"/>
                </a:cxn>
                <a:cxn ang="0">
                  <a:pos x="T4" y="T5"/>
                </a:cxn>
                <a:cxn ang="0">
                  <a:pos x="T6" y="T7"/>
                </a:cxn>
                <a:cxn ang="0">
                  <a:pos x="T8" y="T9"/>
                </a:cxn>
                <a:cxn ang="0">
                  <a:pos x="T10" y="T11"/>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23"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US">
                <a:solidFill>
                  <a:srgbClr val="FFFFFF"/>
                </a:solidFill>
              </a:endParaRPr>
            </a:p>
          </p:txBody>
        </p:sp>
        <p:sp>
          <p:nvSpPr>
            <p:cNvPr id="342024" name="Freeform 8"/>
            <p:cNvSpPr>
              <a:spLocks/>
            </p:cNvSpPr>
            <p:nvPr/>
          </p:nvSpPr>
          <p:spPr bwMode="hidden">
            <a:xfrm>
              <a:off x="4784" y="3702"/>
              <a:ext cx="974" cy="101"/>
            </a:xfrm>
            <a:custGeom>
              <a:avLst/>
              <a:gdLst>
                <a:gd name="T0" fmla="*/ 975 w 975"/>
                <a:gd name="T1" fmla="*/ 48 h 101"/>
                <a:gd name="T2" fmla="*/ 975 w 975"/>
                <a:gd name="T3" fmla="*/ 0 h 101"/>
                <a:gd name="T4" fmla="*/ 0 w 975"/>
                <a:gd name="T5" fmla="*/ 24 h 101"/>
                <a:gd name="T6" fmla="*/ 0 w 975"/>
                <a:gd name="T7" fmla="*/ 101 h 101"/>
                <a:gd name="T8" fmla="*/ 975 w 975"/>
                <a:gd name="T9" fmla="*/ 48 h 101"/>
                <a:gd name="T10" fmla="*/ 975 w 975"/>
                <a:gd name="T11" fmla="*/ 48 h 101"/>
              </a:gdLst>
              <a:ahLst/>
              <a:cxnLst>
                <a:cxn ang="0">
                  <a:pos x="T0" y="T1"/>
                </a:cxn>
                <a:cxn ang="0">
                  <a:pos x="T2" y="T3"/>
                </a:cxn>
                <a:cxn ang="0">
                  <a:pos x="T4" y="T5"/>
                </a:cxn>
                <a:cxn ang="0">
                  <a:pos x="T6" y="T7"/>
                </a:cxn>
                <a:cxn ang="0">
                  <a:pos x="T8" y="T9"/>
                </a:cxn>
                <a:cxn ang="0">
                  <a:pos x="T10" y="T11"/>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25" name="Freeform 9"/>
            <p:cNvSpPr>
              <a:spLocks/>
            </p:cNvSpPr>
            <p:nvPr/>
          </p:nvSpPr>
          <p:spPr bwMode="hidden">
            <a:xfrm>
              <a:off x="3619" y="3815"/>
              <a:ext cx="2139" cy="198"/>
            </a:xfrm>
            <a:custGeom>
              <a:avLst/>
              <a:gdLst>
                <a:gd name="T0" fmla="*/ 2141 w 2141"/>
                <a:gd name="T1" fmla="*/ 0 h 198"/>
                <a:gd name="T2" fmla="*/ 0 w 2141"/>
                <a:gd name="T3" fmla="*/ 156 h 198"/>
                <a:gd name="T4" fmla="*/ 0 w 2141"/>
                <a:gd name="T5" fmla="*/ 198 h 198"/>
                <a:gd name="T6" fmla="*/ 2141 w 2141"/>
                <a:gd name="T7" fmla="*/ 0 h 198"/>
                <a:gd name="T8" fmla="*/ 2141 w 2141"/>
                <a:gd name="T9" fmla="*/ 0 h 198"/>
              </a:gdLst>
              <a:ahLst/>
              <a:cxnLst>
                <a:cxn ang="0">
                  <a:pos x="T0" y="T1"/>
                </a:cxn>
                <a:cxn ang="0">
                  <a:pos x="T2" y="T3"/>
                </a:cxn>
                <a:cxn ang="0">
                  <a:pos x="T4" y="T5"/>
                </a:cxn>
                <a:cxn ang="0">
                  <a:pos x="T6" y="T7"/>
                </a:cxn>
                <a:cxn ang="0">
                  <a:pos x="T8" y="T9"/>
                </a:cxn>
              </a:cxnLst>
              <a:rect l="0" t="0" r="r" b="b"/>
              <a:pathLst>
                <a:path w="2141" h="198">
                  <a:moveTo>
                    <a:pt x="2141" y="0"/>
                  </a:moveTo>
                  <a:lnTo>
                    <a:pt x="0" y="156"/>
                  </a:lnTo>
                  <a:lnTo>
                    <a:pt x="0" y="198"/>
                  </a:lnTo>
                  <a:lnTo>
                    <a:pt x="2141" y="0"/>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26"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27" name="Freeform 11"/>
            <p:cNvSpPr>
              <a:spLocks/>
            </p:cNvSpPr>
            <p:nvPr/>
          </p:nvSpPr>
          <p:spPr bwMode="hidden">
            <a:xfrm>
              <a:off x="2097" y="4043"/>
              <a:ext cx="2514" cy="276"/>
            </a:xfrm>
            <a:custGeom>
              <a:avLst/>
              <a:gdLst>
                <a:gd name="T0" fmla="*/ 2182 w 2517"/>
                <a:gd name="T1" fmla="*/ 276 h 276"/>
                <a:gd name="T2" fmla="*/ 2517 w 2517"/>
                <a:gd name="T3" fmla="*/ 204 h 276"/>
                <a:gd name="T4" fmla="*/ 2260 w 2517"/>
                <a:gd name="T5" fmla="*/ 0 h 276"/>
                <a:gd name="T6" fmla="*/ 0 w 2517"/>
                <a:gd name="T7" fmla="*/ 276 h 276"/>
                <a:gd name="T8" fmla="*/ 2182 w 2517"/>
                <a:gd name="T9" fmla="*/ 276 h 276"/>
                <a:gd name="T10" fmla="*/ 2182 w 2517"/>
                <a:gd name="T11" fmla="*/ 276 h 276"/>
              </a:gdLst>
              <a:ahLst/>
              <a:cxnLst>
                <a:cxn ang="0">
                  <a:pos x="T0" y="T1"/>
                </a:cxn>
                <a:cxn ang="0">
                  <a:pos x="T2" y="T3"/>
                </a:cxn>
                <a:cxn ang="0">
                  <a:pos x="T4" y="T5"/>
                </a:cxn>
                <a:cxn ang="0">
                  <a:pos x="T6" y="T7"/>
                </a:cxn>
                <a:cxn ang="0">
                  <a:pos x="T8" y="T9"/>
                </a:cxn>
                <a:cxn ang="0">
                  <a:pos x="T10" y="T11"/>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28"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29" name="Freeform 13"/>
            <p:cNvSpPr>
              <a:spLocks/>
            </p:cNvSpPr>
            <p:nvPr/>
          </p:nvSpPr>
          <p:spPr bwMode="hidden">
            <a:xfrm>
              <a:off x="5030" y="3151"/>
              <a:ext cx="728" cy="240"/>
            </a:xfrm>
            <a:custGeom>
              <a:avLst/>
              <a:gdLst>
                <a:gd name="T0" fmla="*/ 729 w 729"/>
                <a:gd name="T1" fmla="*/ 240 h 240"/>
                <a:gd name="T2" fmla="*/ 0 w 729"/>
                <a:gd name="T3" fmla="*/ 0 h 240"/>
                <a:gd name="T4" fmla="*/ 0 w 729"/>
                <a:gd name="T5" fmla="*/ 6 h 240"/>
                <a:gd name="T6" fmla="*/ 729 w 729"/>
                <a:gd name="T7" fmla="*/ 240 h 240"/>
                <a:gd name="T8" fmla="*/ 729 w 729"/>
                <a:gd name="T9" fmla="*/ 240 h 240"/>
              </a:gdLst>
              <a:ahLst/>
              <a:cxnLst>
                <a:cxn ang="0">
                  <a:pos x="T0" y="T1"/>
                </a:cxn>
                <a:cxn ang="0">
                  <a:pos x="T2" y="T3"/>
                </a:cxn>
                <a:cxn ang="0">
                  <a:pos x="T4" y="T5"/>
                </a:cxn>
                <a:cxn ang="0">
                  <a:pos x="T6" y="T7"/>
                </a:cxn>
                <a:cxn ang="0">
                  <a:pos x="T8" y="T9"/>
                </a:cxn>
              </a:cxnLst>
              <a:rect l="0" t="0" r="r" b="b"/>
              <a:pathLst>
                <a:path w="729" h="240">
                  <a:moveTo>
                    <a:pt x="729" y="240"/>
                  </a:moveTo>
                  <a:lnTo>
                    <a:pt x="0" y="0"/>
                  </a:lnTo>
                  <a:lnTo>
                    <a:pt x="0" y="6"/>
                  </a:lnTo>
                  <a:lnTo>
                    <a:pt x="729" y="240"/>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30"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31" name="Freeform 15"/>
            <p:cNvSpPr>
              <a:spLocks/>
            </p:cNvSpPr>
            <p:nvPr/>
          </p:nvSpPr>
          <p:spPr bwMode="hidden">
            <a:xfrm>
              <a:off x="5030" y="3049"/>
              <a:ext cx="728" cy="318"/>
            </a:xfrm>
            <a:custGeom>
              <a:avLst/>
              <a:gdLst>
                <a:gd name="T0" fmla="*/ 729 w 729"/>
                <a:gd name="T1" fmla="*/ 318 h 318"/>
                <a:gd name="T2" fmla="*/ 729 w 729"/>
                <a:gd name="T3" fmla="*/ 312 h 318"/>
                <a:gd name="T4" fmla="*/ 0 w 729"/>
                <a:gd name="T5" fmla="*/ 0 h 318"/>
                <a:gd name="T6" fmla="*/ 0 w 729"/>
                <a:gd name="T7" fmla="*/ 54 h 318"/>
                <a:gd name="T8" fmla="*/ 729 w 729"/>
                <a:gd name="T9" fmla="*/ 318 h 318"/>
                <a:gd name="T10" fmla="*/ 729 w 729"/>
                <a:gd name="T11" fmla="*/ 318 h 318"/>
              </a:gdLst>
              <a:ahLst/>
              <a:cxnLst>
                <a:cxn ang="0">
                  <a:pos x="T0" y="T1"/>
                </a:cxn>
                <a:cxn ang="0">
                  <a:pos x="T2" y="T3"/>
                </a:cxn>
                <a:cxn ang="0">
                  <a:pos x="T4" y="T5"/>
                </a:cxn>
                <a:cxn ang="0">
                  <a:pos x="T6" y="T7"/>
                </a:cxn>
                <a:cxn ang="0">
                  <a:pos x="T8" y="T9"/>
                </a:cxn>
                <a:cxn ang="0">
                  <a:pos x="T10" y="T11"/>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32"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33"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34"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35"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Lst>
              <a:ahLst/>
              <a:cxnLst>
                <a:cxn ang="0">
                  <a:pos x="T0" y="T1"/>
                </a:cxn>
                <a:cxn ang="0">
                  <a:pos x="T2" y="T3"/>
                </a:cxn>
                <a:cxn ang="0">
                  <a:pos x="T4" y="T5"/>
                </a:cxn>
                <a:cxn ang="0">
                  <a:pos x="T6" y="T7"/>
                </a:cxn>
                <a:cxn ang="0">
                  <a:pos x="T8" y="T9"/>
                </a:cxn>
                <a:cxn ang="0">
                  <a:pos x="T10" y="T11"/>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36"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37"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Lst>
              <a:ahLst/>
              <a:cxnLst>
                <a:cxn ang="0">
                  <a:pos x="T0" y="T1"/>
                </a:cxn>
                <a:cxn ang="0">
                  <a:pos x="T2" y="T3"/>
                </a:cxn>
                <a:cxn ang="0">
                  <a:pos x="T4" y="T5"/>
                </a:cxn>
                <a:cxn ang="0">
                  <a:pos x="T6" y="T7"/>
                </a:cxn>
                <a:cxn ang="0">
                  <a:pos x="T8" y="T9"/>
                </a:cxn>
              </a:cxnLst>
              <a:rect l="0" t="0" r="r" b="b"/>
              <a:pathLst>
                <a:path w="132" h="132">
                  <a:moveTo>
                    <a:pt x="132" y="132"/>
                  </a:moveTo>
                  <a:lnTo>
                    <a:pt x="0" y="0"/>
                  </a:lnTo>
                  <a:lnTo>
                    <a:pt x="0" y="0"/>
                  </a:lnTo>
                  <a:lnTo>
                    <a:pt x="132" y="132"/>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38"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39"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US">
                <a:solidFill>
                  <a:srgbClr val="FFFFFF"/>
                </a:solidFill>
              </a:endParaRPr>
            </a:p>
          </p:txBody>
        </p:sp>
        <p:sp>
          <p:nvSpPr>
            <p:cNvPr id="342040"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41"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Lst>
              <a:ahLst/>
              <a:cxnLst>
                <a:cxn ang="0">
                  <a:pos x="T0" y="T1"/>
                </a:cxn>
                <a:cxn ang="0">
                  <a:pos x="T2" y="T3"/>
                </a:cxn>
                <a:cxn ang="0">
                  <a:pos x="T4" y="T5"/>
                </a:cxn>
                <a:cxn ang="0">
                  <a:pos x="T6" y="T7"/>
                </a:cxn>
                <a:cxn ang="0">
                  <a:pos x="T8" y="T9"/>
                </a:cxn>
                <a:cxn ang="0">
                  <a:pos x="T10" y="T11"/>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42"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43"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44" name="Freeform 28"/>
            <p:cNvSpPr>
              <a:spLocks/>
            </p:cNvSpPr>
            <p:nvPr/>
          </p:nvSpPr>
          <p:spPr bwMode="hidden">
            <a:xfrm>
              <a:off x="5698" y="653"/>
              <a:ext cx="60" cy="311"/>
            </a:xfrm>
            <a:custGeom>
              <a:avLst/>
              <a:gdLst>
                <a:gd name="T0" fmla="*/ 0 w 60"/>
                <a:gd name="T1" fmla="*/ 144 h 312"/>
                <a:gd name="T2" fmla="*/ 60 w 60"/>
                <a:gd name="T3" fmla="*/ 312 h 312"/>
                <a:gd name="T4" fmla="*/ 60 w 60"/>
                <a:gd name="T5" fmla="*/ 6 h 312"/>
                <a:gd name="T6" fmla="*/ 54 w 60"/>
                <a:gd name="T7" fmla="*/ 0 h 312"/>
                <a:gd name="T8" fmla="*/ 0 w 60"/>
                <a:gd name="T9" fmla="*/ 144 h 312"/>
                <a:gd name="T10" fmla="*/ 0 w 60"/>
                <a:gd name="T11" fmla="*/ 144 h 312"/>
              </a:gdLst>
              <a:ahLst/>
              <a:cxnLst>
                <a:cxn ang="0">
                  <a:pos x="T0" y="T1"/>
                </a:cxn>
                <a:cxn ang="0">
                  <a:pos x="T2" y="T3"/>
                </a:cxn>
                <a:cxn ang="0">
                  <a:pos x="T4" y="T5"/>
                </a:cxn>
                <a:cxn ang="0">
                  <a:pos x="T6" y="T7"/>
                </a:cxn>
                <a:cxn ang="0">
                  <a:pos x="T8" y="T9"/>
                </a:cxn>
                <a:cxn ang="0">
                  <a:pos x="T10" y="T11"/>
                </a:cxn>
              </a:cxnLst>
              <a:rect l="0" t="0" r="r" b="b"/>
              <a:pathLst>
                <a:path w="60" h="312">
                  <a:moveTo>
                    <a:pt x="0" y="144"/>
                  </a:moveTo>
                  <a:lnTo>
                    <a:pt x="60" y="312"/>
                  </a:lnTo>
                  <a:lnTo>
                    <a:pt x="60" y="6"/>
                  </a:lnTo>
                  <a:lnTo>
                    <a:pt x="54" y="0"/>
                  </a:lnTo>
                  <a:lnTo>
                    <a:pt x="0" y="144"/>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45"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46"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Lst>
              <a:ahLst/>
              <a:cxnLst>
                <a:cxn ang="0">
                  <a:pos x="T0" y="T1"/>
                </a:cxn>
                <a:cxn ang="0">
                  <a:pos x="T2" y="T3"/>
                </a:cxn>
                <a:cxn ang="0">
                  <a:pos x="T4" y="T5"/>
                </a:cxn>
                <a:cxn ang="0">
                  <a:pos x="T6" y="T7"/>
                </a:cxn>
                <a:cxn ang="0">
                  <a:pos x="T8" y="T9"/>
                </a:cxn>
              </a:cxnLst>
              <a:rect l="0" t="0" r="r" b="b"/>
              <a:pathLst>
                <a:path w="6" h="6">
                  <a:moveTo>
                    <a:pt x="6" y="6"/>
                  </a:moveTo>
                  <a:lnTo>
                    <a:pt x="0" y="0"/>
                  </a:lnTo>
                  <a:lnTo>
                    <a:pt x="0" y="6"/>
                  </a:lnTo>
                  <a:lnTo>
                    <a:pt x="6"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47"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48"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49"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50"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51"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52"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53"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54"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grpSp>
          <p:nvGrpSpPr>
            <p:cNvPr id="342055" name="Group 39"/>
            <p:cNvGrpSpPr>
              <a:grpSpLocks/>
            </p:cNvGrpSpPr>
            <p:nvPr userDrawn="1"/>
          </p:nvGrpSpPr>
          <p:grpSpPr bwMode="auto">
            <a:xfrm>
              <a:off x="0" y="1632"/>
              <a:ext cx="5758" cy="1858"/>
              <a:chOff x="0" y="1632"/>
              <a:chExt cx="5758" cy="1858"/>
            </a:xfrm>
          </p:grpSpPr>
          <p:sp>
            <p:nvSpPr>
              <p:cNvPr id="342056"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2057"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grpSp>
      </p:grpSp>
      <p:sp>
        <p:nvSpPr>
          <p:cNvPr id="342058"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en-US" altLang="en-US" noProof="0" smtClean="0"/>
              <a:t>Click to edit Master title style</a:t>
            </a:r>
          </a:p>
        </p:txBody>
      </p:sp>
      <p:sp>
        <p:nvSpPr>
          <p:cNvPr id="342059"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pPr lvl="0"/>
            <a:r>
              <a:rPr lang="en-US" altLang="en-US" noProof="0" smtClean="0"/>
              <a:t>Click to edit Master subtitle style</a:t>
            </a:r>
          </a:p>
        </p:txBody>
      </p:sp>
      <p:sp>
        <p:nvSpPr>
          <p:cNvPr id="342060" name="Rectangle 44"/>
          <p:cNvSpPr>
            <a:spLocks noGrp="1" noChangeArrowheads="1"/>
          </p:cNvSpPr>
          <p:nvPr>
            <p:ph type="dt" sz="quarter" idx="2"/>
          </p:nvPr>
        </p:nvSpPr>
        <p:spPr/>
        <p:txBody>
          <a:bodyPr/>
          <a:lstStyle>
            <a:lvl1pPr>
              <a:defRPr/>
            </a:lvl1pPr>
          </a:lstStyle>
          <a:p>
            <a:endParaRPr lang="en-US" altLang="en-US">
              <a:solidFill>
                <a:srgbClr val="FFFFFF"/>
              </a:solidFill>
            </a:endParaRPr>
          </a:p>
        </p:txBody>
      </p:sp>
      <p:sp>
        <p:nvSpPr>
          <p:cNvPr id="342061" name="Rectangle 45"/>
          <p:cNvSpPr>
            <a:spLocks noGrp="1" noChangeArrowheads="1"/>
          </p:cNvSpPr>
          <p:nvPr>
            <p:ph type="ftr" sz="quarter" idx="3"/>
          </p:nvPr>
        </p:nvSpPr>
        <p:spPr/>
        <p:txBody>
          <a:bodyPr/>
          <a:lstStyle>
            <a:lvl1pPr>
              <a:defRPr/>
            </a:lvl1pPr>
          </a:lstStyle>
          <a:p>
            <a:endParaRPr lang="en-US" altLang="en-US">
              <a:solidFill>
                <a:srgbClr val="FFFFFF"/>
              </a:solidFill>
            </a:endParaRPr>
          </a:p>
        </p:txBody>
      </p:sp>
      <p:sp>
        <p:nvSpPr>
          <p:cNvPr id="342062" name="Rectangle 46"/>
          <p:cNvSpPr>
            <a:spLocks noGrp="1" noChangeArrowheads="1"/>
          </p:cNvSpPr>
          <p:nvPr>
            <p:ph type="sldNum" sz="quarter" idx="4"/>
          </p:nvPr>
        </p:nvSpPr>
        <p:spPr/>
        <p:txBody>
          <a:bodyPr/>
          <a:lstStyle>
            <a:lvl1pPr>
              <a:defRPr/>
            </a:lvl1pPr>
          </a:lstStyle>
          <a:p>
            <a:fld id="{3244B12C-2C8B-457D-9D4E-5E16A21024E1}"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7176745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F9958C20-0CBF-4A0B-A645-1AF0DCAC3B5E}"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2067343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0B6E25-9A1E-4BE9-AA2B-6F8A070284A4}"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1B4389-BB9E-48A6-8425-4A06D06C8CF5}" type="slidenum">
              <a:rPr lang="en-US" smtClean="0"/>
              <a:t>‹#›</a:t>
            </a:fld>
            <a:endParaRPr lang="en-US"/>
          </a:p>
        </p:txBody>
      </p:sp>
    </p:spTree>
    <p:extLst>
      <p:ext uri="{BB962C8B-B14F-4D97-AF65-F5344CB8AC3E}">
        <p14:creationId xmlns:p14="http://schemas.microsoft.com/office/powerpoint/2010/main" val="33793287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2C088C7A-4688-48DD-A5B1-1BC9080CEB12}"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19963463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327CB3D3-FA52-46CC-8F1E-5F0A52E8BB64}"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18268487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A4E0C5F3-5C64-4B03-A393-DED91A541516}"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26203803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1B46026F-16BC-44CE-AD42-595F7EA2340C}"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41244429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2D115F68-9867-4CE0-BDAD-B4103F13F491}"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113034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489C0E74-B44A-4C0E-B9B9-7DD13C6720A9}"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111960770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1EED1CFA-AA70-4438-8933-672A096FA017}"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11395468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1800AFA5-9F30-40E8-9BAD-A5B3C3537AFF}"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79783860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1CDF0900-CCF0-4E5A-8222-F1ED7BB699C0}"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3230147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solidFill>
                <a:srgbClr val="FFFFFF"/>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solidFill>
                <a:srgbClr val="FFFFFF"/>
              </a:solidFill>
            </a:endParaRPr>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BBC9B3E7-483C-4DD5-99F3-A35CF36AD91A}"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4272882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0B6E25-9A1E-4BE9-AA2B-6F8A070284A4}" type="datetimeFigureOut">
              <a:rPr lang="en-US" smtClean="0"/>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1B4389-BB9E-48A6-8425-4A06D06C8CF5}" type="slidenum">
              <a:rPr lang="en-US" smtClean="0"/>
              <a:t>‹#›</a:t>
            </a:fld>
            <a:endParaRPr lang="en-US"/>
          </a:p>
        </p:txBody>
      </p:sp>
    </p:spTree>
    <p:extLst>
      <p:ext uri="{BB962C8B-B14F-4D97-AF65-F5344CB8AC3E}">
        <p14:creationId xmlns:p14="http://schemas.microsoft.com/office/powerpoint/2010/main" val="318083313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solidFill>
                <a:srgbClr val="FFFFFF"/>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solidFill>
                <a:srgbClr val="FFFFFF"/>
              </a:solidFill>
            </a:endParaRPr>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14526FBD-EFB7-4265-B486-62ABE9FA6379}"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42907943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3638"/>
            <a:ext cx="2133600" cy="457200"/>
          </a:xfrm>
        </p:spPr>
        <p:txBody>
          <a:bodyPr/>
          <a:lstStyle>
            <a:lvl1pPr>
              <a:defRPr/>
            </a:lvl1pPr>
          </a:lstStyle>
          <a:p>
            <a:endParaRPr lang="en-US" altLang="en-US">
              <a:solidFill>
                <a:srgbClr val="FFFFFF"/>
              </a:solidFill>
            </a:endParaRPr>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ltLang="en-US">
              <a:solidFill>
                <a:srgbClr val="FFFFFF"/>
              </a:solidFill>
            </a:endParaRPr>
          </a:p>
        </p:txBody>
      </p:sp>
      <p:sp>
        <p:nvSpPr>
          <p:cNvPr id="5" name="Slide Number Placeholder 4"/>
          <p:cNvSpPr>
            <a:spLocks noGrp="1"/>
          </p:cNvSpPr>
          <p:nvPr>
            <p:ph type="sldNum" sz="quarter" idx="12"/>
          </p:nvPr>
        </p:nvSpPr>
        <p:spPr>
          <a:xfrm>
            <a:off x="6553200" y="6243638"/>
            <a:ext cx="2133600" cy="457200"/>
          </a:xfrm>
        </p:spPr>
        <p:txBody>
          <a:bodyPr/>
          <a:lstStyle>
            <a:lvl1pPr>
              <a:defRPr/>
            </a:lvl1pPr>
          </a:lstStyle>
          <a:p>
            <a:fld id="{A4EDE30E-5FF6-4DD8-A81F-8AB537DDFBEC}"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263465305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half" idx="3"/>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3638"/>
            <a:ext cx="2133600" cy="457200"/>
          </a:xfrm>
        </p:spPr>
        <p:txBody>
          <a:bodyPr/>
          <a:lstStyle>
            <a:lvl1pPr>
              <a:defRPr/>
            </a:lvl1pPr>
          </a:lstStyle>
          <a:p>
            <a:endParaRPr lang="en-US" altLang="en-US">
              <a:solidFill>
                <a:srgbClr val="FFFFFF"/>
              </a:solidFill>
            </a:endParaRPr>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ltLang="en-US">
              <a:solidFill>
                <a:srgbClr val="FFFFFF"/>
              </a:solidFill>
            </a:endParaRPr>
          </a:p>
        </p:txBody>
      </p:sp>
      <p:sp>
        <p:nvSpPr>
          <p:cNvPr id="8" name="Slide Number Placeholder 7"/>
          <p:cNvSpPr>
            <a:spLocks noGrp="1"/>
          </p:cNvSpPr>
          <p:nvPr>
            <p:ph type="sldNum" sz="quarter" idx="12"/>
          </p:nvPr>
        </p:nvSpPr>
        <p:spPr>
          <a:xfrm>
            <a:off x="6553200" y="6243638"/>
            <a:ext cx="2133600" cy="457200"/>
          </a:xfrm>
        </p:spPr>
        <p:txBody>
          <a:bodyPr/>
          <a:lstStyle>
            <a:lvl1pPr>
              <a:defRPr/>
            </a:lvl1pPr>
          </a:lstStyle>
          <a:p>
            <a:fld id="{4D706428-0FA8-4F0A-AF0F-A96B67E3D024}"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058295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0B6E25-9A1E-4BE9-AA2B-6F8A070284A4}" type="datetimeFigureOut">
              <a:rPr lang="en-US" smtClean="0"/>
              <a:t>4/7/2015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1B4389-BB9E-48A6-8425-4A06D06C8CF5}" type="slidenum">
              <a:rPr lang="en-US" smtClean="0"/>
              <a:t>‹#›</a:t>
            </a:fld>
            <a:endParaRPr lang="en-US"/>
          </a:p>
        </p:txBody>
      </p:sp>
    </p:spTree>
    <p:extLst>
      <p:ext uri="{BB962C8B-B14F-4D97-AF65-F5344CB8AC3E}">
        <p14:creationId xmlns:p14="http://schemas.microsoft.com/office/powerpoint/2010/main" val="4016562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0B6E25-9A1E-4BE9-AA2B-6F8A070284A4}" type="datetimeFigureOut">
              <a:rPr lang="en-US" smtClean="0"/>
              <a:t>4/7/2015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1B4389-BB9E-48A6-8425-4A06D06C8CF5}" type="slidenum">
              <a:rPr lang="en-US" smtClean="0"/>
              <a:t>‹#›</a:t>
            </a:fld>
            <a:endParaRPr lang="en-US"/>
          </a:p>
        </p:txBody>
      </p:sp>
    </p:spTree>
    <p:extLst>
      <p:ext uri="{BB962C8B-B14F-4D97-AF65-F5344CB8AC3E}">
        <p14:creationId xmlns:p14="http://schemas.microsoft.com/office/powerpoint/2010/main" val="3544363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0B6E25-9A1E-4BE9-AA2B-6F8A070284A4}" type="datetimeFigureOut">
              <a:rPr lang="en-US" smtClean="0"/>
              <a:t>4/7/2015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1B4389-BB9E-48A6-8425-4A06D06C8CF5}" type="slidenum">
              <a:rPr lang="en-US" smtClean="0"/>
              <a:t>‹#›</a:t>
            </a:fld>
            <a:endParaRPr lang="en-US"/>
          </a:p>
        </p:txBody>
      </p:sp>
    </p:spTree>
    <p:extLst>
      <p:ext uri="{BB962C8B-B14F-4D97-AF65-F5344CB8AC3E}">
        <p14:creationId xmlns:p14="http://schemas.microsoft.com/office/powerpoint/2010/main" val="334626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0B6E25-9A1E-4BE9-AA2B-6F8A070284A4}" type="datetimeFigureOut">
              <a:rPr lang="en-US" smtClean="0"/>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1B4389-BB9E-48A6-8425-4A06D06C8CF5}" type="slidenum">
              <a:rPr lang="en-US" smtClean="0"/>
              <a:t>‹#›</a:t>
            </a:fld>
            <a:endParaRPr lang="en-US"/>
          </a:p>
        </p:txBody>
      </p:sp>
    </p:spTree>
    <p:extLst>
      <p:ext uri="{BB962C8B-B14F-4D97-AF65-F5344CB8AC3E}">
        <p14:creationId xmlns:p14="http://schemas.microsoft.com/office/powerpoint/2010/main" val="281353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0B6E25-9A1E-4BE9-AA2B-6F8A070284A4}" type="datetimeFigureOut">
              <a:rPr lang="en-US" smtClean="0"/>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1B4389-BB9E-48A6-8425-4A06D06C8CF5}" type="slidenum">
              <a:rPr lang="en-US" smtClean="0"/>
              <a:t>‹#›</a:t>
            </a:fld>
            <a:endParaRPr lang="en-US"/>
          </a:p>
        </p:txBody>
      </p:sp>
    </p:spTree>
    <p:extLst>
      <p:ext uri="{BB962C8B-B14F-4D97-AF65-F5344CB8AC3E}">
        <p14:creationId xmlns:p14="http://schemas.microsoft.com/office/powerpoint/2010/main" val="2650549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image" Target="../media/image2.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1.png"/><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image" Target="../media/image3.png"/><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18" Type="http://schemas.openxmlformats.org/officeDocument/2006/relationships/image" Target="../media/image2.png"/><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image" Target="../media/image1.png"/><Relationship Id="rId2" Type="http://schemas.openxmlformats.org/officeDocument/2006/relationships/slideLayout" Target="../slideLayouts/slideLayout29.xml"/><Relationship Id="rId16" Type="http://schemas.openxmlformats.org/officeDocument/2006/relationships/theme" Target="../theme/theme3.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10" Type="http://schemas.openxmlformats.org/officeDocument/2006/relationships/slideLayout" Target="../slideLayouts/slideLayout37.xml"/><Relationship Id="rId19" Type="http://schemas.openxmlformats.org/officeDocument/2006/relationships/image" Target="../media/image3.png"/><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0B6E25-9A1E-4BE9-AA2B-6F8A070284A4}" type="datetimeFigureOut">
              <a:rPr lang="en-US" smtClean="0"/>
              <a:t>4/7/2015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1B4389-BB9E-48A6-8425-4A06D06C8CF5}" type="slidenum">
              <a:rPr lang="en-US" smtClean="0"/>
              <a:t>‹#›</a:t>
            </a:fld>
            <a:endParaRPr lang="en-US"/>
          </a:p>
        </p:txBody>
      </p:sp>
    </p:spTree>
    <p:extLst>
      <p:ext uri="{BB962C8B-B14F-4D97-AF65-F5344CB8AC3E}">
        <p14:creationId xmlns:p14="http://schemas.microsoft.com/office/powerpoint/2010/main" val="543290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9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340994" name="Group 2"/>
          <p:cNvGrpSpPr>
            <a:grpSpLocks/>
          </p:cNvGrpSpPr>
          <p:nvPr/>
        </p:nvGrpSpPr>
        <p:grpSpPr bwMode="auto">
          <a:xfrm>
            <a:off x="0" y="0"/>
            <a:ext cx="9144000" cy="6856413"/>
            <a:chOff x="0" y="0"/>
            <a:chExt cx="5760" cy="4319"/>
          </a:xfrm>
        </p:grpSpPr>
        <p:sp>
          <p:nvSpPr>
            <p:cNvPr id="34099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099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099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0998" name="Freeform 6"/>
            <p:cNvSpPr>
              <a:spLocks/>
            </p:cNvSpPr>
            <p:nvPr/>
          </p:nvSpPr>
          <p:spPr bwMode="hidden">
            <a:xfrm>
              <a:off x="4038" y="3577"/>
              <a:ext cx="1720" cy="65"/>
            </a:xfrm>
            <a:custGeom>
              <a:avLst/>
              <a:gdLst>
                <a:gd name="T0" fmla="*/ 1722 w 1722"/>
                <a:gd name="T1" fmla="*/ 66 h 66"/>
                <a:gd name="T2" fmla="*/ 1722 w 1722"/>
                <a:gd name="T3" fmla="*/ 60 h 66"/>
                <a:gd name="T4" fmla="*/ 0 w 1722"/>
                <a:gd name="T5" fmla="*/ 0 h 66"/>
                <a:gd name="T6" fmla="*/ 0 w 1722"/>
                <a:gd name="T7" fmla="*/ 48 h 66"/>
                <a:gd name="T8" fmla="*/ 1722 w 1722"/>
                <a:gd name="T9" fmla="*/ 66 h 66"/>
                <a:gd name="T10" fmla="*/ 1722 w 1722"/>
                <a:gd name="T11" fmla="*/ 66 h 66"/>
              </a:gdLst>
              <a:ahLst/>
              <a:cxnLst>
                <a:cxn ang="0">
                  <a:pos x="T0" y="T1"/>
                </a:cxn>
                <a:cxn ang="0">
                  <a:pos x="T2" y="T3"/>
                </a:cxn>
                <a:cxn ang="0">
                  <a:pos x="T4" y="T5"/>
                </a:cxn>
                <a:cxn ang="0">
                  <a:pos x="T6" y="T7"/>
                </a:cxn>
                <a:cxn ang="0">
                  <a:pos x="T8" y="T9"/>
                </a:cxn>
                <a:cxn ang="0">
                  <a:pos x="T10" y="T11"/>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099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US">
                <a:solidFill>
                  <a:srgbClr val="FFFFFF"/>
                </a:solidFill>
              </a:endParaRPr>
            </a:p>
          </p:txBody>
        </p:sp>
        <p:sp>
          <p:nvSpPr>
            <p:cNvPr id="341000" name="Freeform 8"/>
            <p:cNvSpPr>
              <a:spLocks/>
            </p:cNvSpPr>
            <p:nvPr/>
          </p:nvSpPr>
          <p:spPr bwMode="hidden">
            <a:xfrm>
              <a:off x="4784" y="3702"/>
              <a:ext cx="974" cy="101"/>
            </a:xfrm>
            <a:custGeom>
              <a:avLst/>
              <a:gdLst>
                <a:gd name="T0" fmla="*/ 975 w 975"/>
                <a:gd name="T1" fmla="*/ 48 h 101"/>
                <a:gd name="T2" fmla="*/ 975 w 975"/>
                <a:gd name="T3" fmla="*/ 0 h 101"/>
                <a:gd name="T4" fmla="*/ 0 w 975"/>
                <a:gd name="T5" fmla="*/ 24 h 101"/>
                <a:gd name="T6" fmla="*/ 0 w 975"/>
                <a:gd name="T7" fmla="*/ 101 h 101"/>
                <a:gd name="T8" fmla="*/ 975 w 975"/>
                <a:gd name="T9" fmla="*/ 48 h 101"/>
                <a:gd name="T10" fmla="*/ 975 w 975"/>
                <a:gd name="T11" fmla="*/ 48 h 101"/>
              </a:gdLst>
              <a:ahLst/>
              <a:cxnLst>
                <a:cxn ang="0">
                  <a:pos x="T0" y="T1"/>
                </a:cxn>
                <a:cxn ang="0">
                  <a:pos x="T2" y="T3"/>
                </a:cxn>
                <a:cxn ang="0">
                  <a:pos x="T4" y="T5"/>
                </a:cxn>
                <a:cxn ang="0">
                  <a:pos x="T6" y="T7"/>
                </a:cxn>
                <a:cxn ang="0">
                  <a:pos x="T8" y="T9"/>
                </a:cxn>
                <a:cxn ang="0">
                  <a:pos x="T10" y="T11"/>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01" name="Freeform 9"/>
            <p:cNvSpPr>
              <a:spLocks/>
            </p:cNvSpPr>
            <p:nvPr/>
          </p:nvSpPr>
          <p:spPr bwMode="hidden">
            <a:xfrm>
              <a:off x="3619" y="3815"/>
              <a:ext cx="2139" cy="198"/>
            </a:xfrm>
            <a:custGeom>
              <a:avLst/>
              <a:gdLst>
                <a:gd name="T0" fmla="*/ 2141 w 2141"/>
                <a:gd name="T1" fmla="*/ 0 h 198"/>
                <a:gd name="T2" fmla="*/ 0 w 2141"/>
                <a:gd name="T3" fmla="*/ 156 h 198"/>
                <a:gd name="T4" fmla="*/ 0 w 2141"/>
                <a:gd name="T5" fmla="*/ 198 h 198"/>
                <a:gd name="T6" fmla="*/ 2141 w 2141"/>
                <a:gd name="T7" fmla="*/ 0 h 198"/>
                <a:gd name="T8" fmla="*/ 2141 w 2141"/>
                <a:gd name="T9" fmla="*/ 0 h 198"/>
              </a:gdLst>
              <a:ahLst/>
              <a:cxnLst>
                <a:cxn ang="0">
                  <a:pos x="T0" y="T1"/>
                </a:cxn>
                <a:cxn ang="0">
                  <a:pos x="T2" y="T3"/>
                </a:cxn>
                <a:cxn ang="0">
                  <a:pos x="T4" y="T5"/>
                </a:cxn>
                <a:cxn ang="0">
                  <a:pos x="T6" y="T7"/>
                </a:cxn>
                <a:cxn ang="0">
                  <a:pos x="T8" y="T9"/>
                </a:cxn>
              </a:cxnLst>
              <a:rect l="0" t="0" r="r" b="b"/>
              <a:pathLst>
                <a:path w="2141" h="198">
                  <a:moveTo>
                    <a:pt x="2141" y="0"/>
                  </a:moveTo>
                  <a:lnTo>
                    <a:pt x="0" y="156"/>
                  </a:lnTo>
                  <a:lnTo>
                    <a:pt x="0" y="198"/>
                  </a:lnTo>
                  <a:lnTo>
                    <a:pt x="2141" y="0"/>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0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03" name="Freeform 11"/>
            <p:cNvSpPr>
              <a:spLocks/>
            </p:cNvSpPr>
            <p:nvPr/>
          </p:nvSpPr>
          <p:spPr bwMode="hidden">
            <a:xfrm>
              <a:off x="2097" y="4043"/>
              <a:ext cx="2514" cy="276"/>
            </a:xfrm>
            <a:custGeom>
              <a:avLst/>
              <a:gdLst>
                <a:gd name="T0" fmla="*/ 2182 w 2517"/>
                <a:gd name="T1" fmla="*/ 276 h 276"/>
                <a:gd name="T2" fmla="*/ 2517 w 2517"/>
                <a:gd name="T3" fmla="*/ 204 h 276"/>
                <a:gd name="T4" fmla="*/ 2260 w 2517"/>
                <a:gd name="T5" fmla="*/ 0 h 276"/>
                <a:gd name="T6" fmla="*/ 0 w 2517"/>
                <a:gd name="T7" fmla="*/ 276 h 276"/>
                <a:gd name="T8" fmla="*/ 2182 w 2517"/>
                <a:gd name="T9" fmla="*/ 276 h 276"/>
                <a:gd name="T10" fmla="*/ 2182 w 2517"/>
                <a:gd name="T11" fmla="*/ 276 h 276"/>
              </a:gdLst>
              <a:ahLst/>
              <a:cxnLst>
                <a:cxn ang="0">
                  <a:pos x="T0" y="T1"/>
                </a:cxn>
                <a:cxn ang="0">
                  <a:pos x="T2" y="T3"/>
                </a:cxn>
                <a:cxn ang="0">
                  <a:pos x="T4" y="T5"/>
                </a:cxn>
                <a:cxn ang="0">
                  <a:pos x="T6" y="T7"/>
                </a:cxn>
                <a:cxn ang="0">
                  <a:pos x="T8" y="T9"/>
                </a:cxn>
                <a:cxn ang="0">
                  <a:pos x="T10" y="T11"/>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0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05" name="Freeform 13"/>
            <p:cNvSpPr>
              <a:spLocks/>
            </p:cNvSpPr>
            <p:nvPr/>
          </p:nvSpPr>
          <p:spPr bwMode="hidden">
            <a:xfrm>
              <a:off x="5030" y="3151"/>
              <a:ext cx="728" cy="240"/>
            </a:xfrm>
            <a:custGeom>
              <a:avLst/>
              <a:gdLst>
                <a:gd name="T0" fmla="*/ 729 w 729"/>
                <a:gd name="T1" fmla="*/ 240 h 240"/>
                <a:gd name="T2" fmla="*/ 0 w 729"/>
                <a:gd name="T3" fmla="*/ 0 h 240"/>
                <a:gd name="T4" fmla="*/ 0 w 729"/>
                <a:gd name="T5" fmla="*/ 6 h 240"/>
                <a:gd name="T6" fmla="*/ 729 w 729"/>
                <a:gd name="T7" fmla="*/ 240 h 240"/>
                <a:gd name="T8" fmla="*/ 729 w 729"/>
                <a:gd name="T9" fmla="*/ 240 h 240"/>
              </a:gdLst>
              <a:ahLst/>
              <a:cxnLst>
                <a:cxn ang="0">
                  <a:pos x="T0" y="T1"/>
                </a:cxn>
                <a:cxn ang="0">
                  <a:pos x="T2" y="T3"/>
                </a:cxn>
                <a:cxn ang="0">
                  <a:pos x="T4" y="T5"/>
                </a:cxn>
                <a:cxn ang="0">
                  <a:pos x="T6" y="T7"/>
                </a:cxn>
                <a:cxn ang="0">
                  <a:pos x="T8" y="T9"/>
                </a:cxn>
              </a:cxnLst>
              <a:rect l="0" t="0" r="r" b="b"/>
              <a:pathLst>
                <a:path w="729" h="240">
                  <a:moveTo>
                    <a:pt x="729" y="240"/>
                  </a:moveTo>
                  <a:lnTo>
                    <a:pt x="0" y="0"/>
                  </a:lnTo>
                  <a:lnTo>
                    <a:pt x="0" y="6"/>
                  </a:lnTo>
                  <a:lnTo>
                    <a:pt x="729" y="240"/>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0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07" name="Freeform 15"/>
            <p:cNvSpPr>
              <a:spLocks/>
            </p:cNvSpPr>
            <p:nvPr/>
          </p:nvSpPr>
          <p:spPr bwMode="hidden">
            <a:xfrm>
              <a:off x="5030" y="3049"/>
              <a:ext cx="728" cy="318"/>
            </a:xfrm>
            <a:custGeom>
              <a:avLst/>
              <a:gdLst>
                <a:gd name="T0" fmla="*/ 729 w 729"/>
                <a:gd name="T1" fmla="*/ 318 h 318"/>
                <a:gd name="T2" fmla="*/ 729 w 729"/>
                <a:gd name="T3" fmla="*/ 312 h 318"/>
                <a:gd name="T4" fmla="*/ 0 w 729"/>
                <a:gd name="T5" fmla="*/ 0 h 318"/>
                <a:gd name="T6" fmla="*/ 0 w 729"/>
                <a:gd name="T7" fmla="*/ 54 h 318"/>
                <a:gd name="T8" fmla="*/ 729 w 729"/>
                <a:gd name="T9" fmla="*/ 318 h 318"/>
                <a:gd name="T10" fmla="*/ 729 w 729"/>
                <a:gd name="T11" fmla="*/ 318 h 318"/>
              </a:gdLst>
              <a:ahLst/>
              <a:cxnLst>
                <a:cxn ang="0">
                  <a:pos x="T0" y="T1"/>
                </a:cxn>
                <a:cxn ang="0">
                  <a:pos x="T2" y="T3"/>
                </a:cxn>
                <a:cxn ang="0">
                  <a:pos x="T4" y="T5"/>
                </a:cxn>
                <a:cxn ang="0">
                  <a:pos x="T6" y="T7"/>
                </a:cxn>
                <a:cxn ang="0">
                  <a:pos x="T8" y="T9"/>
                </a:cxn>
                <a:cxn ang="0">
                  <a:pos x="T10" y="T11"/>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0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0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1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1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Lst>
              <a:ahLst/>
              <a:cxnLst>
                <a:cxn ang="0">
                  <a:pos x="T0" y="T1"/>
                </a:cxn>
                <a:cxn ang="0">
                  <a:pos x="T2" y="T3"/>
                </a:cxn>
                <a:cxn ang="0">
                  <a:pos x="T4" y="T5"/>
                </a:cxn>
                <a:cxn ang="0">
                  <a:pos x="T6" y="T7"/>
                </a:cxn>
                <a:cxn ang="0">
                  <a:pos x="T8" y="T9"/>
                </a:cxn>
                <a:cxn ang="0">
                  <a:pos x="T10" y="T11"/>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1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1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Lst>
              <a:ahLst/>
              <a:cxnLst>
                <a:cxn ang="0">
                  <a:pos x="T0" y="T1"/>
                </a:cxn>
                <a:cxn ang="0">
                  <a:pos x="T2" y="T3"/>
                </a:cxn>
                <a:cxn ang="0">
                  <a:pos x="T4" y="T5"/>
                </a:cxn>
                <a:cxn ang="0">
                  <a:pos x="T6" y="T7"/>
                </a:cxn>
                <a:cxn ang="0">
                  <a:pos x="T8" y="T9"/>
                </a:cxn>
              </a:cxnLst>
              <a:rect l="0" t="0" r="r" b="b"/>
              <a:pathLst>
                <a:path w="132" h="132">
                  <a:moveTo>
                    <a:pt x="132" y="132"/>
                  </a:moveTo>
                  <a:lnTo>
                    <a:pt x="0" y="0"/>
                  </a:lnTo>
                  <a:lnTo>
                    <a:pt x="0" y="0"/>
                  </a:lnTo>
                  <a:lnTo>
                    <a:pt x="132" y="132"/>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1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1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US">
                <a:solidFill>
                  <a:srgbClr val="FFFFFF"/>
                </a:solidFill>
              </a:endParaRPr>
            </a:p>
          </p:txBody>
        </p:sp>
        <p:sp>
          <p:nvSpPr>
            <p:cNvPr id="34101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1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Lst>
              <a:ahLst/>
              <a:cxnLst>
                <a:cxn ang="0">
                  <a:pos x="T0" y="T1"/>
                </a:cxn>
                <a:cxn ang="0">
                  <a:pos x="T2" y="T3"/>
                </a:cxn>
                <a:cxn ang="0">
                  <a:pos x="T4" y="T5"/>
                </a:cxn>
                <a:cxn ang="0">
                  <a:pos x="T6" y="T7"/>
                </a:cxn>
                <a:cxn ang="0">
                  <a:pos x="T8" y="T9"/>
                </a:cxn>
                <a:cxn ang="0">
                  <a:pos x="T10" y="T11"/>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1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1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20" name="Freeform 28"/>
            <p:cNvSpPr>
              <a:spLocks/>
            </p:cNvSpPr>
            <p:nvPr/>
          </p:nvSpPr>
          <p:spPr bwMode="hidden">
            <a:xfrm>
              <a:off x="5698" y="653"/>
              <a:ext cx="60" cy="311"/>
            </a:xfrm>
            <a:custGeom>
              <a:avLst/>
              <a:gdLst>
                <a:gd name="T0" fmla="*/ 0 w 60"/>
                <a:gd name="T1" fmla="*/ 144 h 312"/>
                <a:gd name="T2" fmla="*/ 60 w 60"/>
                <a:gd name="T3" fmla="*/ 312 h 312"/>
                <a:gd name="T4" fmla="*/ 60 w 60"/>
                <a:gd name="T5" fmla="*/ 6 h 312"/>
                <a:gd name="T6" fmla="*/ 54 w 60"/>
                <a:gd name="T7" fmla="*/ 0 h 312"/>
                <a:gd name="T8" fmla="*/ 0 w 60"/>
                <a:gd name="T9" fmla="*/ 144 h 312"/>
                <a:gd name="T10" fmla="*/ 0 w 60"/>
                <a:gd name="T11" fmla="*/ 144 h 312"/>
              </a:gdLst>
              <a:ahLst/>
              <a:cxnLst>
                <a:cxn ang="0">
                  <a:pos x="T0" y="T1"/>
                </a:cxn>
                <a:cxn ang="0">
                  <a:pos x="T2" y="T3"/>
                </a:cxn>
                <a:cxn ang="0">
                  <a:pos x="T4" y="T5"/>
                </a:cxn>
                <a:cxn ang="0">
                  <a:pos x="T6" y="T7"/>
                </a:cxn>
                <a:cxn ang="0">
                  <a:pos x="T8" y="T9"/>
                </a:cxn>
                <a:cxn ang="0">
                  <a:pos x="T10" y="T11"/>
                </a:cxn>
              </a:cxnLst>
              <a:rect l="0" t="0" r="r" b="b"/>
              <a:pathLst>
                <a:path w="60" h="312">
                  <a:moveTo>
                    <a:pt x="0" y="144"/>
                  </a:moveTo>
                  <a:lnTo>
                    <a:pt x="60" y="312"/>
                  </a:lnTo>
                  <a:lnTo>
                    <a:pt x="60" y="6"/>
                  </a:lnTo>
                  <a:lnTo>
                    <a:pt x="54" y="0"/>
                  </a:lnTo>
                  <a:lnTo>
                    <a:pt x="0" y="144"/>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2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2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Lst>
              <a:ahLst/>
              <a:cxnLst>
                <a:cxn ang="0">
                  <a:pos x="T0" y="T1"/>
                </a:cxn>
                <a:cxn ang="0">
                  <a:pos x="T2" y="T3"/>
                </a:cxn>
                <a:cxn ang="0">
                  <a:pos x="T4" y="T5"/>
                </a:cxn>
                <a:cxn ang="0">
                  <a:pos x="T6" y="T7"/>
                </a:cxn>
                <a:cxn ang="0">
                  <a:pos x="T8" y="T9"/>
                </a:cxn>
              </a:cxnLst>
              <a:rect l="0" t="0" r="r" b="b"/>
              <a:pathLst>
                <a:path w="6" h="6">
                  <a:moveTo>
                    <a:pt x="6" y="6"/>
                  </a:moveTo>
                  <a:lnTo>
                    <a:pt x="0" y="0"/>
                  </a:lnTo>
                  <a:lnTo>
                    <a:pt x="0" y="6"/>
                  </a:lnTo>
                  <a:lnTo>
                    <a:pt x="6"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2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2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2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2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2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2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2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3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grpSp>
          <p:nvGrpSpPr>
            <p:cNvPr id="341031" name="Group 39"/>
            <p:cNvGrpSpPr>
              <a:grpSpLocks/>
            </p:cNvGrpSpPr>
            <p:nvPr userDrawn="1"/>
          </p:nvGrpSpPr>
          <p:grpSpPr bwMode="auto">
            <a:xfrm>
              <a:off x="0" y="1632"/>
              <a:ext cx="5758" cy="1858"/>
              <a:chOff x="0" y="1632"/>
              <a:chExt cx="5758" cy="1858"/>
            </a:xfrm>
          </p:grpSpPr>
          <p:sp>
            <p:nvSpPr>
              <p:cNvPr id="34103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3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grpSp>
      </p:grpSp>
      <p:sp>
        <p:nvSpPr>
          <p:cNvPr id="341034" name="Rectangle 42"/>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41035"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41036" name="Rectangle 4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fontAlgn="base">
              <a:spcBef>
                <a:spcPct val="0"/>
              </a:spcBef>
              <a:spcAft>
                <a:spcPct val="0"/>
              </a:spcAft>
            </a:pPr>
            <a:endParaRPr lang="en-US" altLang="en-US">
              <a:solidFill>
                <a:srgbClr val="FFFFFF"/>
              </a:solidFill>
            </a:endParaRPr>
          </a:p>
        </p:txBody>
      </p:sp>
      <p:sp>
        <p:nvSpPr>
          <p:cNvPr id="341037" name="Rectangle 4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fontAlgn="base">
              <a:spcBef>
                <a:spcPct val="0"/>
              </a:spcBef>
              <a:spcAft>
                <a:spcPct val="0"/>
              </a:spcAft>
            </a:pPr>
            <a:endParaRPr lang="en-US" altLang="en-US">
              <a:solidFill>
                <a:srgbClr val="FFFFFF"/>
              </a:solidFill>
            </a:endParaRPr>
          </a:p>
        </p:txBody>
      </p:sp>
      <p:sp>
        <p:nvSpPr>
          <p:cNvPr id="341038" name="Rectangle 4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fontAlgn="base">
              <a:spcBef>
                <a:spcPct val="0"/>
              </a:spcBef>
              <a:spcAft>
                <a:spcPct val="0"/>
              </a:spcAft>
            </a:pPr>
            <a:fld id="{2C96348D-3EBB-46EF-9B35-45DE05525821}" type="slidenum">
              <a:rPr lang="en-US" altLang="en-US">
                <a:solidFill>
                  <a:srgbClr val="FFFFFF"/>
                </a:solidFill>
              </a:rPr>
              <a:pPr fontAlgn="base">
                <a:spcBef>
                  <a:spcPct val="0"/>
                </a:spcBef>
                <a:spcAft>
                  <a:spcPct val="0"/>
                </a:spcAft>
              </a:pPr>
              <a:t>‹#›</a:t>
            </a:fld>
            <a:endParaRPr lang="en-US" altLang="en-US">
              <a:solidFill>
                <a:srgbClr val="FFFFFF"/>
              </a:solidFill>
            </a:endParaRPr>
          </a:p>
        </p:txBody>
      </p:sp>
    </p:spTree>
    <p:extLst>
      <p:ext uri="{BB962C8B-B14F-4D97-AF65-F5344CB8AC3E}">
        <p14:creationId xmlns:p14="http://schemas.microsoft.com/office/powerpoint/2010/main" val="2590645108"/>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90000"/>
        <a:buFont typeface="Wingdings" pitchFamily="2" charset="2"/>
        <a:buBlip>
          <a:blip r:embed="rId17"/>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90000"/>
        <a:buFont typeface="Wingdings" pitchFamily="2" charset="2"/>
        <a:buBlip>
          <a:blip r:embed="rId18"/>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90000"/>
        <a:buFont typeface="Wingdings" pitchFamily="2" charset="2"/>
        <a:buBlip>
          <a:blip r:embed="rId19"/>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9"/>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9"/>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9"/>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9"/>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340994" name="Group 2"/>
          <p:cNvGrpSpPr>
            <a:grpSpLocks/>
          </p:cNvGrpSpPr>
          <p:nvPr/>
        </p:nvGrpSpPr>
        <p:grpSpPr bwMode="auto">
          <a:xfrm>
            <a:off x="0" y="0"/>
            <a:ext cx="9144000" cy="6856413"/>
            <a:chOff x="0" y="0"/>
            <a:chExt cx="5760" cy="4319"/>
          </a:xfrm>
        </p:grpSpPr>
        <p:sp>
          <p:nvSpPr>
            <p:cNvPr id="34099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099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099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0998" name="Freeform 6"/>
            <p:cNvSpPr>
              <a:spLocks/>
            </p:cNvSpPr>
            <p:nvPr/>
          </p:nvSpPr>
          <p:spPr bwMode="hidden">
            <a:xfrm>
              <a:off x="4038" y="3577"/>
              <a:ext cx="1720" cy="65"/>
            </a:xfrm>
            <a:custGeom>
              <a:avLst/>
              <a:gdLst>
                <a:gd name="T0" fmla="*/ 1722 w 1722"/>
                <a:gd name="T1" fmla="*/ 66 h 66"/>
                <a:gd name="T2" fmla="*/ 1722 w 1722"/>
                <a:gd name="T3" fmla="*/ 60 h 66"/>
                <a:gd name="T4" fmla="*/ 0 w 1722"/>
                <a:gd name="T5" fmla="*/ 0 h 66"/>
                <a:gd name="T6" fmla="*/ 0 w 1722"/>
                <a:gd name="T7" fmla="*/ 48 h 66"/>
                <a:gd name="T8" fmla="*/ 1722 w 1722"/>
                <a:gd name="T9" fmla="*/ 66 h 66"/>
                <a:gd name="T10" fmla="*/ 1722 w 1722"/>
                <a:gd name="T11" fmla="*/ 66 h 66"/>
              </a:gdLst>
              <a:ahLst/>
              <a:cxnLst>
                <a:cxn ang="0">
                  <a:pos x="T0" y="T1"/>
                </a:cxn>
                <a:cxn ang="0">
                  <a:pos x="T2" y="T3"/>
                </a:cxn>
                <a:cxn ang="0">
                  <a:pos x="T4" y="T5"/>
                </a:cxn>
                <a:cxn ang="0">
                  <a:pos x="T6" y="T7"/>
                </a:cxn>
                <a:cxn ang="0">
                  <a:pos x="T8" y="T9"/>
                </a:cxn>
                <a:cxn ang="0">
                  <a:pos x="T10" y="T11"/>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099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US">
                <a:solidFill>
                  <a:srgbClr val="FFFFFF"/>
                </a:solidFill>
              </a:endParaRPr>
            </a:p>
          </p:txBody>
        </p:sp>
        <p:sp>
          <p:nvSpPr>
            <p:cNvPr id="341000" name="Freeform 8"/>
            <p:cNvSpPr>
              <a:spLocks/>
            </p:cNvSpPr>
            <p:nvPr/>
          </p:nvSpPr>
          <p:spPr bwMode="hidden">
            <a:xfrm>
              <a:off x="4784" y="3702"/>
              <a:ext cx="974" cy="101"/>
            </a:xfrm>
            <a:custGeom>
              <a:avLst/>
              <a:gdLst>
                <a:gd name="T0" fmla="*/ 975 w 975"/>
                <a:gd name="T1" fmla="*/ 48 h 101"/>
                <a:gd name="T2" fmla="*/ 975 w 975"/>
                <a:gd name="T3" fmla="*/ 0 h 101"/>
                <a:gd name="T4" fmla="*/ 0 w 975"/>
                <a:gd name="T5" fmla="*/ 24 h 101"/>
                <a:gd name="T6" fmla="*/ 0 w 975"/>
                <a:gd name="T7" fmla="*/ 101 h 101"/>
                <a:gd name="T8" fmla="*/ 975 w 975"/>
                <a:gd name="T9" fmla="*/ 48 h 101"/>
                <a:gd name="T10" fmla="*/ 975 w 975"/>
                <a:gd name="T11" fmla="*/ 48 h 101"/>
              </a:gdLst>
              <a:ahLst/>
              <a:cxnLst>
                <a:cxn ang="0">
                  <a:pos x="T0" y="T1"/>
                </a:cxn>
                <a:cxn ang="0">
                  <a:pos x="T2" y="T3"/>
                </a:cxn>
                <a:cxn ang="0">
                  <a:pos x="T4" y="T5"/>
                </a:cxn>
                <a:cxn ang="0">
                  <a:pos x="T6" y="T7"/>
                </a:cxn>
                <a:cxn ang="0">
                  <a:pos x="T8" y="T9"/>
                </a:cxn>
                <a:cxn ang="0">
                  <a:pos x="T10" y="T11"/>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01" name="Freeform 9"/>
            <p:cNvSpPr>
              <a:spLocks/>
            </p:cNvSpPr>
            <p:nvPr/>
          </p:nvSpPr>
          <p:spPr bwMode="hidden">
            <a:xfrm>
              <a:off x="3619" y="3815"/>
              <a:ext cx="2139" cy="198"/>
            </a:xfrm>
            <a:custGeom>
              <a:avLst/>
              <a:gdLst>
                <a:gd name="T0" fmla="*/ 2141 w 2141"/>
                <a:gd name="T1" fmla="*/ 0 h 198"/>
                <a:gd name="T2" fmla="*/ 0 w 2141"/>
                <a:gd name="T3" fmla="*/ 156 h 198"/>
                <a:gd name="T4" fmla="*/ 0 w 2141"/>
                <a:gd name="T5" fmla="*/ 198 h 198"/>
                <a:gd name="T6" fmla="*/ 2141 w 2141"/>
                <a:gd name="T7" fmla="*/ 0 h 198"/>
                <a:gd name="T8" fmla="*/ 2141 w 2141"/>
                <a:gd name="T9" fmla="*/ 0 h 198"/>
              </a:gdLst>
              <a:ahLst/>
              <a:cxnLst>
                <a:cxn ang="0">
                  <a:pos x="T0" y="T1"/>
                </a:cxn>
                <a:cxn ang="0">
                  <a:pos x="T2" y="T3"/>
                </a:cxn>
                <a:cxn ang="0">
                  <a:pos x="T4" y="T5"/>
                </a:cxn>
                <a:cxn ang="0">
                  <a:pos x="T6" y="T7"/>
                </a:cxn>
                <a:cxn ang="0">
                  <a:pos x="T8" y="T9"/>
                </a:cxn>
              </a:cxnLst>
              <a:rect l="0" t="0" r="r" b="b"/>
              <a:pathLst>
                <a:path w="2141" h="198">
                  <a:moveTo>
                    <a:pt x="2141" y="0"/>
                  </a:moveTo>
                  <a:lnTo>
                    <a:pt x="0" y="156"/>
                  </a:lnTo>
                  <a:lnTo>
                    <a:pt x="0" y="198"/>
                  </a:lnTo>
                  <a:lnTo>
                    <a:pt x="2141" y="0"/>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0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03" name="Freeform 11"/>
            <p:cNvSpPr>
              <a:spLocks/>
            </p:cNvSpPr>
            <p:nvPr/>
          </p:nvSpPr>
          <p:spPr bwMode="hidden">
            <a:xfrm>
              <a:off x="2097" y="4043"/>
              <a:ext cx="2514" cy="276"/>
            </a:xfrm>
            <a:custGeom>
              <a:avLst/>
              <a:gdLst>
                <a:gd name="T0" fmla="*/ 2182 w 2517"/>
                <a:gd name="T1" fmla="*/ 276 h 276"/>
                <a:gd name="T2" fmla="*/ 2517 w 2517"/>
                <a:gd name="T3" fmla="*/ 204 h 276"/>
                <a:gd name="T4" fmla="*/ 2260 w 2517"/>
                <a:gd name="T5" fmla="*/ 0 h 276"/>
                <a:gd name="T6" fmla="*/ 0 w 2517"/>
                <a:gd name="T7" fmla="*/ 276 h 276"/>
                <a:gd name="T8" fmla="*/ 2182 w 2517"/>
                <a:gd name="T9" fmla="*/ 276 h 276"/>
                <a:gd name="T10" fmla="*/ 2182 w 2517"/>
                <a:gd name="T11" fmla="*/ 276 h 276"/>
              </a:gdLst>
              <a:ahLst/>
              <a:cxnLst>
                <a:cxn ang="0">
                  <a:pos x="T0" y="T1"/>
                </a:cxn>
                <a:cxn ang="0">
                  <a:pos x="T2" y="T3"/>
                </a:cxn>
                <a:cxn ang="0">
                  <a:pos x="T4" y="T5"/>
                </a:cxn>
                <a:cxn ang="0">
                  <a:pos x="T6" y="T7"/>
                </a:cxn>
                <a:cxn ang="0">
                  <a:pos x="T8" y="T9"/>
                </a:cxn>
                <a:cxn ang="0">
                  <a:pos x="T10" y="T11"/>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0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05" name="Freeform 13"/>
            <p:cNvSpPr>
              <a:spLocks/>
            </p:cNvSpPr>
            <p:nvPr/>
          </p:nvSpPr>
          <p:spPr bwMode="hidden">
            <a:xfrm>
              <a:off x="5030" y="3151"/>
              <a:ext cx="728" cy="240"/>
            </a:xfrm>
            <a:custGeom>
              <a:avLst/>
              <a:gdLst>
                <a:gd name="T0" fmla="*/ 729 w 729"/>
                <a:gd name="T1" fmla="*/ 240 h 240"/>
                <a:gd name="T2" fmla="*/ 0 w 729"/>
                <a:gd name="T3" fmla="*/ 0 h 240"/>
                <a:gd name="T4" fmla="*/ 0 w 729"/>
                <a:gd name="T5" fmla="*/ 6 h 240"/>
                <a:gd name="T6" fmla="*/ 729 w 729"/>
                <a:gd name="T7" fmla="*/ 240 h 240"/>
                <a:gd name="T8" fmla="*/ 729 w 729"/>
                <a:gd name="T9" fmla="*/ 240 h 240"/>
              </a:gdLst>
              <a:ahLst/>
              <a:cxnLst>
                <a:cxn ang="0">
                  <a:pos x="T0" y="T1"/>
                </a:cxn>
                <a:cxn ang="0">
                  <a:pos x="T2" y="T3"/>
                </a:cxn>
                <a:cxn ang="0">
                  <a:pos x="T4" y="T5"/>
                </a:cxn>
                <a:cxn ang="0">
                  <a:pos x="T6" y="T7"/>
                </a:cxn>
                <a:cxn ang="0">
                  <a:pos x="T8" y="T9"/>
                </a:cxn>
              </a:cxnLst>
              <a:rect l="0" t="0" r="r" b="b"/>
              <a:pathLst>
                <a:path w="729" h="240">
                  <a:moveTo>
                    <a:pt x="729" y="240"/>
                  </a:moveTo>
                  <a:lnTo>
                    <a:pt x="0" y="0"/>
                  </a:lnTo>
                  <a:lnTo>
                    <a:pt x="0" y="6"/>
                  </a:lnTo>
                  <a:lnTo>
                    <a:pt x="729" y="240"/>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0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07" name="Freeform 15"/>
            <p:cNvSpPr>
              <a:spLocks/>
            </p:cNvSpPr>
            <p:nvPr/>
          </p:nvSpPr>
          <p:spPr bwMode="hidden">
            <a:xfrm>
              <a:off x="5030" y="3049"/>
              <a:ext cx="728" cy="318"/>
            </a:xfrm>
            <a:custGeom>
              <a:avLst/>
              <a:gdLst>
                <a:gd name="T0" fmla="*/ 729 w 729"/>
                <a:gd name="T1" fmla="*/ 318 h 318"/>
                <a:gd name="T2" fmla="*/ 729 w 729"/>
                <a:gd name="T3" fmla="*/ 312 h 318"/>
                <a:gd name="T4" fmla="*/ 0 w 729"/>
                <a:gd name="T5" fmla="*/ 0 h 318"/>
                <a:gd name="T6" fmla="*/ 0 w 729"/>
                <a:gd name="T7" fmla="*/ 54 h 318"/>
                <a:gd name="T8" fmla="*/ 729 w 729"/>
                <a:gd name="T9" fmla="*/ 318 h 318"/>
                <a:gd name="T10" fmla="*/ 729 w 729"/>
                <a:gd name="T11" fmla="*/ 318 h 318"/>
              </a:gdLst>
              <a:ahLst/>
              <a:cxnLst>
                <a:cxn ang="0">
                  <a:pos x="T0" y="T1"/>
                </a:cxn>
                <a:cxn ang="0">
                  <a:pos x="T2" y="T3"/>
                </a:cxn>
                <a:cxn ang="0">
                  <a:pos x="T4" y="T5"/>
                </a:cxn>
                <a:cxn ang="0">
                  <a:pos x="T6" y="T7"/>
                </a:cxn>
                <a:cxn ang="0">
                  <a:pos x="T8" y="T9"/>
                </a:cxn>
                <a:cxn ang="0">
                  <a:pos x="T10" y="T11"/>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0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0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1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1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Lst>
              <a:ahLst/>
              <a:cxnLst>
                <a:cxn ang="0">
                  <a:pos x="T0" y="T1"/>
                </a:cxn>
                <a:cxn ang="0">
                  <a:pos x="T2" y="T3"/>
                </a:cxn>
                <a:cxn ang="0">
                  <a:pos x="T4" y="T5"/>
                </a:cxn>
                <a:cxn ang="0">
                  <a:pos x="T6" y="T7"/>
                </a:cxn>
                <a:cxn ang="0">
                  <a:pos x="T8" y="T9"/>
                </a:cxn>
                <a:cxn ang="0">
                  <a:pos x="T10" y="T11"/>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1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1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Lst>
              <a:ahLst/>
              <a:cxnLst>
                <a:cxn ang="0">
                  <a:pos x="T0" y="T1"/>
                </a:cxn>
                <a:cxn ang="0">
                  <a:pos x="T2" y="T3"/>
                </a:cxn>
                <a:cxn ang="0">
                  <a:pos x="T4" y="T5"/>
                </a:cxn>
                <a:cxn ang="0">
                  <a:pos x="T6" y="T7"/>
                </a:cxn>
                <a:cxn ang="0">
                  <a:pos x="T8" y="T9"/>
                </a:cxn>
              </a:cxnLst>
              <a:rect l="0" t="0" r="r" b="b"/>
              <a:pathLst>
                <a:path w="132" h="132">
                  <a:moveTo>
                    <a:pt x="132" y="132"/>
                  </a:moveTo>
                  <a:lnTo>
                    <a:pt x="0" y="0"/>
                  </a:lnTo>
                  <a:lnTo>
                    <a:pt x="0" y="0"/>
                  </a:lnTo>
                  <a:lnTo>
                    <a:pt x="132" y="132"/>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1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1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US">
                <a:solidFill>
                  <a:srgbClr val="FFFFFF"/>
                </a:solidFill>
              </a:endParaRPr>
            </a:p>
          </p:txBody>
        </p:sp>
        <p:sp>
          <p:nvSpPr>
            <p:cNvPr id="34101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1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Lst>
              <a:ahLst/>
              <a:cxnLst>
                <a:cxn ang="0">
                  <a:pos x="T0" y="T1"/>
                </a:cxn>
                <a:cxn ang="0">
                  <a:pos x="T2" y="T3"/>
                </a:cxn>
                <a:cxn ang="0">
                  <a:pos x="T4" y="T5"/>
                </a:cxn>
                <a:cxn ang="0">
                  <a:pos x="T6" y="T7"/>
                </a:cxn>
                <a:cxn ang="0">
                  <a:pos x="T8" y="T9"/>
                </a:cxn>
                <a:cxn ang="0">
                  <a:pos x="T10" y="T11"/>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1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1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20" name="Freeform 28"/>
            <p:cNvSpPr>
              <a:spLocks/>
            </p:cNvSpPr>
            <p:nvPr/>
          </p:nvSpPr>
          <p:spPr bwMode="hidden">
            <a:xfrm>
              <a:off x="5698" y="653"/>
              <a:ext cx="60" cy="311"/>
            </a:xfrm>
            <a:custGeom>
              <a:avLst/>
              <a:gdLst>
                <a:gd name="T0" fmla="*/ 0 w 60"/>
                <a:gd name="T1" fmla="*/ 144 h 312"/>
                <a:gd name="T2" fmla="*/ 60 w 60"/>
                <a:gd name="T3" fmla="*/ 312 h 312"/>
                <a:gd name="T4" fmla="*/ 60 w 60"/>
                <a:gd name="T5" fmla="*/ 6 h 312"/>
                <a:gd name="T6" fmla="*/ 54 w 60"/>
                <a:gd name="T7" fmla="*/ 0 h 312"/>
                <a:gd name="T8" fmla="*/ 0 w 60"/>
                <a:gd name="T9" fmla="*/ 144 h 312"/>
                <a:gd name="T10" fmla="*/ 0 w 60"/>
                <a:gd name="T11" fmla="*/ 144 h 312"/>
              </a:gdLst>
              <a:ahLst/>
              <a:cxnLst>
                <a:cxn ang="0">
                  <a:pos x="T0" y="T1"/>
                </a:cxn>
                <a:cxn ang="0">
                  <a:pos x="T2" y="T3"/>
                </a:cxn>
                <a:cxn ang="0">
                  <a:pos x="T4" y="T5"/>
                </a:cxn>
                <a:cxn ang="0">
                  <a:pos x="T6" y="T7"/>
                </a:cxn>
                <a:cxn ang="0">
                  <a:pos x="T8" y="T9"/>
                </a:cxn>
                <a:cxn ang="0">
                  <a:pos x="T10" y="T11"/>
                </a:cxn>
              </a:cxnLst>
              <a:rect l="0" t="0" r="r" b="b"/>
              <a:pathLst>
                <a:path w="60" h="312">
                  <a:moveTo>
                    <a:pt x="0" y="144"/>
                  </a:moveTo>
                  <a:lnTo>
                    <a:pt x="60" y="312"/>
                  </a:lnTo>
                  <a:lnTo>
                    <a:pt x="60" y="6"/>
                  </a:lnTo>
                  <a:lnTo>
                    <a:pt x="54" y="0"/>
                  </a:lnTo>
                  <a:lnTo>
                    <a:pt x="0" y="144"/>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2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2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Lst>
              <a:ahLst/>
              <a:cxnLst>
                <a:cxn ang="0">
                  <a:pos x="T0" y="T1"/>
                </a:cxn>
                <a:cxn ang="0">
                  <a:pos x="T2" y="T3"/>
                </a:cxn>
                <a:cxn ang="0">
                  <a:pos x="T4" y="T5"/>
                </a:cxn>
                <a:cxn ang="0">
                  <a:pos x="T6" y="T7"/>
                </a:cxn>
                <a:cxn ang="0">
                  <a:pos x="T8" y="T9"/>
                </a:cxn>
              </a:cxnLst>
              <a:rect l="0" t="0" r="r" b="b"/>
              <a:pathLst>
                <a:path w="6" h="6">
                  <a:moveTo>
                    <a:pt x="6" y="6"/>
                  </a:moveTo>
                  <a:lnTo>
                    <a:pt x="0" y="0"/>
                  </a:lnTo>
                  <a:lnTo>
                    <a:pt x="0" y="6"/>
                  </a:lnTo>
                  <a:lnTo>
                    <a:pt x="6"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2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2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2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2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2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2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2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3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grpSp>
          <p:nvGrpSpPr>
            <p:cNvPr id="341031" name="Group 39"/>
            <p:cNvGrpSpPr>
              <a:grpSpLocks/>
            </p:cNvGrpSpPr>
            <p:nvPr userDrawn="1"/>
          </p:nvGrpSpPr>
          <p:grpSpPr bwMode="auto">
            <a:xfrm>
              <a:off x="0" y="1632"/>
              <a:ext cx="5758" cy="1858"/>
              <a:chOff x="0" y="1632"/>
              <a:chExt cx="5758" cy="1858"/>
            </a:xfrm>
          </p:grpSpPr>
          <p:sp>
            <p:nvSpPr>
              <p:cNvPr id="34103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4103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grpSp>
      </p:grpSp>
      <p:sp>
        <p:nvSpPr>
          <p:cNvPr id="341034" name="Rectangle 42"/>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41035"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41036" name="Rectangle 4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fontAlgn="base">
              <a:spcBef>
                <a:spcPct val="0"/>
              </a:spcBef>
              <a:spcAft>
                <a:spcPct val="0"/>
              </a:spcAft>
            </a:pPr>
            <a:endParaRPr lang="en-US" altLang="en-US">
              <a:solidFill>
                <a:srgbClr val="FFFFFF"/>
              </a:solidFill>
            </a:endParaRPr>
          </a:p>
        </p:txBody>
      </p:sp>
      <p:sp>
        <p:nvSpPr>
          <p:cNvPr id="341037" name="Rectangle 4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fontAlgn="base">
              <a:spcBef>
                <a:spcPct val="0"/>
              </a:spcBef>
              <a:spcAft>
                <a:spcPct val="0"/>
              </a:spcAft>
            </a:pPr>
            <a:endParaRPr lang="en-US" altLang="en-US">
              <a:solidFill>
                <a:srgbClr val="FFFFFF"/>
              </a:solidFill>
            </a:endParaRPr>
          </a:p>
        </p:txBody>
      </p:sp>
      <p:sp>
        <p:nvSpPr>
          <p:cNvPr id="341038" name="Rectangle 4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fontAlgn="base">
              <a:spcBef>
                <a:spcPct val="0"/>
              </a:spcBef>
              <a:spcAft>
                <a:spcPct val="0"/>
              </a:spcAft>
            </a:pPr>
            <a:fld id="{2C96348D-3EBB-46EF-9B35-45DE05525821}" type="slidenum">
              <a:rPr lang="en-US" altLang="en-US">
                <a:solidFill>
                  <a:srgbClr val="FFFFFF"/>
                </a:solidFill>
              </a:rPr>
              <a:pPr fontAlgn="base">
                <a:spcBef>
                  <a:spcPct val="0"/>
                </a:spcBef>
                <a:spcAft>
                  <a:spcPct val="0"/>
                </a:spcAft>
              </a:pPr>
              <a:t>‹#›</a:t>
            </a:fld>
            <a:endParaRPr lang="en-US" altLang="en-US">
              <a:solidFill>
                <a:srgbClr val="FFFFFF"/>
              </a:solidFill>
            </a:endParaRPr>
          </a:p>
        </p:txBody>
      </p:sp>
    </p:spTree>
    <p:extLst>
      <p:ext uri="{BB962C8B-B14F-4D97-AF65-F5344CB8AC3E}">
        <p14:creationId xmlns:p14="http://schemas.microsoft.com/office/powerpoint/2010/main" val="3489878441"/>
      </p:ext>
    </p:extLst>
  </p:cSld>
  <p:clrMap bg1="dk2" tx1="lt1" bg2="dk1"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90000"/>
        <a:buFont typeface="Wingdings" pitchFamily="2" charset="2"/>
        <a:buBlip>
          <a:blip r:embed="rId17"/>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90000"/>
        <a:buFont typeface="Wingdings" pitchFamily="2" charset="2"/>
        <a:buBlip>
          <a:blip r:embed="rId18"/>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90000"/>
        <a:buFont typeface="Wingdings" pitchFamily="2" charset="2"/>
        <a:buBlip>
          <a:blip r:embed="rId19"/>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9"/>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9"/>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9"/>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9"/>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om/imgres?imgurl=http://www.about-american-flag.info/images/American-Flag-5&amp;imgrefurl=http://www.about-american-flag.info/american-decoration-flag.php&amp;h=328&amp;w=500&amp;sz=26&amp;hl=en&amp;start=310&amp;um=1&amp;tbnid=B4CrU7luY9R1aM:&amp;tbnh=85&amp;tbnw=130&amp;prev=/images?q%3Damerican%2Bflag%26start%3D300%26ndsp%3D20%26svnum%3D10%26um%3D1%26hl%3Den%26safe%3Dactive%26sa%3DN"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om/imgres?imgurl=http://www.about-american-flag.info/images/American-Flag-5&amp;imgrefurl=http://www.about-american-flag.info/american-decoration-flag.php&amp;h=328&amp;w=500&amp;sz=26&amp;hl=en&amp;start=310&amp;um=1&amp;tbnid=B4CrU7luY9R1aM:&amp;tbnh=85&amp;tbnw=130&amp;prev=/images?q%3Damerican%2Bflag%26start%3D300%26ndsp%3D20%26svnum%3D10%26um%3D1%26hl%3Den%26safe%3Dactive%26sa%3D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om/imgres?imgurl=http://www.about-american-flag.info/images/American-Flag-5&amp;imgrefurl=http://www.about-american-flag.info/american-decoration-flag.php&amp;h=328&amp;w=500&amp;sz=26&amp;hl=en&amp;start=310&amp;um=1&amp;tbnid=B4CrU7luY9R1aM:&amp;tbnh=85&amp;tbnw=130&amp;prev=/images?q%3Damerican%2Bflag%26start%3D300%26ndsp%3D20%26svnum%3D10%26um%3D1%26hl%3Den%26safe%3Dactive%26sa%3D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images.google.com/imgres?imgurl=http://www.about-american-flag.info/images/American-Flag-5&amp;imgrefurl=http://www.about-american-flag.info/american-decoration-flag.php&amp;h=328&amp;w=500&amp;sz=26&amp;hl=en&amp;start=310&amp;um=1&amp;tbnid=B4CrU7luY9R1aM:&amp;tbnh=85&amp;tbnw=130&amp;prev=/images?q%3Damerican%2Bflag%26start%3D300%26ndsp%3D20%26svnum%3D10%26um%3D1%26hl%3Den%26safe%3Dactive%26sa%3DN" TargetMode="External"/><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39.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40.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US History Unit 7</a:t>
            </a:r>
            <a:br>
              <a:rPr lang="en-US" b="1" dirty="0" smtClean="0"/>
            </a:br>
            <a:r>
              <a:rPr lang="en-US" b="1" i="1" dirty="0" smtClean="0"/>
              <a:t>Civil Rights</a:t>
            </a:r>
            <a:endParaRPr lang="en-US" b="1" dirty="0"/>
          </a:p>
        </p:txBody>
      </p:sp>
      <p:sp>
        <p:nvSpPr>
          <p:cNvPr id="3" name="Subtitle 2"/>
          <p:cNvSpPr>
            <a:spLocks noGrp="1"/>
          </p:cNvSpPr>
          <p:nvPr>
            <p:ph type="subTitle" idx="1"/>
          </p:nvPr>
        </p:nvSpPr>
        <p:spPr>
          <a:xfrm>
            <a:off x="2895600" y="3886200"/>
            <a:ext cx="4876800" cy="1752600"/>
          </a:xfrm>
        </p:spPr>
        <p:txBody>
          <a:bodyPr>
            <a:normAutofit fontScale="85000" lnSpcReduction="20000"/>
          </a:bodyPr>
          <a:lstStyle/>
          <a:p>
            <a:pPr algn="l"/>
            <a:r>
              <a:rPr lang="en-US" dirty="0" smtClean="0">
                <a:solidFill>
                  <a:srgbClr val="002060"/>
                </a:solidFill>
              </a:rPr>
              <a:t>Events and Ideas #1-3</a:t>
            </a:r>
          </a:p>
          <a:p>
            <a:pPr algn="l"/>
            <a:r>
              <a:rPr lang="en-US" dirty="0" smtClean="0">
                <a:solidFill>
                  <a:srgbClr val="002060"/>
                </a:solidFill>
              </a:rPr>
              <a:t>1. Foundations of Rights</a:t>
            </a:r>
          </a:p>
          <a:p>
            <a:pPr algn="l"/>
            <a:r>
              <a:rPr lang="en-US" dirty="0" smtClean="0">
                <a:solidFill>
                  <a:srgbClr val="002060"/>
                </a:solidFill>
              </a:rPr>
              <a:t>2. Major Supreme Court Cases</a:t>
            </a:r>
          </a:p>
          <a:p>
            <a:pPr algn="l"/>
            <a:r>
              <a:rPr lang="en-US" dirty="0" smtClean="0">
                <a:solidFill>
                  <a:srgbClr val="002060"/>
                </a:solidFill>
              </a:rPr>
              <a:t>3. Little Rock Nine</a:t>
            </a:r>
            <a:endParaRPr lang="en-US" dirty="0">
              <a:solidFill>
                <a:srgbClr val="002060"/>
              </a:solidFill>
            </a:endParaRPr>
          </a:p>
        </p:txBody>
      </p:sp>
    </p:spTree>
    <p:extLst>
      <p:ext uri="{BB962C8B-B14F-4D97-AF65-F5344CB8AC3E}">
        <p14:creationId xmlns:p14="http://schemas.microsoft.com/office/powerpoint/2010/main" val="12022821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76200"/>
            <a:ext cx="9144000" cy="1143000"/>
          </a:xfrm>
        </p:spPr>
        <p:txBody>
          <a:bodyPr/>
          <a:lstStyle/>
          <a:p>
            <a:pPr eaLnBrk="1" hangingPunct="1"/>
            <a:r>
              <a:rPr lang="en-US" altLang="en-US" b="1" smtClean="0"/>
              <a:t>Little Rock, Arkansas </a:t>
            </a:r>
          </a:p>
        </p:txBody>
      </p:sp>
      <p:sp>
        <p:nvSpPr>
          <p:cNvPr id="9219" name="Rectangle 3"/>
          <p:cNvSpPr>
            <a:spLocks noGrp="1" noChangeArrowheads="1"/>
          </p:cNvSpPr>
          <p:nvPr>
            <p:ph type="body" sz="half" idx="2"/>
          </p:nvPr>
        </p:nvSpPr>
        <p:spPr>
          <a:xfrm>
            <a:off x="4114800" y="1752600"/>
            <a:ext cx="5029200" cy="5105400"/>
          </a:xfrm>
        </p:spPr>
        <p:txBody>
          <a:bodyPr/>
          <a:lstStyle/>
          <a:p>
            <a:pPr eaLnBrk="1" hangingPunct="1">
              <a:lnSpc>
                <a:spcPct val="80000"/>
              </a:lnSpc>
            </a:pPr>
            <a:r>
              <a:rPr lang="en-US" altLang="en-US" sz="2800" b="1" smtClean="0"/>
              <a:t>Governor Faubus and National Guard stop integration of Central High. </a:t>
            </a:r>
          </a:p>
          <a:p>
            <a:pPr lvl="1" eaLnBrk="1" hangingPunct="1">
              <a:lnSpc>
                <a:spcPct val="80000"/>
              </a:lnSpc>
            </a:pPr>
            <a:endParaRPr lang="en-US" altLang="en-US" sz="1800" b="1" smtClean="0"/>
          </a:p>
          <a:p>
            <a:pPr eaLnBrk="1" hangingPunct="1">
              <a:lnSpc>
                <a:spcPct val="80000"/>
              </a:lnSpc>
            </a:pPr>
            <a:r>
              <a:rPr lang="en-US" altLang="en-US" sz="2800" b="1" smtClean="0"/>
              <a:t>Eisenhower sends in Federal troops to integrate Central High. </a:t>
            </a:r>
          </a:p>
          <a:p>
            <a:pPr lvl="1" eaLnBrk="1" hangingPunct="1">
              <a:lnSpc>
                <a:spcPct val="80000"/>
              </a:lnSpc>
            </a:pPr>
            <a:endParaRPr lang="en-US" altLang="en-US" sz="2000" b="1" smtClean="0"/>
          </a:p>
          <a:p>
            <a:pPr eaLnBrk="1" hangingPunct="1">
              <a:lnSpc>
                <a:spcPct val="80000"/>
              </a:lnSpc>
            </a:pPr>
            <a:r>
              <a:rPr lang="en-US" altLang="en-US" sz="2800" b="1" smtClean="0"/>
              <a:t>Troops remain for the year – voters closed all four high schools the next year. </a:t>
            </a:r>
          </a:p>
        </p:txBody>
      </p:sp>
      <p:sp>
        <p:nvSpPr>
          <p:cNvPr id="9220" name="Text Box 4"/>
          <p:cNvSpPr txBox="1">
            <a:spLocks noChangeArrowheads="1"/>
          </p:cNvSpPr>
          <p:nvPr/>
        </p:nvSpPr>
        <p:spPr bwMode="auto">
          <a:xfrm>
            <a:off x="76200" y="5181600"/>
            <a:ext cx="36576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b="1" i="1"/>
              <a:t>Segregationist rally protest at the Arkansas State Capitol in Little Rock (Pulaski County); August 1959.</a:t>
            </a:r>
          </a:p>
        </p:txBody>
      </p:sp>
      <p:pic>
        <p:nvPicPr>
          <p:cNvPr id="9221" name="Picture 6" descr="CentralHigh1_f"/>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l="11667"/>
          <a:stretch>
            <a:fillRect/>
          </a:stretch>
        </p:blipFill>
        <p:spPr>
          <a:xfrm>
            <a:off x="76200" y="1905000"/>
            <a:ext cx="4038600" cy="30464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83904729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0210" name="Picture 2" descr="littlerock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b="27777"/>
          <a:stretch>
            <a:fillRect/>
          </a:stretch>
        </p:blipFill>
        <p:spPr>
          <a:xfrm>
            <a:off x="228600" y="228600"/>
            <a:ext cx="4347046" cy="3276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Rectangle 1"/>
          <p:cNvSpPr/>
          <p:nvPr/>
        </p:nvSpPr>
        <p:spPr>
          <a:xfrm>
            <a:off x="0" y="3657600"/>
            <a:ext cx="4648200" cy="3108543"/>
          </a:xfrm>
          <a:prstGeom prst="rect">
            <a:avLst/>
          </a:prstGeom>
        </p:spPr>
        <p:txBody>
          <a:bodyPr wrap="square">
            <a:spAutoFit/>
          </a:bodyPr>
          <a:lstStyle/>
          <a:p>
            <a:pPr marL="457200" indent="-457200">
              <a:buFont typeface="Wingdings" panose="05000000000000000000" pitchFamily="2" charset="2"/>
              <a:buChar char="Ø"/>
            </a:pPr>
            <a:r>
              <a:rPr lang="en-US" altLang="en-US" sz="2800" b="1" dirty="0" smtClean="0"/>
              <a:t>Governor </a:t>
            </a:r>
            <a:r>
              <a:rPr lang="en-US" altLang="en-US" sz="2800" b="1" dirty="0" err="1" smtClean="0"/>
              <a:t>Orval</a:t>
            </a:r>
            <a:r>
              <a:rPr lang="en-US" altLang="en-US" sz="2800" b="1" dirty="0" smtClean="0"/>
              <a:t> </a:t>
            </a:r>
            <a:r>
              <a:rPr lang="en-US" altLang="en-US" sz="2800" b="1" dirty="0" err="1" smtClean="0"/>
              <a:t>Faubs</a:t>
            </a:r>
            <a:r>
              <a:rPr lang="en-US" altLang="en-US" sz="2800" b="1" dirty="0" smtClean="0"/>
              <a:t>, a moderate on racial issues, was determined to win reelection and so began a campaign of white supremacy. </a:t>
            </a:r>
          </a:p>
          <a:p>
            <a:endParaRPr lang="en-US" altLang="en-US" sz="2800" b="1" dirty="0" smtClean="0"/>
          </a:p>
        </p:txBody>
      </p:sp>
      <p:sp>
        <p:nvSpPr>
          <p:cNvPr id="3" name="TextBox 2"/>
          <p:cNvSpPr txBox="1"/>
          <p:nvPr/>
        </p:nvSpPr>
        <p:spPr>
          <a:xfrm>
            <a:off x="4648200" y="304800"/>
            <a:ext cx="4419600" cy="6555641"/>
          </a:xfrm>
          <a:prstGeom prst="rect">
            <a:avLst/>
          </a:prstGeom>
          <a:noFill/>
        </p:spPr>
        <p:txBody>
          <a:bodyPr wrap="square" rtlCol="0">
            <a:spAutoFit/>
          </a:bodyPr>
          <a:lstStyle/>
          <a:p>
            <a:pPr marL="457200" lvl="0" indent="-457200">
              <a:buFont typeface="Wingdings" panose="05000000000000000000" pitchFamily="2" charset="2"/>
              <a:buChar char="Ø"/>
            </a:pPr>
            <a:r>
              <a:rPr lang="en-US" altLang="en-US" sz="2800" b="1" dirty="0">
                <a:solidFill>
                  <a:srgbClr val="FFFFFF"/>
                </a:solidFill>
              </a:rPr>
              <a:t>He ordered troops from the Arkansas National Guard to prevent the nine African American students from entering school. </a:t>
            </a:r>
            <a:endParaRPr lang="en-US" altLang="en-US" sz="2800" b="1" dirty="0" smtClean="0">
              <a:solidFill>
                <a:srgbClr val="FFFFFF"/>
              </a:solidFill>
            </a:endParaRPr>
          </a:p>
          <a:p>
            <a:pPr lvl="0"/>
            <a:endParaRPr lang="en-US" altLang="en-US" sz="2800" b="1" dirty="0">
              <a:solidFill>
                <a:srgbClr val="FFFFFF"/>
              </a:solidFill>
            </a:endParaRPr>
          </a:p>
          <a:p>
            <a:pPr marL="457200" lvl="0" indent="-457200">
              <a:buFont typeface="Wingdings" panose="05000000000000000000" pitchFamily="2" charset="2"/>
              <a:buChar char="Ø"/>
            </a:pPr>
            <a:r>
              <a:rPr lang="en-US" altLang="en-US" sz="2800" b="1" dirty="0">
                <a:solidFill>
                  <a:srgbClr val="FFFFFF"/>
                </a:solidFill>
              </a:rPr>
              <a:t>The next day, an angry mob gathered along with National Guard troops guarding the school to protest the integration. </a:t>
            </a:r>
            <a:endParaRPr lang="en-US" dirty="0"/>
          </a:p>
        </p:txBody>
      </p:sp>
    </p:spTree>
    <p:extLst>
      <p:ext uri="{BB962C8B-B14F-4D97-AF65-F5344CB8AC3E}">
        <p14:creationId xmlns:p14="http://schemas.microsoft.com/office/powerpoint/2010/main" val="18189562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2258" name="Picture 2" descr="Little_Rock_Nine_Escorti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533254" y="152400"/>
            <a:ext cx="4524695" cy="355298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52259" name="Rectangle 3"/>
          <p:cNvSpPr>
            <a:spLocks noGrp="1" noChangeArrowheads="1"/>
          </p:cNvSpPr>
          <p:nvPr>
            <p:ph type="title"/>
          </p:nvPr>
        </p:nvSpPr>
        <p:spPr>
          <a:xfrm>
            <a:off x="0" y="0"/>
            <a:ext cx="4572000" cy="1295400"/>
          </a:xfrm>
        </p:spPr>
        <p:txBody>
          <a:bodyPr/>
          <a:lstStyle/>
          <a:p>
            <a:pPr algn="l"/>
            <a:r>
              <a:rPr lang="en-US" altLang="en-US" sz="3200" b="1" dirty="0">
                <a:solidFill>
                  <a:schemeClr val="tx1"/>
                </a:solidFill>
              </a:rPr>
              <a:t>101</a:t>
            </a:r>
            <a:r>
              <a:rPr lang="en-US" altLang="en-US" sz="3200" b="1" baseline="30000" dirty="0">
                <a:solidFill>
                  <a:schemeClr val="tx1"/>
                </a:solidFill>
              </a:rPr>
              <a:t>st</a:t>
            </a:r>
            <a:r>
              <a:rPr lang="en-US" altLang="en-US" sz="3200" b="1" dirty="0">
                <a:solidFill>
                  <a:schemeClr val="tx1"/>
                </a:solidFill>
              </a:rPr>
              <a:t> Airborne Protect</a:t>
            </a:r>
            <a:br>
              <a:rPr lang="en-US" altLang="en-US" sz="3200" b="1" dirty="0">
                <a:solidFill>
                  <a:schemeClr val="tx1"/>
                </a:solidFill>
              </a:rPr>
            </a:br>
            <a:r>
              <a:rPr lang="en-US" altLang="en-US" sz="3200" b="1" dirty="0">
                <a:solidFill>
                  <a:schemeClr val="tx1"/>
                </a:solidFill>
              </a:rPr>
              <a:t> the Little Rock Nine.</a:t>
            </a:r>
          </a:p>
        </p:txBody>
      </p:sp>
      <p:sp>
        <p:nvSpPr>
          <p:cNvPr id="2" name="TextBox 1"/>
          <p:cNvSpPr txBox="1"/>
          <p:nvPr/>
        </p:nvSpPr>
        <p:spPr>
          <a:xfrm>
            <a:off x="152400" y="1447800"/>
            <a:ext cx="4495800" cy="5170646"/>
          </a:xfrm>
          <a:prstGeom prst="rect">
            <a:avLst/>
          </a:prstGeom>
          <a:noFill/>
        </p:spPr>
        <p:txBody>
          <a:bodyPr wrap="square" rtlCol="0">
            <a:spAutoFit/>
          </a:bodyPr>
          <a:lstStyle/>
          <a:p>
            <a:r>
              <a:rPr lang="en-US" altLang="en-US" sz="2400" b="1" dirty="0" smtClean="0"/>
              <a:t>The idea of a governor and National Guard troops attempting to essentially block the rulings of the Supreme Court played out on television across the nation.</a:t>
            </a:r>
          </a:p>
          <a:p>
            <a:endParaRPr lang="en-US" altLang="en-US" sz="2400" b="1" dirty="0" smtClean="0"/>
          </a:p>
          <a:p>
            <a:r>
              <a:rPr lang="en-US" altLang="en-US" sz="2400" b="1" dirty="0" smtClean="0"/>
              <a:t>President Eisenhower was not an aggressive defender of integration but he could not let a governor use National Guard troops to defy the U.S. Supreme Court. </a:t>
            </a:r>
          </a:p>
          <a:p>
            <a:endParaRPr lang="en-US" altLang="en-US" dirty="0" smtClean="0"/>
          </a:p>
        </p:txBody>
      </p:sp>
      <p:sp>
        <p:nvSpPr>
          <p:cNvPr id="3" name="TextBox 2"/>
          <p:cNvSpPr txBox="1"/>
          <p:nvPr/>
        </p:nvSpPr>
        <p:spPr>
          <a:xfrm>
            <a:off x="4648200" y="3811012"/>
            <a:ext cx="4648200" cy="3046988"/>
          </a:xfrm>
          <a:prstGeom prst="rect">
            <a:avLst/>
          </a:prstGeom>
          <a:noFill/>
        </p:spPr>
        <p:txBody>
          <a:bodyPr wrap="square" rtlCol="0">
            <a:spAutoFit/>
          </a:bodyPr>
          <a:lstStyle/>
          <a:p>
            <a:r>
              <a:rPr lang="en-US" altLang="en-US" sz="2400" b="1" dirty="0" smtClean="0"/>
              <a:t>Eisenhower ordered 1,000 troopers from the 101</a:t>
            </a:r>
            <a:r>
              <a:rPr lang="en-US" altLang="en-US" sz="2400" b="1" baseline="30000" dirty="0" smtClean="0"/>
              <a:t>st</a:t>
            </a:r>
            <a:r>
              <a:rPr lang="en-US" altLang="en-US" sz="2400" b="1" dirty="0" smtClean="0"/>
              <a:t> Airborne Division to secure the school. </a:t>
            </a:r>
          </a:p>
          <a:p>
            <a:r>
              <a:rPr lang="en-US" altLang="en-US" sz="2400" b="1" dirty="0" smtClean="0"/>
              <a:t>Troops would remain at the school for the rest of the year protecting the Little Rock Nine. </a:t>
            </a:r>
            <a:endParaRPr lang="en-US" sz="2400" b="1" dirty="0"/>
          </a:p>
        </p:txBody>
      </p:sp>
    </p:spTree>
    <p:extLst>
      <p:ext uri="{BB962C8B-B14F-4D97-AF65-F5344CB8AC3E}">
        <p14:creationId xmlns:p14="http://schemas.microsoft.com/office/powerpoint/2010/main" val="680847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074" name="Picture 2" descr="American-Flag-5">
            <a:hlinkClick r:id="rId2"/>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228600"/>
            <a:ext cx="9144000"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title"/>
          </p:nvPr>
        </p:nvSpPr>
        <p:spPr>
          <a:xfrm>
            <a:off x="685800" y="457200"/>
            <a:ext cx="7772400" cy="1143000"/>
          </a:xfrm>
        </p:spPr>
        <p:txBody>
          <a:bodyPr/>
          <a:lstStyle/>
          <a:p>
            <a:pPr eaLnBrk="1" hangingPunct="1"/>
            <a:r>
              <a:rPr lang="en-US" altLang="en-US" sz="6000" smtClean="0"/>
              <a:t>What are Civil Rights?</a:t>
            </a:r>
          </a:p>
        </p:txBody>
      </p:sp>
      <p:sp>
        <p:nvSpPr>
          <p:cNvPr id="324612" name="Rectangle 4"/>
          <p:cNvSpPr>
            <a:spLocks noGrp="1" noChangeArrowheads="1"/>
          </p:cNvSpPr>
          <p:nvPr>
            <p:ph type="body" sz="half" idx="1"/>
          </p:nvPr>
        </p:nvSpPr>
        <p:spPr>
          <a:xfrm>
            <a:off x="76200" y="1981200"/>
            <a:ext cx="8991600" cy="4343400"/>
          </a:xfrm>
        </p:spPr>
        <p:txBody>
          <a:bodyPr/>
          <a:lstStyle/>
          <a:p>
            <a:pPr eaLnBrk="1" hangingPunct="1">
              <a:buFontTx/>
              <a:buNone/>
            </a:pPr>
            <a:r>
              <a:rPr lang="en-US" altLang="en-US" sz="3600" smtClean="0"/>
              <a:t>	Civil Rights refer to the positive acts a government takes to protect us against arbitrary or discriminatory treatment by the government or individuals.</a:t>
            </a:r>
          </a:p>
          <a:p>
            <a:pPr eaLnBrk="1" hangingPunct="1">
              <a:buFontTx/>
              <a:buNone/>
            </a:pPr>
            <a:endParaRPr lang="en-US" altLang="en-US" sz="3600" smtClean="0"/>
          </a:p>
          <a:p>
            <a:pPr eaLnBrk="1" hangingPunct="1">
              <a:buFontTx/>
              <a:buNone/>
            </a:pPr>
            <a:r>
              <a:rPr lang="en-US" altLang="en-US" sz="3600" i="1" smtClean="0"/>
              <a:t>“All men are created equal” – Declaration of Independence, 1776.</a:t>
            </a:r>
          </a:p>
        </p:txBody>
      </p:sp>
    </p:spTree>
    <p:extLst>
      <p:ext uri="{BB962C8B-B14F-4D97-AF65-F5344CB8AC3E}">
        <p14:creationId xmlns:p14="http://schemas.microsoft.com/office/powerpoint/2010/main" val="1883660315"/>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24612">
                                            <p:txEl>
                                              <p:pRg st="0" end="0"/>
                                            </p:txEl>
                                          </p:spTgt>
                                        </p:tgtEl>
                                        <p:attrNameLst>
                                          <p:attrName>style.visibility</p:attrName>
                                        </p:attrNameLst>
                                      </p:cBhvr>
                                      <p:to>
                                        <p:strVal val="visible"/>
                                      </p:to>
                                    </p:set>
                                    <p:animEffect transition="in" filter="wipe(up)">
                                      <p:cBhvr>
                                        <p:cTn id="7" dur="500"/>
                                        <p:tgtEl>
                                          <p:spTgt spid="32461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24612">
                                            <p:txEl>
                                              <p:pRg st="2" end="2"/>
                                            </p:txEl>
                                          </p:spTgt>
                                        </p:tgtEl>
                                        <p:attrNameLst>
                                          <p:attrName>style.visibility</p:attrName>
                                        </p:attrNameLst>
                                      </p:cBhvr>
                                      <p:to>
                                        <p:strVal val="visible"/>
                                      </p:to>
                                    </p:set>
                                    <p:animEffect transition="in" filter="wipe(up)">
                                      <p:cBhvr>
                                        <p:cTn id="12" dur="500"/>
                                        <p:tgtEl>
                                          <p:spTgt spid="3246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612"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098" name="Picture 2" descr="American-Flag-5">
            <a:hlinkClick r:id="rId2"/>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228600"/>
            <a:ext cx="9144000"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title"/>
          </p:nvPr>
        </p:nvSpPr>
        <p:spPr>
          <a:xfrm>
            <a:off x="685800" y="381000"/>
            <a:ext cx="7772400" cy="1143000"/>
          </a:xfrm>
        </p:spPr>
        <p:txBody>
          <a:bodyPr/>
          <a:lstStyle/>
          <a:p>
            <a:pPr eaLnBrk="1" hangingPunct="1"/>
            <a:r>
              <a:rPr lang="en-US" altLang="en-US" smtClean="0"/>
              <a:t>Early Disputes</a:t>
            </a:r>
          </a:p>
        </p:txBody>
      </p:sp>
      <p:sp>
        <p:nvSpPr>
          <p:cNvPr id="325636" name="Rectangle 4"/>
          <p:cNvSpPr>
            <a:spLocks noGrp="1" noChangeArrowheads="1"/>
          </p:cNvSpPr>
          <p:nvPr>
            <p:ph type="body" idx="1"/>
          </p:nvPr>
        </p:nvSpPr>
        <p:spPr>
          <a:xfrm>
            <a:off x="381000" y="1600200"/>
            <a:ext cx="8458200" cy="4876800"/>
          </a:xfrm>
        </p:spPr>
        <p:txBody>
          <a:bodyPr/>
          <a:lstStyle/>
          <a:p>
            <a:pPr eaLnBrk="1" hangingPunct="1"/>
            <a:r>
              <a:rPr lang="en-US" altLang="en-US" smtClean="0"/>
              <a:t>1787 - 3/5</a:t>
            </a:r>
            <a:r>
              <a:rPr lang="en-US" altLang="en-US" baseline="30000" smtClean="0"/>
              <a:t>th</a:t>
            </a:r>
            <a:r>
              <a:rPr lang="en-US" altLang="en-US" smtClean="0"/>
              <a:t> compromise</a:t>
            </a:r>
          </a:p>
          <a:p>
            <a:pPr eaLnBrk="1" hangingPunct="1"/>
            <a:r>
              <a:rPr lang="en-US" altLang="en-US" smtClean="0"/>
              <a:t>1808 – Congress bans slave trade</a:t>
            </a:r>
          </a:p>
          <a:p>
            <a:pPr eaLnBrk="1" hangingPunct="1"/>
            <a:r>
              <a:rPr lang="en-US" altLang="en-US" smtClean="0"/>
              <a:t>1820- Missouri Compromise</a:t>
            </a:r>
          </a:p>
          <a:p>
            <a:pPr eaLnBrk="1" hangingPunct="1"/>
            <a:r>
              <a:rPr lang="en-US" altLang="en-US" smtClean="0"/>
              <a:t>1861-1865 -Civil War</a:t>
            </a:r>
          </a:p>
          <a:p>
            <a:pPr lvl="1" eaLnBrk="1" hangingPunct="1"/>
            <a:r>
              <a:rPr lang="en-US" altLang="en-US" smtClean="0"/>
              <a:t>Conflict, of course, over slavery, session</a:t>
            </a:r>
          </a:p>
          <a:p>
            <a:pPr lvl="1" eaLnBrk="1" hangingPunct="1"/>
            <a:r>
              <a:rPr lang="en-US" altLang="en-US" smtClean="0"/>
              <a:t>Conflict over States rights vs. Federal power</a:t>
            </a:r>
          </a:p>
          <a:p>
            <a:pPr lvl="1" eaLnBrk="1" hangingPunct="1"/>
            <a:r>
              <a:rPr lang="en-US" altLang="en-US" smtClean="0"/>
              <a:t>Southern agriculture v. Northern industry</a:t>
            </a:r>
          </a:p>
          <a:p>
            <a:pPr eaLnBrk="1" hangingPunct="1"/>
            <a:r>
              <a:rPr lang="en-US" altLang="en-US" smtClean="0"/>
              <a:t>1863 – Emancipation Proclamation</a:t>
            </a:r>
          </a:p>
        </p:txBody>
      </p:sp>
    </p:spTree>
    <p:extLst>
      <p:ext uri="{BB962C8B-B14F-4D97-AF65-F5344CB8AC3E}">
        <p14:creationId xmlns:p14="http://schemas.microsoft.com/office/powerpoint/2010/main" val="1954377404"/>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25636">
                                            <p:txEl>
                                              <p:pRg st="0" end="0"/>
                                            </p:txEl>
                                          </p:spTgt>
                                        </p:tgtEl>
                                        <p:attrNameLst>
                                          <p:attrName>style.visibility</p:attrName>
                                        </p:attrNameLst>
                                      </p:cBhvr>
                                      <p:to>
                                        <p:strVal val="visible"/>
                                      </p:to>
                                    </p:set>
                                    <p:animEffect transition="in" filter="slide(fromBottom)">
                                      <p:cBhvr>
                                        <p:cTn id="7" dur="500"/>
                                        <p:tgtEl>
                                          <p:spTgt spid="32563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25636">
                                            <p:txEl>
                                              <p:pRg st="1" end="1"/>
                                            </p:txEl>
                                          </p:spTgt>
                                        </p:tgtEl>
                                        <p:attrNameLst>
                                          <p:attrName>style.visibility</p:attrName>
                                        </p:attrNameLst>
                                      </p:cBhvr>
                                      <p:to>
                                        <p:strVal val="visible"/>
                                      </p:to>
                                    </p:set>
                                    <p:animEffect transition="in" filter="slide(fromBottom)">
                                      <p:cBhvr>
                                        <p:cTn id="12" dur="500"/>
                                        <p:tgtEl>
                                          <p:spTgt spid="32563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25636">
                                            <p:txEl>
                                              <p:pRg st="2" end="2"/>
                                            </p:txEl>
                                          </p:spTgt>
                                        </p:tgtEl>
                                        <p:attrNameLst>
                                          <p:attrName>style.visibility</p:attrName>
                                        </p:attrNameLst>
                                      </p:cBhvr>
                                      <p:to>
                                        <p:strVal val="visible"/>
                                      </p:to>
                                    </p:set>
                                    <p:animEffect transition="in" filter="slide(fromBottom)">
                                      <p:cBhvr>
                                        <p:cTn id="17" dur="500"/>
                                        <p:tgtEl>
                                          <p:spTgt spid="32563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25636">
                                            <p:txEl>
                                              <p:pRg st="3" end="3"/>
                                            </p:txEl>
                                          </p:spTgt>
                                        </p:tgtEl>
                                        <p:attrNameLst>
                                          <p:attrName>style.visibility</p:attrName>
                                        </p:attrNameLst>
                                      </p:cBhvr>
                                      <p:to>
                                        <p:strVal val="visible"/>
                                      </p:to>
                                    </p:set>
                                    <p:animEffect transition="in" filter="slide(fromBottom)">
                                      <p:cBhvr>
                                        <p:cTn id="22" dur="500"/>
                                        <p:tgtEl>
                                          <p:spTgt spid="325636">
                                            <p:txEl>
                                              <p:pRg st="3" end="3"/>
                                            </p:txEl>
                                          </p:spTgt>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325636">
                                            <p:txEl>
                                              <p:pRg st="4" end="4"/>
                                            </p:txEl>
                                          </p:spTgt>
                                        </p:tgtEl>
                                        <p:attrNameLst>
                                          <p:attrName>style.visibility</p:attrName>
                                        </p:attrNameLst>
                                      </p:cBhvr>
                                      <p:to>
                                        <p:strVal val="visible"/>
                                      </p:to>
                                    </p:set>
                                    <p:animEffect transition="in" filter="slide(fromBottom)">
                                      <p:cBhvr>
                                        <p:cTn id="25" dur="500"/>
                                        <p:tgtEl>
                                          <p:spTgt spid="325636">
                                            <p:txEl>
                                              <p:pRg st="4" end="4"/>
                                            </p:txEl>
                                          </p:spTgt>
                                        </p:tgtEl>
                                      </p:cBhvr>
                                    </p:animEffect>
                                  </p:childTnLst>
                                </p:cTn>
                              </p:par>
                              <p:par>
                                <p:cTn id="26" presetID="12" presetClass="entr" presetSubtype="4" fill="hold" grpId="0" nodeType="withEffect">
                                  <p:stCondLst>
                                    <p:cond delay="0"/>
                                  </p:stCondLst>
                                  <p:childTnLst>
                                    <p:set>
                                      <p:cBhvr>
                                        <p:cTn id="27" dur="1" fill="hold">
                                          <p:stCondLst>
                                            <p:cond delay="0"/>
                                          </p:stCondLst>
                                        </p:cTn>
                                        <p:tgtEl>
                                          <p:spTgt spid="325636">
                                            <p:txEl>
                                              <p:pRg st="5" end="5"/>
                                            </p:txEl>
                                          </p:spTgt>
                                        </p:tgtEl>
                                        <p:attrNameLst>
                                          <p:attrName>style.visibility</p:attrName>
                                        </p:attrNameLst>
                                      </p:cBhvr>
                                      <p:to>
                                        <p:strVal val="visible"/>
                                      </p:to>
                                    </p:set>
                                    <p:animEffect transition="in" filter="slide(fromBottom)">
                                      <p:cBhvr>
                                        <p:cTn id="28" dur="500"/>
                                        <p:tgtEl>
                                          <p:spTgt spid="325636">
                                            <p:txEl>
                                              <p:pRg st="5" end="5"/>
                                            </p:txEl>
                                          </p:spTgt>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325636">
                                            <p:txEl>
                                              <p:pRg st="6" end="6"/>
                                            </p:txEl>
                                          </p:spTgt>
                                        </p:tgtEl>
                                        <p:attrNameLst>
                                          <p:attrName>style.visibility</p:attrName>
                                        </p:attrNameLst>
                                      </p:cBhvr>
                                      <p:to>
                                        <p:strVal val="visible"/>
                                      </p:to>
                                    </p:set>
                                    <p:animEffect transition="in" filter="slide(fromBottom)">
                                      <p:cBhvr>
                                        <p:cTn id="31" dur="500"/>
                                        <p:tgtEl>
                                          <p:spTgt spid="325636">
                                            <p:txEl>
                                              <p:pRg st="6" end="6"/>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325636">
                                            <p:txEl>
                                              <p:pRg st="7" end="7"/>
                                            </p:txEl>
                                          </p:spTgt>
                                        </p:tgtEl>
                                        <p:attrNameLst>
                                          <p:attrName>style.visibility</p:attrName>
                                        </p:attrNameLst>
                                      </p:cBhvr>
                                      <p:to>
                                        <p:strVal val="visible"/>
                                      </p:to>
                                    </p:set>
                                    <p:animEffect transition="in" filter="slide(fromBottom)">
                                      <p:cBhvr>
                                        <p:cTn id="36" dur="500"/>
                                        <p:tgtEl>
                                          <p:spTgt spid="32563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636"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122" name="Picture 2" descr="American-Flag-5">
            <a:hlinkClick r:id="rId2"/>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228600"/>
            <a:ext cx="9144000"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p:nvPr>
        </p:nvSpPr>
        <p:spPr>
          <a:xfrm>
            <a:off x="685800" y="0"/>
            <a:ext cx="7772400" cy="1066800"/>
          </a:xfrm>
        </p:spPr>
        <p:txBody>
          <a:bodyPr/>
          <a:lstStyle/>
          <a:p>
            <a:pPr eaLnBrk="1" hangingPunct="1"/>
            <a:r>
              <a:rPr lang="en-US" altLang="en-US" b="1" smtClean="0"/>
              <a:t>The Civil War Amendments</a:t>
            </a:r>
          </a:p>
        </p:txBody>
      </p:sp>
      <p:sp>
        <p:nvSpPr>
          <p:cNvPr id="326660" name="Rectangle 4"/>
          <p:cNvSpPr>
            <a:spLocks noGrp="1" noChangeArrowheads="1"/>
          </p:cNvSpPr>
          <p:nvPr>
            <p:ph type="body" idx="1"/>
          </p:nvPr>
        </p:nvSpPr>
        <p:spPr>
          <a:xfrm>
            <a:off x="0" y="1295400"/>
            <a:ext cx="9144000" cy="5257800"/>
          </a:xfrm>
        </p:spPr>
        <p:txBody>
          <a:bodyPr/>
          <a:lstStyle/>
          <a:p>
            <a:pPr eaLnBrk="1" hangingPunct="1">
              <a:lnSpc>
                <a:spcPct val="80000"/>
              </a:lnSpc>
            </a:pPr>
            <a:r>
              <a:rPr lang="en-US" altLang="en-US" sz="2800" b="1" smtClean="0"/>
              <a:t>13</a:t>
            </a:r>
            <a:r>
              <a:rPr lang="en-US" altLang="en-US" sz="2800" b="1" baseline="30000" smtClean="0"/>
              <a:t>th</a:t>
            </a:r>
            <a:r>
              <a:rPr lang="en-US" altLang="en-US" sz="2800" b="1" smtClean="0"/>
              <a:t> Amendment – banned all forms of slavery and involuntary servitude</a:t>
            </a:r>
          </a:p>
          <a:p>
            <a:pPr eaLnBrk="1" hangingPunct="1">
              <a:lnSpc>
                <a:spcPct val="80000"/>
              </a:lnSpc>
              <a:buFontTx/>
              <a:buNone/>
            </a:pPr>
            <a:endParaRPr lang="en-US" altLang="en-US" sz="2800" b="1" smtClean="0"/>
          </a:p>
          <a:p>
            <a:pPr eaLnBrk="1" hangingPunct="1">
              <a:lnSpc>
                <a:spcPct val="80000"/>
              </a:lnSpc>
            </a:pPr>
            <a:r>
              <a:rPr lang="en-US" altLang="en-US" sz="2800" b="1" smtClean="0"/>
              <a:t>14</a:t>
            </a:r>
            <a:r>
              <a:rPr lang="en-US" altLang="en-US" sz="2800" b="1" baseline="30000" smtClean="0"/>
              <a:t>th</a:t>
            </a:r>
            <a:r>
              <a:rPr lang="en-US" altLang="en-US" sz="2800" b="1" smtClean="0"/>
              <a:t> Amendment -- guarantees equal protection of the laws and due process to all citizens</a:t>
            </a:r>
          </a:p>
          <a:p>
            <a:pPr eaLnBrk="1" hangingPunct="1">
              <a:lnSpc>
                <a:spcPct val="80000"/>
              </a:lnSpc>
              <a:buFontTx/>
              <a:buNone/>
            </a:pPr>
            <a:endParaRPr lang="en-US" altLang="en-US" sz="2800" b="1" smtClean="0"/>
          </a:p>
          <a:p>
            <a:pPr eaLnBrk="1" hangingPunct="1">
              <a:lnSpc>
                <a:spcPct val="80000"/>
              </a:lnSpc>
            </a:pPr>
            <a:r>
              <a:rPr lang="en-US" altLang="en-US" sz="2800" b="1" smtClean="0"/>
              <a:t>15</a:t>
            </a:r>
            <a:r>
              <a:rPr lang="en-US" altLang="en-US" sz="2800" b="1" baseline="30000" smtClean="0"/>
              <a:t>th</a:t>
            </a:r>
            <a:r>
              <a:rPr lang="en-US" altLang="en-US" sz="2800" b="1" smtClean="0"/>
              <a:t> Amendment -- specifically gives blacks the right to vote</a:t>
            </a:r>
          </a:p>
          <a:p>
            <a:pPr lvl="1" eaLnBrk="1" hangingPunct="1">
              <a:spcBef>
                <a:spcPct val="50000"/>
              </a:spcBef>
              <a:buFontTx/>
              <a:buChar char="•"/>
            </a:pPr>
            <a:r>
              <a:rPr lang="en-US" altLang="en-US" sz="2400" b="1" i="1" smtClean="0"/>
              <a:t>Women’s rights were not addressed in these Amendments!</a:t>
            </a:r>
          </a:p>
          <a:p>
            <a:pPr eaLnBrk="1" hangingPunct="1">
              <a:lnSpc>
                <a:spcPct val="80000"/>
              </a:lnSpc>
            </a:pPr>
            <a:r>
              <a:rPr lang="en-US" altLang="en-US" sz="2800" b="1" smtClean="0"/>
              <a:t>19</a:t>
            </a:r>
            <a:r>
              <a:rPr lang="en-US" altLang="en-US" sz="2800" b="1" baseline="30000" smtClean="0"/>
              <a:t>th</a:t>
            </a:r>
            <a:r>
              <a:rPr lang="en-US" altLang="en-US" sz="2800" b="1" smtClean="0"/>
              <a:t> Amendment (1920) - guaranteed all women the right to vote.</a:t>
            </a:r>
          </a:p>
          <a:p>
            <a:pPr lvl="1" eaLnBrk="1" hangingPunct="1">
              <a:spcBef>
                <a:spcPct val="50000"/>
              </a:spcBef>
              <a:buFontTx/>
              <a:buChar char="•"/>
            </a:pPr>
            <a:endParaRPr lang="en-US" altLang="en-US" b="1" smtClean="0"/>
          </a:p>
          <a:p>
            <a:pPr eaLnBrk="1" hangingPunct="1">
              <a:lnSpc>
                <a:spcPct val="80000"/>
              </a:lnSpc>
            </a:pPr>
            <a:endParaRPr lang="en-US" altLang="en-US" sz="2000" smtClean="0"/>
          </a:p>
        </p:txBody>
      </p:sp>
    </p:spTree>
    <p:extLst>
      <p:ext uri="{BB962C8B-B14F-4D97-AF65-F5344CB8AC3E}">
        <p14:creationId xmlns:p14="http://schemas.microsoft.com/office/powerpoint/2010/main" val="3150415869"/>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26660">
                                            <p:txEl>
                                              <p:pRg st="0" end="0"/>
                                            </p:txEl>
                                          </p:spTgt>
                                        </p:tgtEl>
                                        <p:attrNameLst>
                                          <p:attrName>style.visibility</p:attrName>
                                        </p:attrNameLst>
                                      </p:cBhvr>
                                      <p:to>
                                        <p:strVal val="visible"/>
                                      </p:to>
                                    </p:set>
                                    <p:animEffect transition="in" filter="slide(fromTop)">
                                      <p:cBhvr>
                                        <p:cTn id="7" dur="500"/>
                                        <p:tgtEl>
                                          <p:spTgt spid="32666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26660">
                                            <p:txEl>
                                              <p:pRg st="2" end="2"/>
                                            </p:txEl>
                                          </p:spTgt>
                                        </p:tgtEl>
                                        <p:attrNameLst>
                                          <p:attrName>style.visibility</p:attrName>
                                        </p:attrNameLst>
                                      </p:cBhvr>
                                      <p:to>
                                        <p:strVal val="visible"/>
                                      </p:to>
                                    </p:set>
                                    <p:animEffect transition="in" filter="slide(fromTop)">
                                      <p:cBhvr>
                                        <p:cTn id="12" dur="500"/>
                                        <p:tgtEl>
                                          <p:spTgt spid="326660">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326660">
                                            <p:txEl>
                                              <p:pRg st="4" end="4"/>
                                            </p:txEl>
                                          </p:spTgt>
                                        </p:tgtEl>
                                        <p:attrNameLst>
                                          <p:attrName>style.visibility</p:attrName>
                                        </p:attrNameLst>
                                      </p:cBhvr>
                                      <p:to>
                                        <p:strVal val="visible"/>
                                      </p:to>
                                    </p:set>
                                    <p:animEffect transition="in" filter="slide(fromTop)">
                                      <p:cBhvr>
                                        <p:cTn id="17" dur="500"/>
                                        <p:tgtEl>
                                          <p:spTgt spid="326660">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326660">
                                            <p:txEl>
                                              <p:pRg st="5" end="5"/>
                                            </p:txEl>
                                          </p:spTgt>
                                        </p:tgtEl>
                                        <p:attrNameLst>
                                          <p:attrName>style.visibility</p:attrName>
                                        </p:attrNameLst>
                                      </p:cBhvr>
                                      <p:to>
                                        <p:strVal val="visible"/>
                                      </p:to>
                                    </p:set>
                                    <p:animEffect transition="in" filter="slide(fromTop)">
                                      <p:cBhvr>
                                        <p:cTn id="22" dur="500"/>
                                        <p:tgtEl>
                                          <p:spTgt spid="326660">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326660">
                                            <p:txEl>
                                              <p:pRg st="6" end="6"/>
                                            </p:txEl>
                                          </p:spTgt>
                                        </p:tgtEl>
                                        <p:attrNameLst>
                                          <p:attrName>style.visibility</p:attrName>
                                        </p:attrNameLst>
                                      </p:cBhvr>
                                      <p:to>
                                        <p:strVal val="visible"/>
                                      </p:to>
                                    </p:set>
                                    <p:animEffect transition="in" filter="slide(fromTop)">
                                      <p:cBhvr>
                                        <p:cTn id="27" dur="500"/>
                                        <p:tgtEl>
                                          <p:spTgt spid="32666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660"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6" name="Picture 2" descr="American-Flag-5">
            <a:hlinkClick r:id="rId3"/>
          </p:cNvPr>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0" y="228600"/>
            <a:ext cx="9144000"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3"/>
          <p:cNvSpPr>
            <a:spLocks noGrp="1" noChangeArrowheads="1"/>
          </p:cNvSpPr>
          <p:nvPr>
            <p:ph type="title"/>
          </p:nvPr>
        </p:nvSpPr>
        <p:spPr>
          <a:xfrm>
            <a:off x="457200" y="0"/>
            <a:ext cx="8229600" cy="990600"/>
          </a:xfrm>
        </p:spPr>
        <p:txBody>
          <a:bodyPr/>
          <a:lstStyle/>
          <a:p>
            <a:pPr eaLnBrk="1" hangingPunct="1"/>
            <a:r>
              <a:rPr lang="en-US" altLang="en-US" sz="5400" smtClean="0"/>
              <a:t>Avoidance</a:t>
            </a:r>
          </a:p>
        </p:txBody>
      </p:sp>
      <p:sp>
        <p:nvSpPr>
          <p:cNvPr id="327684" name="Rectangle 4"/>
          <p:cNvSpPr>
            <a:spLocks noGrp="1" noChangeArrowheads="1"/>
          </p:cNvSpPr>
          <p:nvPr>
            <p:ph type="body" sz="half" idx="1"/>
          </p:nvPr>
        </p:nvSpPr>
        <p:spPr>
          <a:xfrm>
            <a:off x="0" y="1143000"/>
            <a:ext cx="9144000" cy="5486400"/>
          </a:xfrm>
        </p:spPr>
        <p:txBody>
          <a:bodyPr/>
          <a:lstStyle/>
          <a:p>
            <a:pPr eaLnBrk="1" hangingPunct="1">
              <a:lnSpc>
                <a:spcPct val="80000"/>
              </a:lnSpc>
            </a:pPr>
            <a:r>
              <a:rPr lang="en-US" altLang="en-US" sz="2400" b="1" u="sng" smtClean="0"/>
              <a:t>Black Codes</a:t>
            </a:r>
            <a:r>
              <a:rPr lang="en-US" altLang="en-US" sz="2400" smtClean="0"/>
              <a:t> - </a:t>
            </a:r>
            <a:r>
              <a:rPr lang="en-US" altLang="en-US" sz="2400" b="1" smtClean="0"/>
              <a:t>Southern states passed laws that prohibited Black Americans from</a:t>
            </a:r>
          </a:p>
          <a:p>
            <a:pPr lvl="1" eaLnBrk="1" hangingPunct="1">
              <a:lnSpc>
                <a:spcPct val="80000"/>
              </a:lnSpc>
            </a:pPr>
            <a:r>
              <a:rPr lang="en-US" altLang="en-US" sz="2000" b="1" smtClean="0"/>
              <a:t>Voting, Sitting on juries, Appearing in some public places</a:t>
            </a:r>
          </a:p>
          <a:p>
            <a:pPr lvl="1" eaLnBrk="1" hangingPunct="1">
              <a:lnSpc>
                <a:spcPct val="80000"/>
              </a:lnSpc>
              <a:buFontTx/>
              <a:buNone/>
            </a:pPr>
            <a:endParaRPr lang="en-US" altLang="en-US" sz="2000" b="1" smtClean="0"/>
          </a:p>
          <a:p>
            <a:pPr eaLnBrk="1" hangingPunct="1">
              <a:lnSpc>
                <a:spcPct val="80000"/>
              </a:lnSpc>
            </a:pPr>
            <a:r>
              <a:rPr lang="en-US" altLang="en-US" sz="2400" b="1" u="sng" smtClean="0"/>
              <a:t>Jim Crow Laws -</a:t>
            </a:r>
            <a:r>
              <a:rPr lang="en-US" altLang="en-US" sz="2400" u="sng" smtClean="0"/>
              <a:t> </a:t>
            </a:r>
            <a:r>
              <a:rPr lang="en-US" altLang="en-US" sz="2400" b="1" smtClean="0"/>
              <a:t>During the years of Jim Crow, state laws mandated racial separation in </a:t>
            </a:r>
          </a:p>
          <a:p>
            <a:pPr lvl="1" eaLnBrk="1" hangingPunct="1">
              <a:lnSpc>
                <a:spcPct val="80000"/>
              </a:lnSpc>
            </a:pPr>
            <a:r>
              <a:rPr lang="en-US" altLang="en-US" sz="2000" b="1" smtClean="0"/>
              <a:t>schools , parks, playgrounds</a:t>
            </a:r>
          </a:p>
          <a:p>
            <a:pPr lvl="1" eaLnBrk="1" hangingPunct="1">
              <a:lnSpc>
                <a:spcPct val="80000"/>
              </a:lnSpc>
            </a:pPr>
            <a:r>
              <a:rPr lang="en-US" altLang="en-US" sz="2000" b="1" smtClean="0"/>
              <a:t>Restaurants, hotels, theatres</a:t>
            </a:r>
          </a:p>
          <a:p>
            <a:pPr lvl="1" eaLnBrk="1" hangingPunct="1">
              <a:lnSpc>
                <a:spcPct val="80000"/>
              </a:lnSpc>
            </a:pPr>
            <a:r>
              <a:rPr lang="en-US" altLang="en-US" sz="2000" b="1" smtClean="0"/>
              <a:t>public transportation</a:t>
            </a:r>
          </a:p>
          <a:p>
            <a:pPr lvl="1" eaLnBrk="1" hangingPunct="1">
              <a:lnSpc>
                <a:spcPct val="80000"/>
              </a:lnSpc>
            </a:pPr>
            <a:r>
              <a:rPr lang="en-US" altLang="en-US" sz="2000" b="1" smtClean="0"/>
              <a:t>Restrooms</a:t>
            </a:r>
          </a:p>
          <a:p>
            <a:pPr lvl="1" eaLnBrk="1" hangingPunct="1">
              <a:lnSpc>
                <a:spcPct val="80000"/>
              </a:lnSpc>
              <a:buFontTx/>
              <a:buNone/>
            </a:pPr>
            <a:endParaRPr lang="en-US" altLang="en-US" sz="2000" b="1" smtClean="0"/>
          </a:p>
          <a:p>
            <a:pPr eaLnBrk="1" hangingPunct="1">
              <a:lnSpc>
                <a:spcPct val="80000"/>
              </a:lnSpc>
            </a:pPr>
            <a:r>
              <a:rPr lang="en-US" altLang="en-US" sz="2400" b="1" smtClean="0"/>
              <a:t>These laws remained in effect throughout the 1960’s Civil Rights Movement.</a:t>
            </a:r>
          </a:p>
          <a:p>
            <a:pPr eaLnBrk="1" hangingPunct="1">
              <a:lnSpc>
                <a:spcPct val="80000"/>
              </a:lnSpc>
              <a:buFontTx/>
              <a:buNone/>
            </a:pPr>
            <a:endParaRPr lang="en-US" altLang="en-US" sz="2400" b="1" smtClean="0"/>
          </a:p>
          <a:p>
            <a:pPr eaLnBrk="1" hangingPunct="1">
              <a:lnSpc>
                <a:spcPct val="80000"/>
              </a:lnSpc>
            </a:pPr>
            <a:r>
              <a:rPr lang="en-US" altLang="en-US" sz="2400" b="1" smtClean="0"/>
              <a:t>Southerners excluded the African American voter with: </a:t>
            </a:r>
          </a:p>
          <a:p>
            <a:pPr lvl="1" eaLnBrk="1" hangingPunct="1">
              <a:lnSpc>
                <a:spcPct val="80000"/>
              </a:lnSpc>
            </a:pPr>
            <a:r>
              <a:rPr lang="en-US" altLang="en-US" sz="2000" b="1" smtClean="0"/>
              <a:t>Poll taxes, Literacy Test, Whites only primaries, Grandfather clause</a:t>
            </a:r>
          </a:p>
          <a:p>
            <a:pPr eaLnBrk="1" hangingPunct="1">
              <a:lnSpc>
                <a:spcPct val="80000"/>
              </a:lnSpc>
            </a:pPr>
            <a:endParaRPr lang="en-US" altLang="en-US" sz="2000" b="1" smtClean="0"/>
          </a:p>
        </p:txBody>
      </p:sp>
      <p:sp>
        <p:nvSpPr>
          <p:cNvPr id="6149" name="Rectangle 5"/>
          <p:cNvSpPr>
            <a:spLocks noChangeArrowheads="1"/>
          </p:cNvSpPr>
          <p:nvPr/>
        </p:nvSpPr>
        <p:spPr bwMode="auto">
          <a:xfrm>
            <a:off x="1588" y="2411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nvGrpSpPr>
          <p:cNvPr id="6150" name="Group 6"/>
          <p:cNvGrpSpPr>
            <a:grpSpLocks/>
          </p:cNvGrpSpPr>
          <p:nvPr/>
        </p:nvGrpSpPr>
        <p:grpSpPr bwMode="auto">
          <a:xfrm>
            <a:off x="2563813" y="2411413"/>
            <a:ext cx="4017962" cy="1997075"/>
            <a:chOff x="0" y="-29"/>
            <a:chExt cx="2531" cy="1258"/>
          </a:xfrm>
        </p:grpSpPr>
        <p:sp>
          <p:nvSpPr>
            <p:cNvPr id="6151" name="Rectangle 7"/>
            <p:cNvSpPr>
              <a:spLocks noChangeArrowheads="1"/>
            </p:cNvSpPr>
            <p:nvPr/>
          </p:nvSpPr>
          <p:spPr bwMode="auto">
            <a:xfrm>
              <a:off x="0" y="-29"/>
              <a:ext cx="253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2400">
                <a:latin typeface="Georgia" pitchFamily="18" charset="0"/>
              </a:endParaRPr>
            </a:p>
          </p:txBody>
        </p:sp>
        <p:sp>
          <p:nvSpPr>
            <p:cNvPr id="6152" name="Rectangle 8"/>
            <p:cNvSpPr>
              <a:spLocks noChangeArrowheads="1"/>
            </p:cNvSpPr>
            <p:nvPr/>
          </p:nvSpPr>
          <p:spPr bwMode="auto">
            <a:xfrm>
              <a:off x="0" y="0"/>
              <a:ext cx="2531" cy="1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400">
                  <a:latin typeface="Times New Roman" pitchFamily="18" charset="0"/>
                </a:rPr>
                <a:t>  </a:t>
              </a:r>
              <a:r>
                <a:rPr lang="en-US" altLang="en-US" sz="12200">
                  <a:latin typeface="Times New Roman" pitchFamily="18" charset="0"/>
                </a:rPr>
                <a:t> </a:t>
              </a:r>
              <a:r>
                <a:rPr lang="en-US" altLang="en-US" sz="2400">
                  <a:latin typeface="Times New Roman" pitchFamily="18" charset="0"/>
                </a:rPr>
                <a:t>                                     </a:t>
              </a:r>
            </a:p>
          </p:txBody>
        </p:sp>
      </p:grpSp>
    </p:spTree>
    <p:extLst>
      <p:ext uri="{BB962C8B-B14F-4D97-AF65-F5344CB8AC3E}">
        <p14:creationId xmlns:p14="http://schemas.microsoft.com/office/powerpoint/2010/main" val="2884067939"/>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27684">
                                            <p:txEl>
                                              <p:pRg st="0" end="0"/>
                                            </p:txEl>
                                          </p:spTgt>
                                        </p:tgtEl>
                                        <p:attrNameLst>
                                          <p:attrName>style.visibility</p:attrName>
                                        </p:attrNameLst>
                                      </p:cBhvr>
                                      <p:to>
                                        <p:strVal val="visible"/>
                                      </p:to>
                                    </p:set>
                                    <p:animEffect transition="in" filter="box(out)">
                                      <p:cBhvr>
                                        <p:cTn id="7" dur="500"/>
                                        <p:tgtEl>
                                          <p:spTgt spid="327684">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par>
                                <p:cTn id="8" presetID="4" presetClass="entr" presetSubtype="32" fill="hold" grpId="0" nodeType="withEffect">
                                  <p:stCondLst>
                                    <p:cond delay="0"/>
                                  </p:stCondLst>
                                  <p:childTnLst>
                                    <p:set>
                                      <p:cBhvr>
                                        <p:cTn id="9" dur="1" fill="hold">
                                          <p:stCondLst>
                                            <p:cond delay="0"/>
                                          </p:stCondLst>
                                        </p:cTn>
                                        <p:tgtEl>
                                          <p:spTgt spid="327684">
                                            <p:txEl>
                                              <p:pRg st="1" end="1"/>
                                            </p:txEl>
                                          </p:spTgt>
                                        </p:tgtEl>
                                        <p:attrNameLst>
                                          <p:attrName>style.visibility</p:attrName>
                                        </p:attrNameLst>
                                      </p:cBhvr>
                                      <p:to>
                                        <p:strVal val="visible"/>
                                      </p:to>
                                    </p:set>
                                    <p:animEffect transition="in" filter="box(out)">
                                      <p:cBhvr>
                                        <p:cTn id="10" dur="500"/>
                                        <p:tgtEl>
                                          <p:spTgt spid="327684">
                                            <p:txEl>
                                              <p:pRg st="1" end="1"/>
                                            </p:txEl>
                                          </p:spTgt>
                                        </p:tgtEl>
                                      </p:cBhvr>
                                    </p:animEffect>
                                  </p:childTnLst>
                                  <p:subTnLst>
                                    <p:audio>
                                      <p:cMediaNode>
                                        <p:cTn display="0" masterRel="sameClick">
                                          <p:stCondLst>
                                            <p:cond evt="begin" delay="0">
                                              <p:tn val="8"/>
                                            </p:cond>
                                          </p:stCondLst>
                                          <p:endCondLst>
                                            <p:cond evt="onStopAudio" delay="0">
                                              <p:tgtEl>
                                                <p:sldTgt/>
                                              </p:tgtEl>
                                            </p:cond>
                                          </p:endCondLst>
                                        </p:cTn>
                                        <p:tgtEl>
                                          <p:sndTgt r:embed="rId2" name="camera.wav"/>
                                        </p:tgtEl>
                                      </p:cMediaNode>
                                    </p:audio>
                                  </p:subTnLst>
                                </p:cTn>
                              </p:par>
                            </p:childTnLst>
                          </p:cTn>
                        </p:par>
                        <p:par>
                          <p:cTn id="11" fill="hold" nodeType="afterGroup">
                            <p:stCondLst>
                              <p:cond delay="500"/>
                            </p:stCondLst>
                            <p:childTnLst>
                              <p:par>
                                <p:cTn id="12" presetID="4" presetClass="entr" presetSubtype="32" fill="hold" grpId="0" nodeType="afterEffect">
                                  <p:stCondLst>
                                    <p:cond delay="0"/>
                                  </p:stCondLst>
                                  <p:childTnLst>
                                    <p:set>
                                      <p:cBhvr>
                                        <p:cTn id="13" dur="1" fill="hold">
                                          <p:stCondLst>
                                            <p:cond delay="0"/>
                                          </p:stCondLst>
                                        </p:cTn>
                                        <p:tgtEl>
                                          <p:spTgt spid="327684">
                                            <p:txEl>
                                              <p:pRg st="3" end="3"/>
                                            </p:txEl>
                                          </p:spTgt>
                                        </p:tgtEl>
                                        <p:attrNameLst>
                                          <p:attrName>style.visibility</p:attrName>
                                        </p:attrNameLst>
                                      </p:cBhvr>
                                      <p:to>
                                        <p:strVal val="visible"/>
                                      </p:to>
                                    </p:set>
                                    <p:animEffect transition="in" filter="box(out)">
                                      <p:cBhvr>
                                        <p:cTn id="14" dur="500"/>
                                        <p:tgtEl>
                                          <p:spTgt spid="327684">
                                            <p:txEl>
                                              <p:pRg st="3" end="3"/>
                                            </p:txEl>
                                          </p:spTgt>
                                        </p:tgtEl>
                                      </p:cBhvr>
                                    </p:animEffect>
                                  </p:childTnLst>
                                  <p:subTnLst>
                                    <p:audio>
                                      <p:cMediaNode>
                                        <p:cTn display="0" masterRel="sameClick">
                                          <p:stCondLst>
                                            <p:cond evt="begin" delay="0">
                                              <p:tn val="12"/>
                                            </p:cond>
                                          </p:stCondLst>
                                          <p:endCondLst>
                                            <p:cond evt="onStopAudio" delay="0">
                                              <p:tgtEl>
                                                <p:sldTgt/>
                                              </p:tgtEl>
                                            </p:cond>
                                          </p:endCondLst>
                                        </p:cTn>
                                        <p:tgtEl>
                                          <p:sndTgt r:embed="rId2" name="camera.wav"/>
                                        </p:tgtEl>
                                      </p:cMediaNode>
                                    </p:audio>
                                  </p:subTnLst>
                                </p:cTn>
                              </p:par>
                              <p:par>
                                <p:cTn id="15" presetID="4" presetClass="entr" presetSubtype="32" fill="hold" grpId="0" nodeType="withEffect">
                                  <p:stCondLst>
                                    <p:cond delay="0"/>
                                  </p:stCondLst>
                                  <p:childTnLst>
                                    <p:set>
                                      <p:cBhvr>
                                        <p:cTn id="16" dur="1" fill="hold">
                                          <p:stCondLst>
                                            <p:cond delay="0"/>
                                          </p:stCondLst>
                                        </p:cTn>
                                        <p:tgtEl>
                                          <p:spTgt spid="327684">
                                            <p:txEl>
                                              <p:pRg st="4" end="4"/>
                                            </p:txEl>
                                          </p:spTgt>
                                        </p:tgtEl>
                                        <p:attrNameLst>
                                          <p:attrName>style.visibility</p:attrName>
                                        </p:attrNameLst>
                                      </p:cBhvr>
                                      <p:to>
                                        <p:strVal val="visible"/>
                                      </p:to>
                                    </p:set>
                                    <p:animEffect transition="in" filter="box(out)">
                                      <p:cBhvr>
                                        <p:cTn id="17" dur="500"/>
                                        <p:tgtEl>
                                          <p:spTgt spid="327684">
                                            <p:txEl>
                                              <p:pRg st="4" end="4"/>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par>
                                <p:cTn id="18" presetID="4" presetClass="entr" presetSubtype="32" fill="hold" grpId="0" nodeType="withEffect">
                                  <p:stCondLst>
                                    <p:cond delay="0"/>
                                  </p:stCondLst>
                                  <p:childTnLst>
                                    <p:set>
                                      <p:cBhvr>
                                        <p:cTn id="19" dur="1" fill="hold">
                                          <p:stCondLst>
                                            <p:cond delay="0"/>
                                          </p:stCondLst>
                                        </p:cTn>
                                        <p:tgtEl>
                                          <p:spTgt spid="327684">
                                            <p:txEl>
                                              <p:pRg st="5" end="5"/>
                                            </p:txEl>
                                          </p:spTgt>
                                        </p:tgtEl>
                                        <p:attrNameLst>
                                          <p:attrName>style.visibility</p:attrName>
                                        </p:attrNameLst>
                                      </p:cBhvr>
                                      <p:to>
                                        <p:strVal val="visible"/>
                                      </p:to>
                                    </p:set>
                                    <p:animEffect transition="in" filter="box(out)">
                                      <p:cBhvr>
                                        <p:cTn id="20" dur="500"/>
                                        <p:tgtEl>
                                          <p:spTgt spid="327684">
                                            <p:txEl>
                                              <p:pRg st="5" end="5"/>
                                            </p:txEl>
                                          </p:spTgt>
                                        </p:tgtEl>
                                      </p:cBhvr>
                                    </p:animEffect>
                                  </p:childTnLst>
                                  <p:subTnLst>
                                    <p:audio>
                                      <p:cMediaNode>
                                        <p:cTn display="0" masterRel="sameClick">
                                          <p:stCondLst>
                                            <p:cond evt="begin" delay="0">
                                              <p:tn val="18"/>
                                            </p:cond>
                                          </p:stCondLst>
                                          <p:endCondLst>
                                            <p:cond evt="onStopAudio" delay="0">
                                              <p:tgtEl>
                                                <p:sldTgt/>
                                              </p:tgtEl>
                                            </p:cond>
                                          </p:endCondLst>
                                        </p:cTn>
                                        <p:tgtEl>
                                          <p:sndTgt r:embed="rId2" name="camera.wav"/>
                                        </p:tgtEl>
                                      </p:cMediaNode>
                                    </p:audio>
                                  </p:subTnLst>
                                </p:cTn>
                              </p:par>
                              <p:par>
                                <p:cTn id="21" presetID="4" presetClass="entr" presetSubtype="32" fill="hold" grpId="0" nodeType="withEffect">
                                  <p:stCondLst>
                                    <p:cond delay="0"/>
                                  </p:stCondLst>
                                  <p:childTnLst>
                                    <p:set>
                                      <p:cBhvr>
                                        <p:cTn id="22" dur="1" fill="hold">
                                          <p:stCondLst>
                                            <p:cond delay="0"/>
                                          </p:stCondLst>
                                        </p:cTn>
                                        <p:tgtEl>
                                          <p:spTgt spid="327684">
                                            <p:txEl>
                                              <p:pRg st="6" end="6"/>
                                            </p:txEl>
                                          </p:spTgt>
                                        </p:tgtEl>
                                        <p:attrNameLst>
                                          <p:attrName>style.visibility</p:attrName>
                                        </p:attrNameLst>
                                      </p:cBhvr>
                                      <p:to>
                                        <p:strVal val="visible"/>
                                      </p:to>
                                    </p:set>
                                    <p:animEffect transition="in" filter="box(out)">
                                      <p:cBhvr>
                                        <p:cTn id="23" dur="500"/>
                                        <p:tgtEl>
                                          <p:spTgt spid="327684">
                                            <p:txEl>
                                              <p:pRg st="6" end="6"/>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2" name="camera.wav"/>
                                        </p:tgtEl>
                                      </p:cMediaNode>
                                    </p:audio>
                                  </p:subTnLst>
                                </p:cTn>
                              </p:par>
                              <p:par>
                                <p:cTn id="24" presetID="4" presetClass="entr" presetSubtype="32" fill="hold" grpId="0" nodeType="withEffect">
                                  <p:stCondLst>
                                    <p:cond delay="0"/>
                                  </p:stCondLst>
                                  <p:childTnLst>
                                    <p:set>
                                      <p:cBhvr>
                                        <p:cTn id="25" dur="1" fill="hold">
                                          <p:stCondLst>
                                            <p:cond delay="0"/>
                                          </p:stCondLst>
                                        </p:cTn>
                                        <p:tgtEl>
                                          <p:spTgt spid="327684">
                                            <p:txEl>
                                              <p:pRg st="7" end="7"/>
                                            </p:txEl>
                                          </p:spTgt>
                                        </p:tgtEl>
                                        <p:attrNameLst>
                                          <p:attrName>style.visibility</p:attrName>
                                        </p:attrNameLst>
                                      </p:cBhvr>
                                      <p:to>
                                        <p:strVal val="visible"/>
                                      </p:to>
                                    </p:set>
                                    <p:animEffect transition="in" filter="box(out)">
                                      <p:cBhvr>
                                        <p:cTn id="26" dur="500"/>
                                        <p:tgtEl>
                                          <p:spTgt spid="327684">
                                            <p:txEl>
                                              <p:pRg st="7" end="7"/>
                                            </p:txEl>
                                          </p:spTgt>
                                        </p:tgtEl>
                                      </p:cBhvr>
                                    </p:animEffect>
                                  </p:childTnLst>
                                  <p:subTnLst>
                                    <p:audio>
                                      <p:cMediaNode>
                                        <p:cTn display="0" masterRel="sameClick">
                                          <p:stCondLst>
                                            <p:cond evt="begin" delay="0">
                                              <p:tn val="24"/>
                                            </p:cond>
                                          </p:stCondLst>
                                          <p:endCondLst>
                                            <p:cond evt="onStopAudio" delay="0">
                                              <p:tgtEl>
                                                <p:sldTgt/>
                                              </p:tgtEl>
                                            </p:cond>
                                          </p:endCondLst>
                                        </p:cTn>
                                        <p:tgtEl>
                                          <p:sndTgt r:embed="rId2" name="camera.wav"/>
                                        </p:tgtEl>
                                      </p:cMediaNode>
                                    </p:audio>
                                  </p:subTnLst>
                                </p:cTn>
                              </p:par>
                            </p:childTnLst>
                          </p:cTn>
                        </p:par>
                        <p:par>
                          <p:cTn id="27" fill="hold" nodeType="afterGroup">
                            <p:stCondLst>
                              <p:cond delay="1000"/>
                            </p:stCondLst>
                            <p:childTnLst>
                              <p:par>
                                <p:cTn id="28" presetID="4" presetClass="entr" presetSubtype="32" fill="hold" grpId="0" nodeType="afterEffect">
                                  <p:stCondLst>
                                    <p:cond delay="0"/>
                                  </p:stCondLst>
                                  <p:childTnLst>
                                    <p:set>
                                      <p:cBhvr>
                                        <p:cTn id="29" dur="1" fill="hold">
                                          <p:stCondLst>
                                            <p:cond delay="0"/>
                                          </p:stCondLst>
                                        </p:cTn>
                                        <p:tgtEl>
                                          <p:spTgt spid="327684">
                                            <p:txEl>
                                              <p:pRg st="9" end="9"/>
                                            </p:txEl>
                                          </p:spTgt>
                                        </p:tgtEl>
                                        <p:attrNameLst>
                                          <p:attrName>style.visibility</p:attrName>
                                        </p:attrNameLst>
                                      </p:cBhvr>
                                      <p:to>
                                        <p:strVal val="visible"/>
                                      </p:to>
                                    </p:set>
                                    <p:animEffect transition="in" filter="box(out)">
                                      <p:cBhvr>
                                        <p:cTn id="30" dur="500"/>
                                        <p:tgtEl>
                                          <p:spTgt spid="327684">
                                            <p:txEl>
                                              <p:pRg st="9" end="9"/>
                                            </p:txEl>
                                          </p:spTgt>
                                        </p:tgtEl>
                                      </p:cBhvr>
                                    </p:animEffect>
                                  </p:childTnLst>
                                  <p:subTnLst>
                                    <p:audio>
                                      <p:cMediaNode>
                                        <p:cTn display="0" masterRel="sameClick">
                                          <p:stCondLst>
                                            <p:cond evt="begin" delay="0">
                                              <p:tn val="28"/>
                                            </p:cond>
                                          </p:stCondLst>
                                          <p:endCondLst>
                                            <p:cond evt="onStopAudio" delay="0">
                                              <p:tgtEl>
                                                <p:sldTgt/>
                                              </p:tgtEl>
                                            </p:cond>
                                          </p:endCondLst>
                                        </p:cTn>
                                        <p:tgtEl>
                                          <p:sndTgt r:embed="rId2" name="camera.wav"/>
                                        </p:tgtEl>
                                      </p:cMediaNode>
                                    </p:audio>
                                  </p:subTnLst>
                                </p:cTn>
                              </p:par>
                            </p:childTnLst>
                          </p:cTn>
                        </p:par>
                        <p:par>
                          <p:cTn id="31" fill="hold" nodeType="afterGroup">
                            <p:stCondLst>
                              <p:cond delay="1500"/>
                            </p:stCondLst>
                            <p:childTnLst>
                              <p:par>
                                <p:cTn id="32" presetID="4" presetClass="entr" presetSubtype="32" fill="hold" grpId="0" nodeType="afterEffect">
                                  <p:stCondLst>
                                    <p:cond delay="0"/>
                                  </p:stCondLst>
                                  <p:childTnLst>
                                    <p:set>
                                      <p:cBhvr>
                                        <p:cTn id="33" dur="1" fill="hold">
                                          <p:stCondLst>
                                            <p:cond delay="0"/>
                                          </p:stCondLst>
                                        </p:cTn>
                                        <p:tgtEl>
                                          <p:spTgt spid="327684">
                                            <p:txEl>
                                              <p:pRg st="11" end="11"/>
                                            </p:txEl>
                                          </p:spTgt>
                                        </p:tgtEl>
                                        <p:attrNameLst>
                                          <p:attrName>style.visibility</p:attrName>
                                        </p:attrNameLst>
                                      </p:cBhvr>
                                      <p:to>
                                        <p:strVal val="visible"/>
                                      </p:to>
                                    </p:set>
                                    <p:animEffect transition="in" filter="box(out)">
                                      <p:cBhvr>
                                        <p:cTn id="34" dur="500"/>
                                        <p:tgtEl>
                                          <p:spTgt spid="327684">
                                            <p:txEl>
                                              <p:pRg st="11" end="11"/>
                                            </p:txEl>
                                          </p:spTgt>
                                        </p:tgtEl>
                                      </p:cBhvr>
                                    </p:animEffect>
                                  </p:childTnLst>
                                  <p:subTnLst>
                                    <p:audio>
                                      <p:cMediaNode>
                                        <p:cTn display="0" masterRel="sameClick">
                                          <p:stCondLst>
                                            <p:cond evt="begin" delay="0">
                                              <p:tn val="32"/>
                                            </p:cond>
                                          </p:stCondLst>
                                          <p:endCondLst>
                                            <p:cond evt="onStopAudio" delay="0">
                                              <p:tgtEl>
                                                <p:sldTgt/>
                                              </p:tgtEl>
                                            </p:cond>
                                          </p:endCondLst>
                                        </p:cTn>
                                        <p:tgtEl>
                                          <p:sndTgt r:embed="rId2" name="camera.wav"/>
                                        </p:tgtEl>
                                      </p:cMediaNode>
                                    </p:audio>
                                  </p:subTnLst>
                                </p:cTn>
                              </p:par>
                              <p:par>
                                <p:cTn id="35" presetID="4" presetClass="entr" presetSubtype="32" fill="hold" grpId="0" nodeType="withEffect">
                                  <p:stCondLst>
                                    <p:cond delay="0"/>
                                  </p:stCondLst>
                                  <p:childTnLst>
                                    <p:set>
                                      <p:cBhvr>
                                        <p:cTn id="36" dur="1" fill="hold">
                                          <p:stCondLst>
                                            <p:cond delay="0"/>
                                          </p:stCondLst>
                                        </p:cTn>
                                        <p:tgtEl>
                                          <p:spTgt spid="327684">
                                            <p:txEl>
                                              <p:pRg st="12" end="12"/>
                                            </p:txEl>
                                          </p:spTgt>
                                        </p:tgtEl>
                                        <p:attrNameLst>
                                          <p:attrName>style.visibility</p:attrName>
                                        </p:attrNameLst>
                                      </p:cBhvr>
                                      <p:to>
                                        <p:strVal val="visible"/>
                                      </p:to>
                                    </p:set>
                                    <p:animEffect transition="in" filter="box(out)">
                                      <p:cBhvr>
                                        <p:cTn id="37" dur="500"/>
                                        <p:tgtEl>
                                          <p:spTgt spid="327684">
                                            <p:txEl>
                                              <p:pRg st="12" end="12"/>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84" grpId="0" build="p" autoUpdateAnimBg="0"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a:xfrm>
            <a:off x="0" y="76200"/>
            <a:ext cx="9144000" cy="1143000"/>
          </a:xfrm>
        </p:spPr>
        <p:txBody>
          <a:bodyPr/>
          <a:lstStyle/>
          <a:p>
            <a:r>
              <a:rPr lang="en-US" altLang="en-US" b="1" i="1"/>
              <a:t>Dred Scott v. Sandford, 1857</a:t>
            </a:r>
          </a:p>
        </p:txBody>
      </p:sp>
      <p:sp>
        <p:nvSpPr>
          <p:cNvPr id="305155" name="Rectangle 3"/>
          <p:cNvSpPr>
            <a:spLocks noGrp="1" noChangeArrowheads="1"/>
          </p:cNvSpPr>
          <p:nvPr>
            <p:ph type="body" sz="half" idx="1"/>
          </p:nvPr>
        </p:nvSpPr>
        <p:spPr>
          <a:xfrm>
            <a:off x="152400" y="1295400"/>
            <a:ext cx="5943600" cy="5410200"/>
          </a:xfrm>
        </p:spPr>
        <p:txBody>
          <a:bodyPr/>
          <a:lstStyle/>
          <a:p>
            <a:r>
              <a:rPr lang="en-US" altLang="en-US" sz="2400" b="1"/>
              <a:t>Dred Scott was a Missouri slave who worked in free territory for years. </a:t>
            </a:r>
          </a:p>
          <a:p>
            <a:pPr lvl="1"/>
            <a:endParaRPr lang="en-US" altLang="en-US" sz="1800" b="1"/>
          </a:p>
          <a:p>
            <a:r>
              <a:rPr lang="en-US" altLang="en-US" sz="2400" b="1"/>
              <a:t>Slavery illegal North of Missouri.</a:t>
            </a:r>
          </a:p>
          <a:p>
            <a:pPr lvl="1"/>
            <a:endParaRPr lang="en-US" altLang="en-US" sz="1800" b="1"/>
          </a:p>
          <a:p>
            <a:r>
              <a:rPr lang="en-US" altLang="en-US" sz="2400" b="1"/>
              <a:t>Case went to the Supreme Court. Scott lost. </a:t>
            </a:r>
          </a:p>
          <a:p>
            <a:pPr lvl="1"/>
            <a:endParaRPr lang="en-US" altLang="en-US" sz="1800" b="1"/>
          </a:p>
          <a:p>
            <a:r>
              <a:rPr lang="en-US" altLang="en-US" sz="2400" b="1"/>
              <a:t>Supreme Court stated Congress’s ban on slavery illegal, African Americans were not citizens, slaves were private property.  </a:t>
            </a:r>
          </a:p>
        </p:txBody>
      </p:sp>
      <p:sp>
        <p:nvSpPr>
          <p:cNvPr id="305156" name="Text Box 4"/>
          <p:cNvSpPr txBox="1">
            <a:spLocks noChangeArrowheads="1"/>
          </p:cNvSpPr>
          <p:nvPr/>
        </p:nvSpPr>
        <p:spPr bwMode="auto">
          <a:xfrm>
            <a:off x="6096000" y="4495800"/>
            <a:ext cx="3048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b="1" i="1">
                <a:solidFill>
                  <a:srgbClr val="FFFFFF"/>
                </a:solidFill>
              </a:rPr>
              <a:t>Portrait of Dred Scott</a:t>
            </a:r>
          </a:p>
        </p:txBody>
      </p:sp>
      <p:pic>
        <p:nvPicPr>
          <p:cNvPr id="305158" name="Picture 6" descr="526px-DredScott"/>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019800" y="1143000"/>
            <a:ext cx="2738438" cy="3124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71138457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a:xfrm>
            <a:off x="0" y="76200"/>
            <a:ext cx="9144000" cy="1143000"/>
          </a:xfrm>
        </p:spPr>
        <p:txBody>
          <a:bodyPr/>
          <a:lstStyle/>
          <a:p>
            <a:r>
              <a:rPr lang="en-US" altLang="en-US" b="1" i="1"/>
              <a:t>Plessy v. Ferguson, 1896</a:t>
            </a:r>
          </a:p>
        </p:txBody>
      </p:sp>
      <p:sp>
        <p:nvSpPr>
          <p:cNvPr id="307203" name="Rectangle 3"/>
          <p:cNvSpPr>
            <a:spLocks noGrp="1" noChangeArrowheads="1"/>
          </p:cNvSpPr>
          <p:nvPr>
            <p:ph type="body" sz="half" idx="2"/>
          </p:nvPr>
        </p:nvSpPr>
        <p:spPr>
          <a:xfrm>
            <a:off x="3962400" y="1371600"/>
            <a:ext cx="5029200" cy="5486400"/>
          </a:xfrm>
        </p:spPr>
        <p:txBody>
          <a:bodyPr/>
          <a:lstStyle/>
          <a:p>
            <a:pPr>
              <a:lnSpc>
                <a:spcPct val="90000"/>
              </a:lnSpc>
            </a:pPr>
            <a:r>
              <a:rPr lang="en-US" altLang="en-US" sz="2800" b="1"/>
              <a:t>In 1896, the Supreme Court declared segregation constitutional.</a:t>
            </a:r>
          </a:p>
          <a:p>
            <a:pPr lvl="1">
              <a:lnSpc>
                <a:spcPct val="90000"/>
              </a:lnSpc>
            </a:pPr>
            <a:endParaRPr lang="en-US" altLang="en-US" sz="2000" b="1"/>
          </a:p>
          <a:p>
            <a:pPr>
              <a:lnSpc>
                <a:spcPct val="90000"/>
              </a:lnSpc>
            </a:pPr>
            <a:r>
              <a:rPr lang="en-US" altLang="en-US" sz="2800" b="1"/>
              <a:t>Established the “separate but equal” doctrine.</a:t>
            </a:r>
          </a:p>
          <a:p>
            <a:pPr lvl="1">
              <a:lnSpc>
                <a:spcPct val="90000"/>
              </a:lnSpc>
            </a:pPr>
            <a:endParaRPr lang="en-US" altLang="en-US" sz="2000" b="1"/>
          </a:p>
          <a:p>
            <a:pPr>
              <a:lnSpc>
                <a:spcPct val="90000"/>
              </a:lnSpc>
            </a:pPr>
            <a:r>
              <a:rPr lang="en-US" altLang="en-US" sz="2800" b="1"/>
              <a:t>Laws segregating African Americans from whites were permitted as long as </a:t>
            </a:r>
            <a:r>
              <a:rPr lang="en-US" altLang="en-US" sz="2800" b="1" u="sng"/>
              <a:t>equal</a:t>
            </a:r>
            <a:r>
              <a:rPr lang="en-US" altLang="en-US" sz="2800" b="1"/>
              <a:t> facilities were provided. </a:t>
            </a:r>
          </a:p>
        </p:txBody>
      </p:sp>
      <p:sp>
        <p:nvSpPr>
          <p:cNvPr id="307204" name="Text Box 4"/>
          <p:cNvSpPr txBox="1">
            <a:spLocks noChangeArrowheads="1"/>
          </p:cNvSpPr>
          <p:nvPr/>
        </p:nvSpPr>
        <p:spPr bwMode="auto">
          <a:xfrm>
            <a:off x="152400" y="5500688"/>
            <a:ext cx="3200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b="1" i="1">
                <a:solidFill>
                  <a:srgbClr val="FFFFFF"/>
                </a:solidFill>
              </a:rPr>
              <a:t>“separate but equal” </a:t>
            </a:r>
          </a:p>
        </p:txBody>
      </p:sp>
      <p:pic>
        <p:nvPicPr>
          <p:cNvPr id="307208" name="Picture 8" descr="ColoredDrinkin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r="15094"/>
          <a:stretch>
            <a:fillRect/>
          </a:stretch>
        </p:blipFill>
        <p:spPr>
          <a:xfrm>
            <a:off x="0" y="2362200"/>
            <a:ext cx="3962400" cy="3100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88582518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a:xfrm>
            <a:off x="0" y="76200"/>
            <a:ext cx="9144000" cy="1143000"/>
          </a:xfrm>
        </p:spPr>
        <p:txBody>
          <a:bodyPr/>
          <a:lstStyle/>
          <a:p>
            <a:r>
              <a:rPr lang="en-US" altLang="en-US" sz="4000" b="1" i="1"/>
              <a:t>Brown v. Board of Education, 1954</a:t>
            </a:r>
          </a:p>
        </p:txBody>
      </p:sp>
      <p:sp>
        <p:nvSpPr>
          <p:cNvPr id="313347" name="Rectangle 3"/>
          <p:cNvSpPr>
            <a:spLocks noGrp="1" noChangeArrowheads="1"/>
          </p:cNvSpPr>
          <p:nvPr>
            <p:ph type="body" sz="half" idx="1"/>
          </p:nvPr>
        </p:nvSpPr>
        <p:spPr>
          <a:xfrm>
            <a:off x="76200" y="1447800"/>
            <a:ext cx="5562600" cy="5410200"/>
          </a:xfrm>
        </p:spPr>
        <p:txBody>
          <a:bodyPr/>
          <a:lstStyle/>
          <a:p>
            <a:pPr>
              <a:lnSpc>
                <a:spcPct val="80000"/>
              </a:lnSpc>
            </a:pPr>
            <a:r>
              <a:rPr lang="en-US" altLang="en-US" sz="2800" b="1"/>
              <a:t>School Board in Kansas was sued by African-American parents. </a:t>
            </a:r>
          </a:p>
          <a:p>
            <a:pPr lvl="1">
              <a:lnSpc>
                <a:spcPct val="80000"/>
              </a:lnSpc>
            </a:pPr>
            <a:endParaRPr lang="en-US" altLang="en-US" b="1"/>
          </a:p>
          <a:p>
            <a:pPr>
              <a:lnSpc>
                <a:spcPct val="80000"/>
              </a:lnSpc>
            </a:pPr>
            <a:r>
              <a:rPr lang="en-US" altLang="en-US" sz="2800" b="1"/>
              <a:t>Supreme Court ruled that segregation in public schools was unconstitutional.</a:t>
            </a:r>
          </a:p>
          <a:p>
            <a:pPr lvl="1">
              <a:lnSpc>
                <a:spcPct val="80000"/>
              </a:lnSpc>
            </a:pPr>
            <a:endParaRPr lang="en-US" altLang="en-US" b="1"/>
          </a:p>
          <a:p>
            <a:pPr>
              <a:lnSpc>
                <a:spcPct val="80000"/>
              </a:lnSpc>
            </a:pPr>
            <a:r>
              <a:rPr lang="en-US" altLang="en-US" sz="2800" b="1"/>
              <a:t>Segregation violated the equal protection clause of the 14</a:t>
            </a:r>
            <a:r>
              <a:rPr lang="en-US" altLang="en-US" sz="2800" b="1" baseline="30000"/>
              <a:t>th</a:t>
            </a:r>
            <a:r>
              <a:rPr lang="en-US" altLang="en-US" sz="2800" b="1"/>
              <a:t> Amendment. </a:t>
            </a:r>
          </a:p>
          <a:p>
            <a:pPr lvl="1">
              <a:lnSpc>
                <a:spcPct val="80000"/>
              </a:lnSpc>
            </a:pPr>
            <a:endParaRPr lang="en-US" altLang="en-US" b="1"/>
          </a:p>
          <a:p>
            <a:pPr>
              <a:lnSpc>
                <a:spcPct val="80000"/>
              </a:lnSpc>
            </a:pPr>
            <a:r>
              <a:rPr lang="en-US" altLang="en-US" sz="2800" b="1"/>
              <a:t>Public schools had to integrate. </a:t>
            </a:r>
          </a:p>
        </p:txBody>
      </p:sp>
      <p:sp>
        <p:nvSpPr>
          <p:cNvPr id="313348" name="Text Box 4"/>
          <p:cNvSpPr txBox="1">
            <a:spLocks noChangeArrowheads="1"/>
          </p:cNvSpPr>
          <p:nvPr/>
        </p:nvSpPr>
        <p:spPr bwMode="auto">
          <a:xfrm>
            <a:off x="5791200" y="5715000"/>
            <a:ext cx="33528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1400" b="1" i="1">
                <a:solidFill>
                  <a:srgbClr val="FFFFFF"/>
                </a:solidFill>
              </a:rPr>
              <a:t>George E.C. Hayes, Thurgood Marshall, and James Nabrit, congratulating each other.</a:t>
            </a:r>
          </a:p>
        </p:txBody>
      </p:sp>
      <p:pic>
        <p:nvPicPr>
          <p:cNvPr id="313350" name="Picture 6" descr="Tmarshall"/>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749925" y="1295400"/>
            <a:ext cx="3394075" cy="4343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86800302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62" name="Picture 2" descr="AR_Little_Rock_Nine"/>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b="23397"/>
          <a:stretch/>
        </p:blipFill>
        <p:spPr>
          <a:xfrm>
            <a:off x="1981200" y="152400"/>
            <a:ext cx="4953000" cy="3409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48163" name="Rectangle 3"/>
          <p:cNvSpPr>
            <a:spLocks noGrp="1" noChangeArrowheads="1"/>
          </p:cNvSpPr>
          <p:nvPr>
            <p:ph type="title"/>
          </p:nvPr>
        </p:nvSpPr>
        <p:spPr>
          <a:xfrm>
            <a:off x="381000" y="3581400"/>
            <a:ext cx="8229600" cy="762000"/>
          </a:xfrm>
        </p:spPr>
        <p:txBody>
          <a:bodyPr/>
          <a:lstStyle/>
          <a:p>
            <a:r>
              <a:rPr lang="en-US" altLang="en-US" sz="3600" b="1" dirty="0">
                <a:solidFill>
                  <a:schemeClr val="tx1"/>
                </a:solidFill>
              </a:rPr>
              <a:t>The Little Rock Nine</a:t>
            </a:r>
            <a:r>
              <a:rPr lang="en-US" altLang="en-US" sz="3600" dirty="0">
                <a:solidFill>
                  <a:schemeClr val="tx1"/>
                </a:solidFill>
              </a:rPr>
              <a:t> </a:t>
            </a:r>
          </a:p>
        </p:txBody>
      </p:sp>
      <p:sp>
        <p:nvSpPr>
          <p:cNvPr id="3" name="TextBox 2"/>
          <p:cNvSpPr txBox="1"/>
          <p:nvPr/>
        </p:nvSpPr>
        <p:spPr>
          <a:xfrm>
            <a:off x="152400" y="4572000"/>
            <a:ext cx="8839200" cy="2246769"/>
          </a:xfrm>
          <a:prstGeom prst="rect">
            <a:avLst/>
          </a:prstGeom>
          <a:noFill/>
        </p:spPr>
        <p:txBody>
          <a:bodyPr wrap="square" rtlCol="0">
            <a:spAutoFit/>
          </a:bodyPr>
          <a:lstStyle/>
          <a:p>
            <a:pPr marL="342900" lvl="0" indent="-342900">
              <a:spcBef>
                <a:spcPct val="20000"/>
              </a:spcBef>
              <a:buFont typeface="Arial" panose="020B0604020202020204" pitchFamily="34" charset="0"/>
              <a:buChar char="•"/>
            </a:pPr>
            <a:r>
              <a:rPr lang="en-US" altLang="en-US" sz="2800" b="1" dirty="0">
                <a:latin typeface="Calibri"/>
              </a:rPr>
              <a:t>In September, 1957, the school board in Little Rock, Arkansas, won a court order to admit nine African American students to Central High, a school with 2,000 white students. Little Rock was a racially </a:t>
            </a:r>
            <a:r>
              <a:rPr lang="en-US" altLang="en-US" sz="2800" b="1" dirty="0" smtClean="0">
                <a:latin typeface="Calibri"/>
              </a:rPr>
              <a:t>motivated </a:t>
            </a:r>
            <a:r>
              <a:rPr lang="en-US" altLang="en-US" sz="2800" b="1" dirty="0">
                <a:latin typeface="Calibri"/>
              </a:rPr>
              <a:t>Southern city, as was most of Arkansas.</a:t>
            </a:r>
          </a:p>
        </p:txBody>
      </p:sp>
    </p:spTree>
    <p:extLst>
      <p:ext uri="{BB962C8B-B14F-4D97-AF65-F5344CB8AC3E}">
        <p14:creationId xmlns:p14="http://schemas.microsoft.com/office/powerpoint/2010/main" val="29943607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TotalTime>
  <Words>1655</Words>
  <Application>Microsoft Office PowerPoint</Application>
  <PresentationFormat>On-screen Show (4:3)</PresentationFormat>
  <Paragraphs>121</Paragraphs>
  <Slides>12</Slides>
  <Notes>7</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Office Theme</vt:lpstr>
      <vt:lpstr>Beam</vt:lpstr>
      <vt:lpstr>1_Beam</vt:lpstr>
      <vt:lpstr>US History Unit 7 Civil Rights</vt:lpstr>
      <vt:lpstr>What are Civil Rights?</vt:lpstr>
      <vt:lpstr>Early Disputes</vt:lpstr>
      <vt:lpstr>The Civil War Amendments</vt:lpstr>
      <vt:lpstr>Avoidance</vt:lpstr>
      <vt:lpstr>Dred Scott v. Sandford, 1857</vt:lpstr>
      <vt:lpstr>Plessy v. Ferguson, 1896</vt:lpstr>
      <vt:lpstr>Brown v. Board of Education, 1954</vt:lpstr>
      <vt:lpstr>The Little Rock Nine </vt:lpstr>
      <vt:lpstr>Little Rock, Arkansas </vt:lpstr>
      <vt:lpstr>PowerPoint Presentation</vt:lpstr>
      <vt:lpstr>101st Airborne Protect  the Little Rock Nine.</vt:lpstr>
    </vt:vector>
  </TitlesOfParts>
  <Company>LEUSD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History Unit 7 Civil Rights</dc:title>
  <dc:creator>Polly Jones</dc:creator>
  <cp:lastModifiedBy>Polly Jones</cp:lastModifiedBy>
  <cp:revision>7</cp:revision>
  <dcterms:created xsi:type="dcterms:W3CDTF">2015-04-06T19:55:31Z</dcterms:created>
  <dcterms:modified xsi:type="dcterms:W3CDTF">2015-04-07T21:30:25Z</dcterms:modified>
</cp:coreProperties>
</file>