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sldIdLst>
    <p:sldId id="256" r:id="rId4"/>
    <p:sldId id="262" r:id="rId5"/>
    <p:sldId id="258" r:id="rId6"/>
    <p:sldId id="260" r:id="rId7"/>
    <p:sldId id="263" r:id="rId8"/>
    <p:sldId id="266" r:id="rId9"/>
    <p:sldId id="268" r:id="rId10"/>
    <p:sldId id="270" r:id="rId11"/>
    <p:sldId id="274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0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A642-44C6-4E9B-B1B6-D2DB0D0A09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83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D334F-8A43-41F3-88EF-5ED2518443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6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1D851-4591-4A94-9B81-6D6680FA0A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0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0965D-BB66-43F4-A1A4-D3E6064D6A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9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135CA-D19C-4219-B1F2-FC515D2365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68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65AFE-4F89-4EE1-9BF6-7C9F28FC58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27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1D71-8A71-459E-85EE-4E64C7C131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61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F7F5-02B8-4059-9FC6-00FA58FDA9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1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51700-48AC-47A7-A104-281D2C2D50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10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4FD83-F5DE-4877-BDF6-E5621C03B3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85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9A040-4580-4E69-9312-ECD7AB8416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72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A642-44C6-4E9B-B1B6-D2DB0D0A09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22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D334F-8A43-41F3-88EF-5ED2518443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74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1D851-4591-4A94-9B81-6D6680FA0A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17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0965D-BB66-43F4-A1A4-D3E6064D6A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95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135CA-D19C-4219-B1F2-FC515D2365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43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65AFE-4F89-4EE1-9BF6-7C9F28FC58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41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1D71-8A71-459E-85EE-4E64C7C131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3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92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F7F5-02B8-4059-9FC6-00FA58FDA9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51700-48AC-47A7-A104-281D2C2D50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27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4FD83-F5DE-4877-BDF6-E5621C03B3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2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9A040-4580-4E69-9312-ECD7AB8416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1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2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3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76310-61EF-4650-A88F-87FFE7A508C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30D3-978D-4ACB-B9EC-B484979F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C53001-CC3D-420F-A226-F56E0D7C5E8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C53001-CC3D-420F-A226-F56E0D7C5E8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U.S. History – Unit 4 People/Groups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The Worst of Times – The Great Depression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8406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066800"/>
          </a:xfrm>
        </p:spPr>
        <p:txBody>
          <a:bodyPr/>
          <a:lstStyle/>
          <a:p>
            <a:r>
              <a:rPr lang="en-US" sz="3800" b="1" dirty="0" smtClean="0"/>
              <a:t>Congress of Industrial Organizations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6172200" cy="571500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 1935 the CIO formed 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to create unions in industries where they didn’t </a:t>
            </a: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exist.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altLang="en-US" sz="2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Union membership grew dramatically during the Great depression</a:t>
            </a:r>
            <a:endParaRPr lang="en-US" alt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 </a:t>
            </a: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million in </a:t>
            </a:r>
            <a:r>
              <a:rPr lang="en-US" alt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1933 to12 </a:t>
            </a: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million in </a:t>
            </a:r>
            <a:r>
              <a:rPr lang="en-US" alt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1943.</a:t>
            </a:r>
          </a:p>
          <a:p>
            <a:pPr lvl="1">
              <a:lnSpc>
                <a:spcPct val="90000"/>
              </a:lnSpc>
            </a:pPr>
            <a:endParaRPr lang="en-US" alt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CIO supported F.D.R. and the New Deal. </a:t>
            </a:r>
          </a:p>
          <a:p>
            <a:pPr>
              <a:lnSpc>
                <a:spcPct val="90000"/>
              </a:lnSpc>
            </a:pPr>
            <a:endParaRPr lang="en-US" altLang="en-US" sz="2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CIO and the AFL were rivals until they merged in 1955.</a:t>
            </a:r>
          </a:p>
          <a:p>
            <a:pPr>
              <a:lnSpc>
                <a:spcPct val="90000"/>
              </a:lnSpc>
            </a:pPr>
            <a:endParaRPr lang="en-US" alt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The AFL-CIO still exists as a nation wide industrial, craft/trade union with significant political power.</a:t>
            </a:r>
            <a:endParaRPr lang="en-US" alt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810740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50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948"/>
            <a:ext cx="5296646" cy="910652"/>
          </a:xfrm>
        </p:spPr>
        <p:txBody>
          <a:bodyPr/>
          <a:lstStyle/>
          <a:p>
            <a:r>
              <a:rPr lang="en-US" b="1" dirty="0" smtClean="0"/>
              <a:t>Bonus Army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5725350" cy="5715000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17,000 WWI veterans and their families who went to Washington D.C.  in 1932 to demand payment of their war bonuses.</a:t>
            </a:r>
          </a:p>
          <a:p>
            <a:pPr marL="0" indent="0">
              <a:buNone/>
            </a:pPr>
            <a:endParaRPr lang="en-US" sz="2400" b="1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Many had been unemployed for years and desperately needed the money but the money was not promised until 1945.</a:t>
            </a:r>
          </a:p>
          <a:p>
            <a:pPr marL="0" indent="0">
              <a:buNone/>
            </a:pPr>
            <a:endParaRPr lang="en-US" sz="2400" b="1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The group camped out in front of the capital, protested, marched etc.</a:t>
            </a:r>
          </a:p>
          <a:p>
            <a:pPr marL="0" indent="0">
              <a:buNone/>
            </a:pPr>
            <a:endParaRPr lang="en-US" sz="2400" b="1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Violence broke out when police and military tried to remove them by force, burning their camp.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50" y="4800600"/>
            <a:ext cx="320168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50" y="152400"/>
            <a:ext cx="320168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50" y="2895600"/>
            <a:ext cx="3227915" cy="176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25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Herbert Hoover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4800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Elected in 1928 at the peak of the economic boom.</a:t>
            </a:r>
          </a:p>
          <a:p>
            <a:pPr marL="0" indent="0">
              <a:buNone/>
            </a:pPr>
            <a:endParaRPr lang="en-US" sz="2600" b="1" dirty="0" smtClean="0"/>
          </a:p>
          <a:p>
            <a:r>
              <a:rPr lang="en-US" sz="2600" b="1" dirty="0" smtClean="0"/>
              <a:t>Campaign slogan “A chicken in every pot and a car in every garage”</a:t>
            </a:r>
          </a:p>
          <a:p>
            <a:pPr marL="0" indent="0">
              <a:buNone/>
            </a:pPr>
            <a:endParaRPr lang="en-US" sz="2600" b="1" dirty="0" smtClean="0"/>
          </a:p>
          <a:p>
            <a:r>
              <a:rPr lang="en-US" sz="2600" b="1" dirty="0" smtClean="0"/>
              <a:t>Economic prosperity seemed endless but warning signs included:</a:t>
            </a:r>
          </a:p>
          <a:p>
            <a:pPr lvl="1"/>
            <a:r>
              <a:rPr lang="en-US" sz="2000" b="1" dirty="0" smtClean="0"/>
              <a:t>Over spending, credit</a:t>
            </a:r>
          </a:p>
          <a:p>
            <a:pPr lvl="1"/>
            <a:r>
              <a:rPr lang="en-US" sz="2000" b="1" dirty="0" smtClean="0"/>
              <a:t>Over production</a:t>
            </a:r>
          </a:p>
          <a:p>
            <a:pPr lvl="1"/>
            <a:r>
              <a:rPr lang="en-US" sz="2000" b="1" dirty="0" smtClean="0"/>
              <a:t>Inflation</a:t>
            </a:r>
          </a:p>
          <a:p>
            <a:pPr lvl="1"/>
            <a:r>
              <a:rPr lang="en-US" sz="2000" b="1" dirty="0" smtClean="0"/>
              <a:t>Lack of regulation</a:t>
            </a:r>
          </a:p>
          <a:p>
            <a:pPr lvl="1"/>
            <a:r>
              <a:rPr lang="en-US" sz="2000" b="1" dirty="0" smtClean="0"/>
              <a:t>Speculation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02436"/>
            <a:ext cx="4432092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When the stock market crashed, he believed the economy was simply readjusting itself.</a:t>
            </a:r>
          </a:p>
          <a:p>
            <a:pPr marL="0" indent="0">
              <a:buNone/>
            </a:pPr>
            <a:endParaRPr lang="en-US" sz="2600" b="1" dirty="0" smtClean="0"/>
          </a:p>
          <a:p>
            <a:pPr>
              <a:lnSpc>
                <a:spcPct val="90000"/>
              </a:lnSpc>
            </a:pPr>
            <a:r>
              <a:rPr lang="en-US" altLang="en-US" sz="2600" b="1" dirty="0" smtClean="0"/>
              <a:t>President Hoover was very cautious in his relief efforts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600" b="1" dirty="0" smtClean="0"/>
          </a:p>
          <a:p>
            <a:pPr>
              <a:lnSpc>
                <a:spcPct val="90000"/>
              </a:lnSpc>
            </a:pPr>
            <a:r>
              <a:rPr lang="en-US" altLang="en-US" sz="2600" b="1" dirty="0" smtClean="0"/>
              <a:t>He tried to downplay fears over the severity of the depression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600" b="1" dirty="0" smtClean="0"/>
          </a:p>
          <a:p>
            <a:pPr>
              <a:lnSpc>
                <a:spcPct val="90000"/>
              </a:lnSpc>
            </a:pPr>
            <a:r>
              <a:rPr lang="en-US" altLang="en-US" sz="2600" b="1" dirty="0" smtClean="0"/>
              <a:t>March 1930: “the worst effects of the crash…will have passed in the next 60 days”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143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50"/>
            <a:ext cx="2019300" cy="19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22" y="152400"/>
            <a:ext cx="8229600" cy="1143000"/>
          </a:xfrm>
        </p:spPr>
        <p:txBody>
          <a:bodyPr/>
          <a:lstStyle/>
          <a:p>
            <a:r>
              <a:rPr lang="en-US" altLang="en-US" sz="4000" b="1" dirty="0"/>
              <a:t>Voluntary Efforts &amp; Public </a:t>
            </a:r>
            <a:r>
              <a:rPr lang="en-US" altLang="en-US" sz="4000" b="1" dirty="0" smtClean="0"/>
              <a:t>Works vs. Direct Help</a:t>
            </a:r>
            <a:endParaRPr lang="en-US" altLang="en-US" sz="40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648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Hoover tried to rally organize business &amp; industry </a:t>
            </a:r>
            <a:endParaRPr lang="en-US" altLang="en-US" sz="24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Hoover </a:t>
            </a:r>
            <a:r>
              <a:rPr lang="en-US" altLang="en-US" sz="2400" b="1" dirty="0"/>
              <a:t>encouraged local governments to increase spending on public </a:t>
            </a:r>
            <a:r>
              <a:rPr lang="en-US" altLang="en-US" sz="2400" b="1" dirty="0" smtClean="0"/>
              <a:t>works</a:t>
            </a:r>
            <a:endParaRPr lang="en-US" alt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87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smtClean="0"/>
              <a:t>Hoover opposed direct relief of citizens by the federal government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The responsibility falls on local governments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Under pressure, Hoover finally signs the Emergency Relief and Construction Act in 1932</a:t>
            </a:r>
          </a:p>
          <a:p>
            <a:endParaRPr lang="en-US" dirty="0"/>
          </a:p>
        </p:txBody>
      </p:sp>
      <p:pic>
        <p:nvPicPr>
          <p:cNvPr id="11271" name="Picture 7" descr="Great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4218"/>
            <a:ext cx="3075697" cy="24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84218"/>
            <a:ext cx="3624159" cy="24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638800" cy="990600"/>
          </a:xfrm>
        </p:spPr>
        <p:txBody>
          <a:bodyPr/>
          <a:lstStyle/>
          <a:p>
            <a:r>
              <a:rPr lang="en-US" altLang="en-US" b="1" dirty="0"/>
              <a:t>In An Angry </a:t>
            </a:r>
            <a:r>
              <a:rPr lang="en-US" altLang="en-US" b="1" dirty="0" smtClean="0"/>
              <a:t>Mood…</a:t>
            </a:r>
            <a:endParaRPr lang="en-US" altLang="en-US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990600"/>
            <a:ext cx="6096001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Hoover’s relief efforts were too conservative; people </a:t>
            </a:r>
            <a:r>
              <a:rPr lang="en-US" altLang="en-US" sz="2400" b="1" dirty="0" smtClean="0"/>
              <a:t>were </a:t>
            </a:r>
            <a:r>
              <a:rPr lang="en-US" altLang="en-US" sz="2400" b="1" dirty="0"/>
              <a:t>very upset &amp; </a:t>
            </a:r>
            <a:r>
              <a:rPr lang="en-US" altLang="en-US" sz="2400" b="1" dirty="0" smtClean="0"/>
              <a:t>frustrated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Citizen’s begin protesting: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Hunger Marches happen throughout </a:t>
            </a:r>
            <a:r>
              <a:rPr lang="en-US" altLang="en-US" sz="2000" b="1" dirty="0" smtClean="0"/>
              <a:t>U.S</a:t>
            </a:r>
            <a:endParaRPr lang="en-US" altLang="en-US" sz="2000" b="1" dirty="0"/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Veterans march on Washington (Bonus </a:t>
            </a:r>
            <a:r>
              <a:rPr lang="en-US" altLang="en-US" sz="2000" b="1" dirty="0" smtClean="0"/>
              <a:t>Marches</a:t>
            </a:r>
            <a:endParaRPr lang="en-US" altLang="en-US" sz="2000" b="1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b="1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Hoover failed to resolve the crisis of the Depression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He did increase government help to the economy, but it was not enough in the citizens’ minds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Hoover would be remembered for the Depression and little else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200" b="1" dirty="0"/>
          </a:p>
        </p:txBody>
      </p:sp>
      <p:pic>
        <p:nvPicPr>
          <p:cNvPr id="5125" name="Picture 5" descr="1932-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66" y="4038600"/>
            <a:ext cx="3010525" cy="268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1" y="152400"/>
            <a:ext cx="2515833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7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0"/>
            <a:ext cx="5707504" cy="1143000"/>
          </a:xfrm>
        </p:spPr>
        <p:txBody>
          <a:bodyPr/>
          <a:lstStyle/>
          <a:p>
            <a:r>
              <a:rPr lang="en-US" altLang="en-US" sz="4000" b="1" dirty="0" smtClean="0"/>
              <a:t>Franklin D. Roosevelt</a:t>
            </a:r>
            <a:endParaRPr lang="en-US" altLang="en-US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2514600"/>
            <a:ext cx="4419600" cy="4191000"/>
          </a:xfrm>
        </p:spPr>
        <p:txBody>
          <a:bodyPr/>
          <a:lstStyle/>
          <a:p>
            <a:r>
              <a:rPr lang="en-US" altLang="en-US" sz="2400" b="1" dirty="0"/>
              <a:t>Roosevelt was </a:t>
            </a:r>
            <a:r>
              <a:rPr lang="en-US" altLang="en-US" sz="2400" b="1" dirty="0" smtClean="0"/>
              <a:t>elected in 1932, immediately </a:t>
            </a:r>
            <a:r>
              <a:rPr lang="en-US" altLang="en-US" sz="2400" b="1" dirty="0"/>
              <a:t>began a program of </a:t>
            </a:r>
            <a:r>
              <a:rPr lang="en-US" altLang="en-US" sz="2400" b="1" dirty="0" smtClean="0"/>
              <a:t>change</a:t>
            </a:r>
          </a:p>
          <a:p>
            <a:pPr marL="0" indent="0">
              <a:buNone/>
            </a:pPr>
            <a:endParaRPr lang="en-US" altLang="en-US" sz="2400" b="1" dirty="0"/>
          </a:p>
          <a:p>
            <a:r>
              <a:rPr lang="en-US" altLang="en-US" sz="2400" b="1" dirty="0"/>
              <a:t>His first </a:t>
            </a:r>
            <a:r>
              <a:rPr lang="en-US" altLang="en-US" sz="2400" b="1" u="sng" dirty="0"/>
              <a:t>100 days </a:t>
            </a:r>
            <a:r>
              <a:rPr lang="en-US" altLang="en-US" sz="2400" b="1" dirty="0"/>
              <a:t>in office produced 15 Acts &amp; Agencies designed to assist with the depression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Roosevelt </a:t>
            </a:r>
            <a:r>
              <a:rPr lang="en-US" altLang="en-US" b="1" dirty="0"/>
              <a:t>needed to restore faith American Banks &amp; </a:t>
            </a:r>
            <a:r>
              <a:rPr lang="en-US" altLang="en-US" b="1" dirty="0" smtClean="0"/>
              <a:t>Industries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b="1" dirty="0"/>
          </a:p>
          <a:p>
            <a:pPr lvl="1">
              <a:lnSpc>
                <a:spcPct val="80000"/>
              </a:lnSpc>
            </a:pPr>
            <a:r>
              <a:rPr lang="en-US" altLang="en-US" b="1" dirty="0" smtClean="0"/>
              <a:t>Emergency Banking Relief Act</a:t>
            </a:r>
          </a:p>
          <a:p>
            <a:pPr lvl="2">
              <a:lnSpc>
                <a:spcPct val="80000"/>
              </a:lnSpc>
            </a:pPr>
            <a:r>
              <a:rPr lang="en-US" altLang="en-US" b="1" dirty="0" smtClean="0"/>
              <a:t>Bank Holiday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 smtClean="0"/>
              <a:t>FDIC—Safeguards </a:t>
            </a:r>
            <a:r>
              <a:rPr lang="en-US" altLang="en-US" b="1" dirty="0"/>
              <a:t>deposits in </a:t>
            </a:r>
            <a:r>
              <a:rPr lang="en-US" altLang="en-US" b="1" dirty="0" smtClean="0"/>
              <a:t>banks</a:t>
            </a:r>
            <a:endParaRPr lang="en-US" altLang="en-US" b="1" dirty="0"/>
          </a:p>
          <a:p>
            <a:pPr lvl="1">
              <a:lnSpc>
                <a:spcPct val="80000"/>
              </a:lnSpc>
            </a:pPr>
            <a:r>
              <a:rPr lang="en-US" altLang="en-US" b="1" dirty="0"/>
              <a:t>SEC—Regulates stock </a:t>
            </a:r>
            <a:r>
              <a:rPr lang="en-US" altLang="en-US" b="1" dirty="0" smtClean="0"/>
              <a:t>trading</a:t>
            </a:r>
            <a:endParaRPr lang="en-US" altLang="en-US" b="1" dirty="0"/>
          </a:p>
          <a:p>
            <a:pPr lvl="1">
              <a:lnSpc>
                <a:spcPct val="80000"/>
              </a:lnSpc>
            </a:pPr>
            <a:r>
              <a:rPr lang="en-US" altLang="en-US" b="1" dirty="0"/>
              <a:t>AAA—Regulate agricultural production</a:t>
            </a:r>
          </a:p>
          <a:p>
            <a:endParaRPr lang="en-US" dirty="0"/>
          </a:p>
        </p:txBody>
      </p:sp>
      <p:pic>
        <p:nvPicPr>
          <p:cNvPr id="3077" name="Picture 5" descr="roosevelt-new-d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" y="0"/>
            <a:ext cx="3415259" cy="19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5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748"/>
            <a:ext cx="8229600" cy="1143000"/>
          </a:xfrm>
        </p:spPr>
        <p:txBody>
          <a:bodyPr/>
          <a:lstStyle/>
          <a:p>
            <a:r>
              <a:rPr lang="en-US" altLang="en-US" b="1" dirty="0"/>
              <a:t>Spending &amp; Relief Programs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29200" y="1219200"/>
            <a:ext cx="4079822" cy="4678363"/>
          </a:xfrm>
        </p:spPr>
        <p:txBody>
          <a:bodyPr/>
          <a:lstStyle/>
          <a:p>
            <a:pPr lvl="0"/>
            <a:r>
              <a:rPr lang="en-US" altLang="en-US" sz="2400" b="1" dirty="0">
                <a:solidFill>
                  <a:prstClr val="black"/>
                </a:solidFill>
              </a:rPr>
              <a:t>CCC, CWA, &amp; PWA all put people back to work through government programs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1143000"/>
            <a:ext cx="5181600" cy="5715000"/>
          </a:xfrm>
        </p:spPr>
        <p:txBody>
          <a:bodyPr/>
          <a:lstStyle/>
          <a:p>
            <a:pPr lvl="0"/>
            <a:r>
              <a:rPr lang="en-US" altLang="en-US" sz="2400" b="1" dirty="0">
                <a:solidFill>
                  <a:prstClr val="black"/>
                </a:solidFill>
              </a:rPr>
              <a:t>Unemployment </a:t>
            </a:r>
            <a:r>
              <a:rPr lang="en-US" altLang="en-US" sz="2400" b="1" dirty="0" smtClean="0">
                <a:solidFill>
                  <a:prstClr val="black"/>
                </a:solidFill>
              </a:rPr>
              <a:t>was </a:t>
            </a:r>
            <a:r>
              <a:rPr lang="en-US" altLang="en-US" sz="2400" b="1" dirty="0">
                <a:solidFill>
                  <a:prstClr val="black"/>
                </a:solidFill>
              </a:rPr>
              <a:t>very high causing </a:t>
            </a:r>
            <a:r>
              <a:rPr lang="en-US" altLang="en-US" sz="2400" b="1" dirty="0" smtClean="0">
                <a:solidFill>
                  <a:prstClr val="black"/>
                </a:solidFill>
              </a:rPr>
              <a:t>foreclosures</a:t>
            </a:r>
          </a:p>
          <a:p>
            <a:pPr marL="0" lvl="0" indent="0">
              <a:buNone/>
            </a:pPr>
            <a:endParaRPr lang="en-US" altLang="en-US" sz="2400" b="1" dirty="0" smtClean="0">
              <a:solidFill>
                <a:prstClr val="black"/>
              </a:solidFill>
            </a:endParaRPr>
          </a:p>
          <a:p>
            <a:pPr lvl="0"/>
            <a:r>
              <a:rPr lang="en-US" altLang="en-US" sz="2400" b="1" dirty="0" smtClean="0">
                <a:solidFill>
                  <a:prstClr val="black"/>
                </a:solidFill>
              </a:rPr>
              <a:t>Roosevelt </a:t>
            </a:r>
            <a:r>
              <a:rPr lang="en-US" altLang="en-US" sz="2400" b="1" dirty="0">
                <a:solidFill>
                  <a:prstClr val="black"/>
                </a:solidFill>
              </a:rPr>
              <a:t>introduced programs to avoid further foreclosures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HOLC—keep people in their homes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FCA—Prevent farmers from losing their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farms</a:t>
            </a:r>
          </a:p>
          <a:p>
            <a:pPr marL="457200" lvl="1" indent="0">
              <a:buNone/>
            </a:pPr>
            <a:endParaRPr lang="en-US" altLang="en-US" b="1" dirty="0">
              <a:solidFill>
                <a:prstClr val="black"/>
              </a:solidFill>
            </a:endParaRPr>
          </a:p>
          <a:p>
            <a:pPr lvl="0"/>
            <a:r>
              <a:rPr lang="en-US" altLang="en-US" sz="2400" b="1" dirty="0">
                <a:solidFill>
                  <a:prstClr val="black"/>
                </a:solidFill>
              </a:rPr>
              <a:t>After debt relief &amp; fixing the banks, Roosevelt turned his attention to putting Americans back to </a:t>
            </a:r>
            <a:r>
              <a:rPr lang="en-US" altLang="en-US" sz="2400" b="1" dirty="0" smtClean="0">
                <a:solidFill>
                  <a:prstClr val="black"/>
                </a:solidFill>
              </a:rPr>
              <a:t>work</a:t>
            </a:r>
            <a:endParaRPr lang="en-US" altLang="en-US" sz="24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60" y="2971800"/>
            <a:ext cx="3827144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Legacy</a:t>
            </a:r>
            <a:endParaRPr lang="en-US" alt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492" y="2590800"/>
            <a:ext cx="4635708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smtClean="0"/>
              <a:t>Economic recovery was slow and costly (rising national debt)</a:t>
            </a:r>
          </a:p>
          <a:p>
            <a:pPr>
              <a:lnSpc>
                <a:spcPct val="90000"/>
              </a:lnSpc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People appreciated the help and his efforts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Created programs and safeguards to protect people and the economy from a future depression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3184" y="2590800"/>
            <a:ext cx="4495800" cy="426720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altLang="en-US" sz="2400" b="1" dirty="0">
                <a:solidFill>
                  <a:prstClr val="black"/>
                </a:solidFill>
              </a:rPr>
              <a:t>F.D.R. elected 4 times</a:t>
            </a:r>
            <a:r>
              <a:rPr lang="en-US" altLang="en-US" sz="2400" b="1" dirty="0" smtClean="0">
                <a:solidFill>
                  <a:prstClr val="black"/>
                </a:solidFill>
              </a:rPr>
              <a:t>!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altLang="en-US" sz="2400" b="1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altLang="en-US" sz="2400" b="1" dirty="0" smtClean="0">
                <a:solidFill>
                  <a:prstClr val="black"/>
                </a:solidFill>
              </a:rPr>
              <a:t>Forever </a:t>
            </a:r>
            <a:r>
              <a:rPr lang="en-US" altLang="en-US" sz="2400" b="1" dirty="0">
                <a:solidFill>
                  <a:prstClr val="black"/>
                </a:solidFill>
              </a:rPr>
              <a:t>changed the role of government in solving economic </a:t>
            </a:r>
            <a:r>
              <a:rPr lang="en-US" altLang="en-US" sz="2400" b="1" dirty="0" smtClean="0">
                <a:solidFill>
                  <a:prstClr val="black"/>
                </a:solidFill>
              </a:rPr>
              <a:t>problems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altLang="en-US" sz="2400" b="1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altLang="en-US" sz="2400" b="1" dirty="0">
                <a:solidFill>
                  <a:prstClr val="black"/>
                </a:solidFill>
              </a:rPr>
              <a:t>Defined the split between the modern </a:t>
            </a:r>
            <a:r>
              <a:rPr lang="en-US" altLang="en-US" sz="2400" b="1" dirty="0" smtClean="0">
                <a:solidFill>
                  <a:prstClr val="black"/>
                </a:solidFill>
              </a:rPr>
              <a:t>Democratic and </a:t>
            </a:r>
            <a:r>
              <a:rPr lang="en-US" altLang="en-US" sz="2400" b="1" dirty="0">
                <a:solidFill>
                  <a:prstClr val="black"/>
                </a:solidFill>
              </a:rPr>
              <a:t>Republican parties</a:t>
            </a:r>
          </a:p>
          <a:p>
            <a:pPr lvl="0">
              <a:lnSpc>
                <a:spcPct val="90000"/>
              </a:lnSpc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3124200" cy="234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6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Eleanor Roosevelt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8" y="2438400"/>
            <a:ext cx="4492052" cy="4419599"/>
          </a:xfrm>
        </p:spPr>
        <p:txBody>
          <a:bodyPr/>
          <a:lstStyle/>
          <a:p>
            <a:r>
              <a:rPr lang="en-US" sz="2400" b="1" dirty="0" smtClean="0"/>
              <a:t>Longest serving First Lady of the U.S.</a:t>
            </a:r>
          </a:p>
          <a:p>
            <a:r>
              <a:rPr lang="en-US" sz="2400" b="1" dirty="0" smtClean="0"/>
              <a:t>Educated in London</a:t>
            </a:r>
          </a:p>
          <a:p>
            <a:r>
              <a:rPr lang="en-US" sz="2400" b="1" dirty="0" smtClean="0"/>
              <a:t>Actively campaigned for her husband</a:t>
            </a:r>
          </a:p>
          <a:p>
            <a:r>
              <a:rPr lang="en-US" sz="2400" b="1" dirty="0" smtClean="0"/>
              <a:t>Outspoken, political, controversial</a:t>
            </a:r>
          </a:p>
          <a:p>
            <a:r>
              <a:rPr lang="en-US" sz="2400" b="1" dirty="0" smtClean="0"/>
              <a:t>Wrote a newspaper column, gave speeches</a:t>
            </a:r>
            <a:endParaRPr lang="en-US" sz="2400" b="1" dirty="0"/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Worked for Civil Rights </a:t>
            </a:r>
          </a:p>
          <a:p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438400"/>
            <a:ext cx="4410075" cy="4419600"/>
          </a:xfrm>
        </p:spPr>
        <p:txBody>
          <a:bodyPr/>
          <a:lstStyle/>
          <a:p>
            <a:r>
              <a:rPr lang="en-US" sz="2400" b="1" dirty="0" smtClean="0"/>
              <a:t>U.S. Delegate to the United Nations</a:t>
            </a:r>
          </a:p>
          <a:p>
            <a:r>
              <a:rPr lang="en-US" sz="2400" b="1" dirty="0" smtClean="0"/>
              <a:t>Fought for human </a:t>
            </a:r>
            <a:r>
              <a:rPr lang="en-US" sz="2400" b="1" dirty="0"/>
              <a:t>r</a:t>
            </a:r>
            <a:r>
              <a:rPr lang="en-US" sz="2400" b="1" dirty="0" smtClean="0"/>
              <a:t>ights around the world</a:t>
            </a:r>
          </a:p>
          <a:p>
            <a:r>
              <a:rPr lang="en-US" sz="2400" b="1" dirty="0" smtClean="0"/>
              <a:t>Appointed by J.F.K. to be chairperson to the Presidential Commission on the Status of Women</a:t>
            </a:r>
          </a:p>
          <a:p>
            <a:r>
              <a:rPr lang="en-US" sz="2400" b="1" dirty="0" smtClean="0"/>
              <a:t>Considered one of the most influential people of the 20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Century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" y="76201"/>
            <a:ext cx="1800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9317"/>
            <a:ext cx="1895475" cy="23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8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1417638"/>
          </a:xfrm>
        </p:spPr>
        <p:txBody>
          <a:bodyPr/>
          <a:lstStyle/>
          <a:p>
            <a:r>
              <a:rPr lang="en-US" sz="4000" b="1" dirty="0" smtClean="0"/>
              <a:t>American Federation of Labor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05400" cy="5257800"/>
          </a:xfrm>
        </p:spPr>
        <p:txBody>
          <a:bodyPr/>
          <a:lstStyle/>
          <a:p>
            <a:r>
              <a:rPr lang="en-US" sz="2400" b="1" dirty="0" smtClean="0"/>
              <a:t>Founded in 1886, led by Samuel Gompers until 1924.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First alliance joining several craft and industrial unions from around the nation into one organized group.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Members paid dues and elected delegates and leaders to handle collective bargaining negotiations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438400"/>
            <a:ext cx="4152900" cy="4525963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Greatly increased the power of unions by encouraging various trades to honor each others strikes.</a:t>
            </a:r>
          </a:p>
          <a:p>
            <a:endParaRPr lang="en-US" dirty="0" smtClean="0"/>
          </a:p>
          <a:p>
            <a:r>
              <a:rPr lang="en-US" sz="2400" b="1" dirty="0" smtClean="0"/>
              <a:t>Became politically active supporting labor and fought against immigration.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977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6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720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1_Default Design</vt:lpstr>
      <vt:lpstr>3_Default Design</vt:lpstr>
      <vt:lpstr>U.S. History – Unit 4 People/Groups</vt:lpstr>
      <vt:lpstr>Herbert Hoover</vt:lpstr>
      <vt:lpstr>Voluntary Efforts &amp; Public Works vs. Direct Help</vt:lpstr>
      <vt:lpstr>In An Angry Mood…</vt:lpstr>
      <vt:lpstr>Franklin D. Roosevelt</vt:lpstr>
      <vt:lpstr>Spending &amp; Relief Programs</vt:lpstr>
      <vt:lpstr>Legacy</vt:lpstr>
      <vt:lpstr>Eleanor Roosevelt</vt:lpstr>
      <vt:lpstr>American Federation of Labor</vt:lpstr>
      <vt:lpstr>Congress of Industrial Organizations</vt:lpstr>
      <vt:lpstr>Bonus Army</vt:lpstr>
    </vt:vector>
  </TitlesOfParts>
  <Company>LEUSD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History – Unit 4 People/Groups</dc:title>
  <dc:creator>Polly Jones</dc:creator>
  <cp:lastModifiedBy>Polly Jones</cp:lastModifiedBy>
  <cp:revision>16</cp:revision>
  <dcterms:created xsi:type="dcterms:W3CDTF">2014-11-18T18:08:45Z</dcterms:created>
  <dcterms:modified xsi:type="dcterms:W3CDTF">2014-11-20T20:13:38Z</dcterms:modified>
</cp:coreProperties>
</file>