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9"/>
    <p:restoredTop sz="93130"/>
  </p:normalViewPr>
  <p:slideViewPr>
    <p:cSldViewPr snapToGrid="0" snapToObjects="1">
      <p:cViewPr varScale="1">
        <p:scale>
          <a:sx n="65" d="100"/>
          <a:sy n="65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5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7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0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8802-DFE5-4046-A5E4-357150FBD81B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6FB1-1C27-6C42-BC0C-7275332F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026"/>
            <a:ext cx="9144000" cy="2643809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WAR AND THE CHALLENGES TO THE BILL OF RIGHTS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0643"/>
            <a:ext cx="9144000" cy="3264220"/>
          </a:xfrm>
        </p:spPr>
        <p:txBody>
          <a:bodyPr>
            <a:normAutofit lnSpcReduction="10000"/>
          </a:bodyPr>
          <a:lstStyle/>
          <a:p>
            <a:r>
              <a:rPr lang="en-US" sz="4300" b="1" dirty="0" smtClean="0"/>
              <a:t>U.S.HISTORY - Unit 3</a:t>
            </a:r>
          </a:p>
          <a:p>
            <a:endParaRPr lang="en-US" sz="4300" b="1" dirty="0" smtClean="0"/>
          </a:p>
          <a:p>
            <a:r>
              <a:rPr lang="en-US" sz="2800" dirty="0" smtClean="0"/>
              <a:t>Espionage Act of 1917 </a:t>
            </a:r>
          </a:p>
          <a:p>
            <a:r>
              <a:rPr lang="en-US" sz="2800" dirty="0" smtClean="0"/>
              <a:t> Sedition Act of 1918</a:t>
            </a:r>
          </a:p>
          <a:p>
            <a:r>
              <a:rPr lang="en-US" sz="2800" i="1" dirty="0" err="1" smtClean="0"/>
              <a:t>Schenck</a:t>
            </a:r>
            <a:r>
              <a:rPr lang="en-US" sz="2800" i="1" dirty="0" smtClean="0"/>
              <a:t> v. United States 1919 </a:t>
            </a:r>
          </a:p>
          <a:p>
            <a:r>
              <a:rPr lang="en-US" sz="2800" i="1" dirty="0" smtClean="0"/>
              <a:t>Abrams v. United States 1919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5028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WWI on the HOMEFRONT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5" y="1690688"/>
            <a:ext cx="6437243" cy="4351338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Building up the military</a:t>
            </a:r>
          </a:p>
          <a:p>
            <a:pPr lvl="1"/>
            <a:r>
              <a:rPr lang="en-US" altLang="en-US" sz="2800" b="1" dirty="0"/>
              <a:t>Selective Service Act of </a:t>
            </a:r>
            <a:r>
              <a:rPr lang="en-US" altLang="en-US" sz="2800" b="1" dirty="0" smtClean="0"/>
              <a:t>1917</a:t>
            </a:r>
            <a:endParaRPr lang="en-US" altLang="en-US" sz="2800" b="1" dirty="0"/>
          </a:p>
          <a:p>
            <a:pPr lvl="1"/>
            <a:r>
              <a:rPr lang="en-US" altLang="en-US" sz="2800" b="1" dirty="0"/>
              <a:t>2.8 million drafted</a:t>
            </a:r>
            <a:r>
              <a:rPr lang="en-US" altLang="en-US" sz="2800" b="1" dirty="0" smtClean="0"/>
              <a:t>.</a:t>
            </a:r>
            <a:endParaRPr lang="en-US" altLang="en-US" sz="2800" b="1" dirty="0"/>
          </a:p>
          <a:p>
            <a:pPr lvl="1"/>
            <a:r>
              <a:rPr lang="en-US" altLang="en-US" sz="2800" b="1" dirty="0"/>
              <a:t>2 million volunteered. </a:t>
            </a:r>
            <a:endParaRPr lang="en-US" altLang="en-US" sz="2800" b="1" dirty="0" smtClean="0"/>
          </a:p>
          <a:p>
            <a:pPr lvl="1"/>
            <a:r>
              <a:rPr lang="en-US" altLang="en-US" sz="2800" b="1" dirty="0"/>
              <a:t>400,000 African-Americans were drafted. </a:t>
            </a:r>
            <a:endParaRPr lang="en-US" altLang="en-US" sz="2800" b="1" dirty="0" smtClean="0"/>
          </a:p>
          <a:p>
            <a:pPr lvl="1"/>
            <a:r>
              <a:rPr lang="en-US" altLang="en-US" sz="2800" b="1" dirty="0"/>
              <a:t>WWI was the first official war for women</a:t>
            </a:r>
            <a:r>
              <a:rPr lang="en-US" altLang="en-US" sz="2800" b="1" dirty="0" smtClean="0"/>
              <a:t>.</a:t>
            </a:r>
          </a:p>
          <a:p>
            <a:pPr lvl="1"/>
            <a:r>
              <a:rPr lang="en-US" altLang="en-US" sz="2800" b="1" dirty="0"/>
              <a:t>Women filled rolls vacated by men. </a:t>
            </a:r>
          </a:p>
          <a:p>
            <a:pPr lvl="1"/>
            <a:endParaRPr lang="en-US" altLang="en-US" b="1" dirty="0" smtClean="0"/>
          </a:p>
          <a:p>
            <a:endParaRPr lang="en-US" altLang="en-US" dirty="0" smtClean="0"/>
          </a:p>
        </p:txBody>
      </p:sp>
      <p:pic>
        <p:nvPicPr>
          <p:cNvPr id="4" name="Picture 5" descr="cnp_5thavenue_me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/>
          <a:stretch>
            <a:fillRect/>
          </a:stretch>
        </p:blipFill>
        <p:spPr>
          <a:xfrm>
            <a:off x="7036903" y="1690688"/>
            <a:ext cx="4984257" cy="39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0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149"/>
            <a:ext cx="10515600" cy="1551540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WWI on the HOMEFRONT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371600"/>
            <a:ext cx="8619290" cy="5486400"/>
          </a:xfrm>
        </p:spPr>
        <p:txBody>
          <a:bodyPr>
            <a:normAutofit/>
          </a:bodyPr>
          <a:lstStyle/>
          <a:p>
            <a:r>
              <a:rPr lang="en-US" altLang="en-US" sz="3600" b="1" u="sng" dirty="0" smtClean="0"/>
              <a:t>Organizing </a:t>
            </a:r>
            <a:r>
              <a:rPr lang="en-US" altLang="en-US" sz="3600" b="1" u="sng" dirty="0" smtClean="0"/>
              <a:t>Industry</a:t>
            </a:r>
          </a:p>
          <a:p>
            <a:r>
              <a:rPr lang="en-US" altLang="en-US" b="1" dirty="0" smtClean="0"/>
              <a:t>War </a:t>
            </a:r>
            <a:r>
              <a:rPr lang="en-US" altLang="en-US" b="1" dirty="0" smtClean="0"/>
              <a:t>Industries Board (WIB) </a:t>
            </a:r>
            <a:endParaRPr lang="en-US" altLang="en-US" b="1" dirty="0" smtClean="0"/>
          </a:p>
          <a:p>
            <a:pPr lvl="1"/>
            <a:r>
              <a:rPr lang="en-US" altLang="en-US" b="1" dirty="0" smtClean="0"/>
              <a:t>set </a:t>
            </a:r>
            <a:r>
              <a:rPr lang="en-US" altLang="en-US" b="1" dirty="0" smtClean="0"/>
              <a:t>war material  production, controlled raw materials, and set prices</a:t>
            </a:r>
            <a:r>
              <a:rPr lang="en-US" altLang="en-US" sz="3200" b="1" dirty="0" smtClean="0"/>
              <a:t>.</a:t>
            </a:r>
          </a:p>
          <a:p>
            <a:r>
              <a:rPr lang="en-US" altLang="en-US" b="1" dirty="0"/>
              <a:t>The Food </a:t>
            </a:r>
            <a:r>
              <a:rPr lang="en-US" altLang="en-US" b="1" dirty="0" smtClean="0"/>
              <a:t>Administration </a:t>
            </a:r>
          </a:p>
          <a:p>
            <a:pPr lvl="1"/>
            <a:r>
              <a:rPr lang="en-US" altLang="en-US" b="1" dirty="0" smtClean="0"/>
              <a:t>Americans </a:t>
            </a:r>
            <a:r>
              <a:rPr lang="en-US" altLang="en-US" b="1" dirty="0"/>
              <a:t>were asked to “serve just enough.” </a:t>
            </a:r>
          </a:p>
          <a:p>
            <a:r>
              <a:rPr lang="en-US" altLang="en-US" b="1" dirty="0"/>
              <a:t>Fuel </a:t>
            </a:r>
            <a:r>
              <a:rPr lang="en-US" altLang="en-US" b="1" dirty="0" smtClean="0"/>
              <a:t>Administration</a:t>
            </a:r>
          </a:p>
          <a:p>
            <a:pPr lvl="1"/>
            <a:r>
              <a:rPr lang="en-US" altLang="en-US" b="1" dirty="0" smtClean="0"/>
              <a:t> </a:t>
            </a:r>
            <a:r>
              <a:rPr lang="en-US" altLang="en-US" b="1" dirty="0"/>
              <a:t>introduced daylight savings </a:t>
            </a:r>
            <a:r>
              <a:rPr lang="en-US" altLang="en-US" b="1" dirty="0" smtClean="0"/>
              <a:t>time</a:t>
            </a:r>
            <a:endParaRPr lang="en-US" altLang="en-US" b="1" dirty="0"/>
          </a:p>
          <a:p>
            <a:r>
              <a:rPr lang="en-US" altLang="en-US" b="1" dirty="0" smtClean="0"/>
              <a:t>National </a:t>
            </a:r>
            <a:r>
              <a:rPr lang="en-US" altLang="en-US" b="1" dirty="0"/>
              <a:t>War Labors Board (NWLB) </a:t>
            </a:r>
            <a:endParaRPr lang="en-US" altLang="en-US" b="1" dirty="0" smtClean="0"/>
          </a:p>
          <a:p>
            <a:pPr lvl="1"/>
            <a:r>
              <a:rPr lang="en-US" altLang="en-US" b="1" dirty="0" smtClean="0"/>
              <a:t>solved </a:t>
            </a:r>
            <a:r>
              <a:rPr lang="en-US" altLang="en-US" b="1" dirty="0"/>
              <a:t>business and labor problems. </a:t>
            </a:r>
            <a:endParaRPr lang="en-US" altLang="en-US" b="1" dirty="0" smtClean="0"/>
          </a:p>
          <a:p>
            <a:pPr lvl="1"/>
            <a:r>
              <a:rPr lang="en-US" altLang="en-US" b="1" dirty="0"/>
              <a:t>No disruption to war production with strikes or disturbances.</a:t>
            </a:r>
            <a:r>
              <a:rPr lang="en-US" altLang="en-US" sz="2000" b="1" dirty="0" smtClean="0"/>
              <a:t> </a:t>
            </a:r>
          </a:p>
          <a:p>
            <a:endParaRPr lang="en-US" altLang="en-US" sz="3600" b="1" dirty="0" smtClean="0"/>
          </a:p>
          <a:p>
            <a:endParaRPr lang="en-US" sz="3600" u="sng" dirty="0"/>
          </a:p>
        </p:txBody>
      </p:sp>
      <p:pic>
        <p:nvPicPr>
          <p:cNvPr id="4" name="Picture 8" descr="pp_us_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1795" y="1371600"/>
            <a:ext cx="31877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53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WWI on the HOMEFRONT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21" y="1552576"/>
            <a:ext cx="7968916" cy="4351338"/>
          </a:xfrm>
        </p:spPr>
        <p:txBody>
          <a:bodyPr>
            <a:normAutofit/>
          </a:bodyPr>
          <a:lstStyle/>
          <a:p>
            <a:r>
              <a:rPr lang="en-US" altLang="en-US" sz="3600" b="1" u="sng" dirty="0"/>
              <a:t>Mobilizing the </a:t>
            </a:r>
            <a:r>
              <a:rPr lang="en-US" altLang="en-US" sz="3600" b="1" u="sng" dirty="0" smtClean="0"/>
              <a:t>Workforce</a:t>
            </a:r>
          </a:p>
          <a:p>
            <a:pPr>
              <a:defRPr/>
            </a:pPr>
            <a:r>
              <a:rPr lang="en-US" altLang="en-US" b="1" dirty="0"/>
              <a:t>Women filled jobs left open by men but lost jobs when the war ended. </a:t>
            </a:r>
          </a:p>
          <a:p>
            <a:pPr lvl="3"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Jobs and high wages brought 300,000 to 500,000 African Americans to the North. </a:t>
            </a:r>
          </a:p>
          <a:p>
            <a:pPr lvl="3"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Mexicans migrated to Texas, Arizona, California, and New Mexico and faced hostility and discrimination.  </a:t>
            </a:r>
          </a:p>
          <a:p>
            <a:endParaRPr lang="en-US" sz="3200" dirty="0"/>
          </a:p>
        </p:txBody>
      </p:sp>
      <p:pic>
        <p:nvPicPr>
          <p:cNvPr id="5" name="Picture 8" descr="pp_us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7116" y="1690688"/>
            <a:ext cx="29972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51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WWI on the HOMEFRONT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65" y="1552576"/>
            <a:ext cx="8146774" cy="5007250"/>
          </a:xfrm>
        </p:spPr>
        <p:txBody>
          <a:bodyPr>
            <a:normAutofit/>
          </a:bodyPr>
          <a:lstStyle/>
          <a:p>
            <a:r>
              <a:rPr lang="en-US" altLang="en-US" sz="3600" b="1" u="sng" dirty="0"/>
              <a:t>Ensuring Public </a:t>
            </a:r>
            <a:r>
              <a:rPr lang="en-US" altLang="en-US" sz="3600" b="1" u="sng" dirty="0" smtClean="0"/>
              <a:t>Support</a:t>
            </a:r>
            <a:endParaRPr lang="en-US" altLang="en-US" sz="3600" b="1" u="sng" dirty="0"/>
          </a:p>
          <a:p>
            <a:pPr>
              <a:defRPr/>
            </a:pPr>
            <a:r>
              <a:rPr lang="en-US" altLang="en-US" b="1" dirty="0"/>
              <a:t>The Committee on Public Information (CPI) </a:t>
            </a:r>
            <a:endParaRPr lang="en-US" altLang="en-US" b="1" dirty="0" smtClean="0"/>
          </a:p>
          <a:p>
            <a:pPr lvl="1">
              <a:defRPr/>
            </a:pPr>
            <a:r>
              <a:rPr lang="en-US" altLang="en-US" b="1" dirty="0" smtClean="0"/>
              <a:t>had </a:t>
            </a:r>
            <a:r>
              <a:rPr lang="en-US" altLang="en-US" b="1" dirty="0"/>
              <a:t>the job of selling the war to the American people. </a:t>
            </a:r>
          </a:p>
          <a:p>
            <a:pPr>
              <a:defRPr/>
            </a:pPr>
            <a:r>
              <a:rPr lang="en-US" altLang="en-US" b="1" dirty="0"/>
              <a:t>CPI worked with:</a:t>
            </a:r>
          </a:p>
          <a:p>
            <a:pPr lvl="1">
              <a:defRPr/>
            </a:pPr>
            <a:r>
              <a:rPr lang="en-US" altLang="en-US" b="1" dirty="0"/>
              <a:t>advertising executives, </a:t>
            </a:r>
            <a:r>
              <a:rPr lang="en-US" altLang="en-US" b="1" dirty="0" smtClean="0"/>
              <a:t>commercial </a:t>
            </a:r>
            <a:r>
              <a:rPr lang="en-US" altLang="en-US" b="1" dirty="0"/>
              <a:t>artists, </a:t>
            </a:r>
          </a:p>
          <a:p>
            <a:pPr lvl="1">
              <a:defRPr/>
            </a:pPr>
            <a:r>
              <a:rPr lang="en-US" altLang="en-US" b="1" dirty="0"/>
              <a:t>songwriters, </a:t>
            </a:r>
            <a:r>
              <a:rPr lang="en-US" altLang="en-US" b="1" dirty="0" smtClean="0"/>
              <a:t>entertainers</a:t>
            </a:r>
            <a:r>
              <a:rPr lang="en-US" altLang="en-US" b="1" dirty="0"/>
              <a:t>, </a:t>
            </a:r>
            <a:r>
              <a:rPr lang="en-US" altLang="en-US" b="1" dirty="0" smtClean="0"/>
              <a:t>motion </a:t>
            </a:r>
            <a:r>
              <a:rPr lang="en-US" altLang="en-US" b="1" dirty="0"/>
              <a:t>picture </a:t>
            </a:r>
            <a:r>
              <a:rPr lang="en-US" altLang="en-US" b="1" dirty="0" smtClean="0"/>
              <a:t>companies.</a:t>
            </a:r>
          </a:p>
          <a:p>
            <a:pPr>
              <a:defRPr/>
            </a:pPr>
            <a:r>
              <a:rPr lang="en-US" altLang="en-US" b="1" dirty="0"/>
              <a:t>Anti-German backlash in </a:t>
            </a:r>
            <a:r>
              <a:rPr lang="en-US" altLang="en-US" b="1" dirty="0" smtClean="0"/>
              <a:t>America creates new “slang” </a:t>
            </a:r>
            <a:endParaRPr lang="en-US" altLang="en-US" b="1" dirty="0"/>
          </a:p>
          <a:p>
            <a:pPr lvl="1">
              <a:defRPr/>
            </a:pPr>
            <a:r>
              <a:rPr lang="en-US" altLang="en-US" b="1" dirty="0"/>
              <a:t>Sauerkraut renamed “Liberty cabbage.” </a:t>
            </a:r>
          </a:p>
          <a:p>
            <a:pPr lvl="1">
              <a:defRPr/>
            </a:pPr>
            <a:r>
              <a:rPr lang="en-US" altLang="en-US" b="1" dirty="0"/>
              <a:t>Hamburger renamed “Salisbury steak.” </a:t>
            </a:r>
          </a:p>
          <a:p>
            <a:pPr lvl="1">
              <a:defRPr/>
            </a:pPr>
            <a:r>
              <a:rPr lang="en-US" altLang="en-US" b="1" dirty="0"/>
              <a:t>Schools drop German language classes.</a:t>
            </a:r>
          </a:p>
          <a:p>
            <a:endParaRPr lang="en-US" sz="3600" u="sng" dirty="0"/>
          </a:p>
        </p:txBody>
      </p:sp>
      <p:pic>
        <p:nvPicPr>
          <p:cNvPr id="4" name="Picture 8" descr="pp_us_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9297" y="1690688"/>
            <a:ext cx="3081338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WWI on the HOMEFRONT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39" y="1547329"/>
            <a:ext cx="7878418" cy="505225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b="1" dirty="0" smtClean="0"/>
              <a:t>In addition to using propaganda, the government passed legislation to limit opposition to the war.</a:t>
            </a:r>
          </a:p>
          <a:p>
            <a:pPr>
              <a:defRPr/>
            </a:pPr>
            <a:endParaRPr lang="en-US" altLang="en-US" b="1" dirty="0" smtClean="0"/>
          </a:p>
          <a:p>
            <a:pPr>
              <a:defRPr/>
            </a:pPr>
            <a:r>
              <a:rPr lang="en-US" altLang="en-US" b="1" dirty="0" smtClean="0"/>
              <a:t>Espionage </a:t>
            </a:r>
            <a:r>
              <a:rPr lang="en-US" altLang="en-US" b="1" dirty="0"/>
              <a:t>Act of 1917 </a:t>
            </a:r>
          </a:p>
          <a:p>
            <a:pPr lvl="1">
              <a:defRPr/>
            </a:pPr>
            <a:r>
              <a:rPr lang="en-US" altLang="en-US" b="1" dirty="0" smtClean="0"/>
              <a:t>made it illegal to aid the enemy (no spying), or interfere with the war effort.</a:t>
            </a:r>
            <a:endParaRPr lang="en-US" altLang="en-US" b="1" dirty="0"/>
          </a:p>
          <a:p>
            <a:pPr lvl="1">
              <a:defRPr/>
            </a:pPr>
            <a:endParaRPr lang="en-US" altLang="en-US" sz="1000" b="1" dirty="0"/>
          </a:p>
          <a:p>
            <a:pPr>
              <a:defRPr/>
            </a:pPr>
            <a:r>
              <a:rPr lang="en-US" altLang="en-US" b="1" dirty="0"/>
              <a:t>Sedition Act of 1918 </a:t>
            </a:r>
          </a:p>
          <a:p>
            <a:pPr lvl="1">
              <a:defRPr/>
            </a:pPr>
            <a:r>
              <a:rPr lang="en-US" altLang="en-US" b="1" dirty="0" smtClean="0"/>
              <a:t>made it illegal to speak, write, publish, or distribute anything that hinders the war </a:t>
            </a:r>
            <a:r>
              <a:rPr lang="en-US" altLang="en-US" b="1" dirty="0" err="1" smtClean="0"/>
              <a:t>effot</a:t>
            </a:r>
            <a:r>
              <a:rPr lang="en-US" altLang="en-US" b="1" dirty="0" smtClean="0"/>
              <a:t> publicly.</a:t>
            </a:r>
          </a:p>
          <a:p>
            <a:pPr lvl="1">
              <a:defRPr/>
            </a:pPr>
            <a:endParaRPr lang="en-US" altLang="en-US" b="1" dirty="0" smtClean="0"/>
          </a:p>
          <a:p>
            <a:pPr>
              <a:defRPr/>
            </a:pPr>
            <a:r>
              <a:rPr lang="en-US" altLang="en-US" b="1" dirty="0" smtClean="0"/>
              <a:t>Some people challenged these laws as unconstitutional and took their cases to the Supreme Court.</a:t>
            </a:r>
            <a:endParaRPr lang="en-US" altLang="en-US" b="1" dirty="0"/>
          </a:p>
          <a:p>
            <a:endParaRPr lang="en-US" dirty="0"/>
          </a:p>
        </p:txBody>
      </p:sp>
      <p:pic>
        <p:nvPicPr>
          <p:cNvPr id="3074" name="Picture 2" descr="mage result for google images espionage and sedition 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1391479"/>
            <a:ext cx="3697356" cy="22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49" y="3816626"/>
            <a:ext cx="1944964" cy="29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3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9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WWI on the HOMEFRONT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5" y="1252330"/>
            <a:ext cx="8885869" cy="544664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dirty="0" err="1" smtClean="0"/>
              <a:t>Schenck</a:t>
            </a:r>
            <a:r>
              <a:rPr lang="en-US" sz="3200" b="1" i="1" dirty="0" smtClean="0"/>
              <a:t> v. United States, 1919.</a:t>
            </a:r>
          </a:p>
          <a:p>
            <a:r>
              <a:rPr lang="en-US" b="1" u="sng" dirty="0" smtClean="0"/>
              <a:t>Background: </a:t>
            </a:r>
            <a:r>
              <a:rPr lang="en-US" dirty="0" err="1" smtClean="0"/>
              <a:t>Schenck</a:t>
            </a:r>
            <a:r>
              <a:rPr lang="en-US" dirty="0" smtClean="0"/>
              <a:t> was a leader in the Socialist Party, he was arrested for distributing leaflets urging people to refuse the draft during WWI on the grounds that it violated their 13</a:t>
            </a:r>
            <a:r>
              <a:rPr lang="en-US" baseline="30000" dirty="0" smtClean="0"/>
              <a:t>th</a:t>
            </a:r>
            <a:r>
              <a:rPr lang="en-US" dirty="0" smtClean="0"/>
              <a:t> Amendment rights.</a:t>
            </a:r>
          </a:p>
          <a:p>
            <a:endParaRPr lang="en-US" dirty="0" smtClean="0"/>
          </a:p>
          <a:p>
            <a:r>
              <a:rPr lang="en-US" b="1" u="sng" dirty="0" smtClean="0"/>
              <a:t>Case: </a:t>
            </a:r>
            <a:r>
              <a:rPr lang="en-US" dirty="0" smtClean="0"/>
              <a:t>the </a:t>
            </a:r>
            <a:r>
              <a:rPr lang="en-US" dirty="0" err="1" smtClean="0"/>
              <a:t>gov</a:t>
            </a:r>
            <a:r>
              <a:rPr lang="en-US" dirty="0" smtClean="0"/>
              <a:t> said he violated the Espionage Act but </a:t>
            </a:r>
            <a:r>
              <a:rPr lang="en-US" dirty="0" err="1" smtClean="0"/>
              <a:t>Schenck</a:t>
            </a:r>
            <a:r>
              <a:rPr lang="en-US" dirty="0" smtClean="0"/>
              <a:t> argued the law violated his 1</a:t>
            </a:r>
            <a:r>
              <a:rPr lang="en-US" baseline="30000" dirty="0" smtClean="0"/>
              <a:t>st</a:t>
            </a:r>
            <a:r>
              <a:rPr lang="en-US" dirty="0" smtClean="0"/>
              <a:t> Amendment rights of free speech.</a:t>
            </a:r>
          </a:p>
          <a:p>
            <a:endParaRPr lang="en-US" dirty="0" smtClean="0"/>
          </a:p>
          <a:p>
            <a:r>
              <a:rPr lang="en-US" b="1" u="sng" dirty="0" smtClean="0"/>
              <a:t>Verdict: </a:t>
            </a:r>
            <a:r>
              <a:rPr lang="en-US" dirty="0" smtClean="0"/>
              <a:t>the Supreme ruled unanimously against </a:t>
            </a:r>
            <a:r>
              <a:rPr lang="en-US" dirty="0" err="1" smtClean="0"/>
              <a:t>Schenck</a:t>
            </a:r>
            <a:r>
              <a:rPr lang="en-US" dirty="0" smtClean="0"/>
              <a:t> stating that the 1</a:t>
            </a:r>
            <a:r>
              <a:rPr lang="en-US" baseline="30000" dirty="0" smtClean="0"/>
              <a:t>st</a:t>
            </a:r>
            <a:r>
              <a:rPr lang="en-US" dirty="0" smtClean="0"/>
              <a:t> Amendment did not protect speech encouraging insubordination during wartime. He spent 6 months in prison.</a:t>
            </a:r>
            <a:endParaRPr lang="en-US" dirty="0"/>
          </a:p>
        </p:txBody>
      </p:sp>
      <p:pic>
        <p:nvPicPr>
          <p:cNvPr id="4098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82" y="1411357"/>
            <a:ext cx="3058893" cy="39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6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22" y="24689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WWI on the HOMEFRONT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54" y="1572453"/>
            <a:ext cx="8345557" cy="500852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dirty="0" smtClean="0"/>
              <a:t>Abrams v. United States, 1919</a:t>
            </a:r>
          </a:p>
          <a:p>
            <a:r>
              <a:rPr lang="en-US" b="1" u="sng" dirty="0" smtClean="0"/>
              <a:t>Background: </a:t>
            </a:r>
            <a:r>
              <a:rPr lang="en-US" dirty="0" smtClean="0"/>
              <a:t>Abrams was a Russian immigrant and an anarchist, he was arrested for distributing leaflets criticizing President Wilson for sending troops to Russia.</a:t>
            </a:r>
          </a:p>
          <a:p>
            <a:endParaRPr lang="en-US" dirty="0"/>
          </a:p>
          <a:p>
            <a:r>
              <a:rPr lang="en-US" b="1" u="sng" dirty="0" smtClean="0"/>
              <a:t>Case: </a:t>
            </a:r>
            <a:r>
              <a:rPr lang="en-US" dirty="0" smtClean="0"/>
              <a:t>the </a:t>
            </a:r>
            <a:r>
              <a:rPr lang="en-US" dirty="0" err="1" smtClean="0"/>
              <a:t>gov</a:t>
            </a:r>
            <a:r>
              <a:rPr lang="en-US" dirty="0" smtClean="0"/>
              <a:t> said he violated the </a:t>
            </a:r>
            <a:r>
              <a:rPr lang="en-US" dirty="0" err="1" smtClean="0"/>
              <a:t>Sedittion</a:t>
            </a:r>
            <a:r>
              <a:rPr lang="en-US" dirty="0" smtClean="0"/>
              <a:t> Act, Abrams argued that the law violated his 1</a:t>
            </a:r>
            <a:r>
              <a:rPr lang="en-US" baseline="30000" dirty="0" smtClean="0"/>
              <a:t>st</a:t>
            </a:r>
            <a:r>
              <a:rPr lang="en-US" dirty="0" smtClean="0"/>
              <a:t> Amendment rights of freedom of speech and protest.</a:t>
            </a:r>
          </a:p>
          <a:p>
            <a:endParaRPr lang="en-US" dirty="0" smtClean="0"/>
          </a:p>
          <a:p>
            <a:r>
              <a:rPr lang="en-US" b="1" u="sng" dirty="0" smtClean="0"/>
              <a:t>Verdict: </a:t>
            </a:r>
            <a:r>
              <a:rPr lang="en-US" dirty="0" smtClean="0"/>
              <a:t>the Supreme Court ruled against him saying that his actions could hurt the war effort. He was sentenced to 15-20 years in prison.</a:t>
            </a:r>
            <a:endParaRPr lang="en-US" dirty="0"/>
          </a:p>
        </p:txBody>
      </p:sp>
      <p:pic>
        <p:nvPicPr>
          <p:cNvPr id="5122" name="Picture 2" descr="mage result for google images schenck v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11" y="2018161"/>
            <a:ext cx="3319988" cy="42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4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545</Words>
  <Application>Microsoft Macintosh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WAR AND THE CHALLENGES TO THE BILL OF RIGHTS</vt:lpstr>
      <vt:lpstr>WWI on the HOMEFRONT</vt:lpstr>
      <vt:lpstr>WWI on the HOMEFRONT</vt:lpstr>
      <vt:lpstr>WWI on the HOMEFRONT</vt:lpstr>
      <vt:lpstr>WWI on the HOMEFRONT</vt:lpstr>
      <vt:lpstr>WWI on the HOMEFRONT</vt:lpstr>
      <vt:lpstr>WWI on the HOMEFRONT</vt:lpstr>
      <vt:lpstr>WWI on the HOMEFRONT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and Challenges to the Bill of Rights</dc:title>
  <dc:creator>Microsoft Office User</dc:creator>
  <cp:lastModifiedBy>Microsoft Office User</cp:lastModifiedBy>
  <cp:revision>13</cp:revision>
  <dcterms:created xsi:type="dcterms:W3CDTF">2019-10-21T18:37:12Z</dcterms:created>
  <dcterms:modified xsi:type="dcterms:W3CDTF">2019-10-22T16:07:58Z</dcterms:modified>
</cp:coreProperties>
</file>